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xml" ContentType="application/vnd.openxmlformats-officedocument.drawingml.chart+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00" r:id="rId2"/>
  </p:sldMasterIdLst>
  <p:notesMasterIdLst>
    <p:notesMasterId r:id="rId37"/>
  </p:notesMasterIdLst>
  <p:handoutMasterIdLst>
    <p:handoutMasterId r:id="rId38"/>
  </p:handoutMasterIdLst>
  <p:sldIdLst>
    <p:sldId id="261" r:id="rId3"/>
    <p:sldId id="382" r:id="rId4"/>
    <p:sldId id="395" r:id="rId5"/>
    <p:sldId id="394" r:id="rId6"/>
    <p:sldId id="396" r:id="rId7"/>
    <p:sldId id="376" r:id="rId8"/>
    <p:sldId id="377" r:id="rId9"/>
    <p:sldId id="339" r:id="rId10"/>
    <p:sldId id="279" r:id="rId11"/>
    <p:sldId id="398" r:id="rId12"/>
    <p:sldId id="268" r:id="rId13"/>
    <p:sldId id="374" r:id="rId14"/>
    <p:sldId id="408" r:id="rId15"/>
    <p:sldId id="283" r:id="rId16"/>
    <p:sldId id="284" r:id="rId17"/>
    <p:sldId id="285" r:id="rId18"/>
    <p:sldId id="286" r:id="rId19"/>
    <p:sldId id="363" r:id="rId20"/>
    <p:sldId id="364" r:id="rId21"/>
    <p:sldId id="365" r:id="rId22"/>
    <p:sldId id="292" r:id="rId23"/>
    <p:sldId id="293" r:id="rId24"/>
    <p:sldId id="296" r:id="rId25"/>
    <p:sldId id="298" r:id="rId26"/>
    <p:sldId id="403" r:id="rId27"/>
    <p:sldId id="404" r:id="rId28"/>
    <p:sldId id="269" r:id="rId29"/>
    <p:sldId id="369" r:id="rId30"/>
    <p:sldId id="385" r:id="rId31"/>
    <p:sldId id="406" r:id="rId32"/>
    <p:sldId id="393" r:id="rId33"/>
    <p:sldId id="387" r:id="rId34"/>
    <p:sldId id="397" r:id="rId35"/>
    <p:sldId id="410" r:id="rId36"/>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CE3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110" autoAdjust="0"/>
    <p:restoredTop sz="73834" autoAdjust="0"/>
  </p:normalViewPr>
  <p:slideViewPr>
    <p:cSldViewPr>
      <p:cViewPr varScale="1">
        <p:scale>
          <a:sx n="60" d="100"/>
          <a:sy n="60" d="100"/>
        </p:scale>
        <p:origin x="72" y="72"/>
      </p:cViewPr>
      <p:guideLst>
        <p:guide orient="horz" pos="2160"/>
        <p:guide pos="2880"/>
      </p:guideLst>
    </p:cSldViewPr>
  </p:slideViewPr>
  <p:outlineViewPr>
    <p:cViewPr>
      <p:scale>
        <a:sx n="33" d="100"/>
        <a:sy n="33" d="100"/>
      </p:scale>
      <p:origin x="0" y="-38918"/>
    </p:cViewPr>
  </p:outlineViewPr>
  <p:notesTextViewPr>
    <p:cViewPr>
      <p:scale>
        <a:sx n="3" d="2"/>
        <a:sy n="3" d="2"/>
      </p:scale>
      <p:origin x="0" y="0"/>
    </p:cViewPr>
  </p:notesTextViewPr>
  <p:sorterViewPr>
    <p:cViewPr varScale="1">
      <p:scale>
        <a:sx n="1" d="1"/>
        <a:sy n="1" d="1"/>
      </p:scale>
      <p:origin x="0" y="-59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5"/>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16984126984127002"/>
          <c:y val="4.0767386091127129E-2"/>
          <c:w val="0.81428571428571461"/>
          <c:h val="0.82014388489208634"/>
        </c:manualLayout>
      </c:layout>
      <c:bar3DChart>
        <c:barDir val="col"/>
        <c:grouping val="clustered"/>
        <c:varyColors val="0"/>
        <c:ser>
          <c:idx val="0"/>
          <c:order val="0"/>
          <c:tx>
            <c:strRef>
              <c:f>Sheet1!$A$2</c:f>
              <c:strCache>
                <c:ptCount val="1"/>
              </c:strCache>
            </c:strRef>
          </c:tx>
          <c:spPr>
            <a:solidFill>
              <a:schemeClr val="accent2"/>
            </a:solidFill>
            <a:ln w="32696">
              <a:noFill/>
            </a:ln>
          </c:spPr>
          <c:invertIfNegative val="0"/>
          <c:dPt>
            <c:idx val="1"/>
            <c:invertIfNegative val="0"/>
            <c:bubble3D val="0"/>
            <c:spPr>
              <a:solidFill>
                <a:schemeClr val="accent2">
                  <a:alpha val="0"/>
                </a:schemeClr>
              </a:solidFill>
              <a:ln w="32696">
                <a:noFill/>
              </a:ln>
            </c:spPr>
          </c:dPt>
          <c:dLbls>
            <c:dLbl>
              <c:idx val="0"/>
              <c:layout>
                <c:manualLayout>
                  <c:x val="1.5952803030768729E-2"/>
                  <c:y val="-3.719794438943754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layout>
                <c:manualLayout>
                  <c:x val="1.2385044082604459E-2"/>
                  <c:y val="-4.049480080522965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6156720164077855E-2"/>
                  <c:y val="-3.3098669356043608E-2"/>
                </c:manualLayout>
              </c:layout>
              <c:showLegendKey val="0"/>
              <c:showVal val="1"/>
              <c:showCatName val="0"/>
              <c:showSerName val="0"/>
              <c:showPercent val="0"/>
              <c:showBubbleSize val="0"/>
              <c:extLst>
                <c:ext xmlns:c15="http://schemas.microsoft.com/office/drawing/2012/chart" uri="{CE6537A1-D6FC-4f65-9D91-7224C49458BB}"/>
              </c:extLst>
            </c:dLbl>
            <c:spPr>
              <a:noFill/>
              <a:ln w="32696">
                <a:noFill/>
              </a:ln>
            </c:spPr>
            <c:txPr>
              <a:bodyPr/>
              <a:lstStyle/>
              <a:p>
                <a:pPr>
                  <a:defRPr sz="2317"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3"/>
                <c:pt idx="0">
                  <c:v>CC</c:v>
                </c:pt>
                <c:pt idx="2">
                  <c:v>National</c:v>
                </c:pt>
              </c:strCache>
            </c:strRef>
          </c:cat>
          <c:val>
            <c:numRef>
              <c:f>Sheet1!$B$2:$E$2</c:f>
              <c:numCache>
                <c:formatCode>General</c:formatCode>
                <c:ptCount val="4"/>
                <c:pt idx="0">
                  <c:v>63</c:v>
                </c:pt>
                <c:pt idx="2">
                  <c:v>25</c:v>
                </c:pt>
              </c:numCache>
            </c:numRef>
          </c:val>
          <c:shape val="cylinder"/>
        </c:ser>
        <c:dLbls>
          <c:showLegendKey val="0"/>
          <c:showVal val="0"/>
          <c:showCatName val="0"/>
          <c:showSerName val="0"/>
          <c:showPercent val="0"/>
          <c:showBubbleSize val="0"/>
        </c:dLbls>
        <c:gapWidth val="150"/>
        <c:gapDepth val="0"/>
        <c:shape val="box"/>
        <c:axId val="197396960"/>
        <c:axId val="197397352"/>
        <c:axId val="0"/>
      </c:bar3DChart>
      <c:catAx>
        <c:axId val="197396960"/>
        <c:scaling>
          <c:orientation val="minMax"/>
        </c:scaling>
        <c:delete val="0"/>
        <c:axPos val="b"/>
        <c:numFmt formatCode="General" sourceLinked="1"/>
        <c:majorTickMark val="out"/>
        <c:minorTickMark val="none"/>
        <c:tickLblPos val="low"/>
        <c:spPr>
          <a:ln w="4087">
            <a:solidFill>
              <a:schemeClr val="tx1"/>
            </a:solidFill>
            <a:prstDash val="solid"/>
          </a:ln>
        </c:spPr>
        <c:txPr>
          <a:bodyPr rot="0" vert="horz"/>
          <a:lstStyle/>
          <a:p>
            <a:pPr>
              <a:defRPr sz="2317" b="1" i="0" u="none" strike="noStrike" baseline="0">
                <a:solidFill>
                  <a:schemeClr val="tx1"/>
                </a:solidFill>
                <a:latin typeface="Arial"/>
                <a:ea typeface="Arial"/>
                <a:cs typeface="Arial"/>
              </a:defRPr>
            </a:pPr>
            <a:endParaRPr lang="en-US"/>
          </a:p>
        </c:txPr>
        <c:crossAx val="197397352"/>
        <c:crosses val="autoZero"/>
        <c:auto val="1"/>
        <c:lblAlgn val="ctr"/>
        <c:lblOffset val="100"/>
        <c:tickLblSkip val="1"/>
        <c:tickMarkSkip val="1"/>
        <c:noMultiLvlLbl val="0"/>
      </c:catAx>
      <c:valAx>
        <c:axId val="197397352"/>
        <c:scaling>
          <c:orientation val="minMax"/>
          <c:max val="100"/>
        </c:scaling>
        <c:delete val="0"/>
        <c:axPos val="l"/>
        <c:majorGridlines>
          <c:spPr>
            <a:ln w="16348">
              <a:solidFill>
                <a:srgbClr val="FFFFFF"/>
              </a:solidFill>
              <a:prstDash val="solid"/>
            </a:ln>
          </c:spPr>
        </c:majorGridlines>
        <c:title>
          <c:tx>
            <c:rich>
              <a:bodyPr/>
              <a:lstStyle/>
              <a:p>
                <a:pPr>
                  <a:defRPr sz="2317" b="1" i="0" u="none" strike="noStrike" baseline="0">
                    <a:solidFill>
                      <a:schemeClr val="tx1"/>
                    </a:solidFill>
                    <a:latin typeface="Arial"/>
                    <a:ea typeface="Arial"/>
                    <a:cs typeface="Arial"/>
                  </a:defRPr>
                </a:pPr>
                <a:r>
                  <a:rPr lang="en-US"/>
                  <a:t>Percent (%)</a:t>
                </a:r>
              </a:p>
            </c:rich>
          </c:tx>
          <c:layout>
            <c:manualLayout>
              <c:xMode val="edge"/>
              <c:yMode val="edge"/>
              <c:x val="1.9047619047619067E-2"/>
              <c:y val="0.30215827338129536"/>
            </c:manualLayout>
          </c:layout>
          <c:overlay val="0"/>
          <c:spPr>
            <a:noFill/>
            <a:ln w="32696">
              <a:noFill/>
            </a:ln>
          </c:spPr>
        </c:title>
        <c:numFmt formatCode="General" sourceLinked="1"/>
        <c:majorTickMark val="out"/>
        <c:minorTickMark val="none"/>
        <c:tickLblPos val="nextTo"/>
        <c:spPr>
          <a:ln w="4087">
            <a:solidFill>
              <a:schemeClr val="tx1"/>
            </a:solidFill>
            <a:prstDash val="solid"/>
          </a:ln>
        </c:spPr>
        <c:txPr>
          <a:bodyPr rot="0" vert="horz"/>
          <a:lstStyle/>
          <a:p>
            <a:pPr>
              <a:defRPr sz="2317" b="1" i="0" u="none" strike="noStrike" baseline="0">
                <a:solidFill>
                  <a:schemeClr val="tx1"/>
                </a:solidFill>
                <a:latin typeface="Arial"/>
                <a:ea typeface="Arial"/>
                <a:cs typeface="Arial"/>
              </a:defRPr>
            </a:pPr>
            <a:endParaRPr lang="en-US"/>
          </a:p>
        </c:txPr>
        <c:crossAx val="197396960"/>
        <c:crosses val="autoZero"/>
        <c:crossBetween val="between"/>
        <c:majorUnit val="20"/>
        <c:minorUnit val="2"/>
      </c:valAx>
      <c:spPr>
        <a:noFill/>
        <a:ln w="32696">
          <a:noFill/>
        </a:ln>
      </c:spPr>
    </c:plotArea>
    <c:plotVisOnly val="1"/>
    <c:dispBlanksAs val="gap"/>
    <c:showDLblsOverMax val="0"/>
  </c:chart>
  <c:spPr>
    <a:noFill/>
    <a:ln>
      <a:noFill/>
    </a:ln>
  </c:spPr>
  <c:txPr>
    <a:bodyPr/>
    <a:lstStyle/>
    <a:p>
      <a:pPr>
        <a:defRPr sz="2317"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5"/>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16984126984126999"/>
          <c:y val="3.3573141486810593E-2"/>
          <c:w val="0.81428571428571461"/>
          <c:h val="0.82733812949640251"/>
        </c:manualLayout>
      </c:layout>
      <c:bar3DChart>
        <c:barDir val="col"/>
        <c:grouping val="clustered"/>
        <c:varyColors val="0"/>
        <c:ser>
          <c:idx val="0"/>
          <c:order val="0"/>
          <c:tx>
            <c:strRef>
              <c:f>Sheet1!$A$2</c:f>
              <c:strCache>
                <c:ptCount val="1"/>
              </c:strCache>
            </c:strRef>
          </c:tx>
          <c:spPr>
            <a:solidFill>
              <a:srgbClr val="FF0000"/>
            </a:solidFill>
            <a:ln w="30852">
              <a:noFill/>
            </a:ln>
          </c:spPr>
          <c:invertIfNegative val="0"/>
          <c:dLbls>
            <c:dLbl>
              <c:idx val="0"/>
              <c:layout>
                <c:manualLayout>
                  <c:x val="1.84836166990405E-2"/>
                  <c:y val="-4.738989588290928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0649744907656965E-2"/>
                  <c:y val="-5.225575631007376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9641269941670245E-2"/>
                  <c:y val="-5.3868572821078514E-2"/>
                </c:manualLayout>
              </c:layout>
              <c:showLegendKey val="0"/>
              <c:showVal val="1"/>
              <c:showCatName val="0"/>
              <c:showSerName val="0"/>
              <c:showPercent val="0"/>
              <c:showBubbleSize val="0"/>
              <c:extLst>
                <c:ext xmlns:c15="http://schemas.microsoft.com/office/drawing/2012/chart" uri="{CE6537A1-D6FC-4f65-9D91-7224C49458BB}"/>
              </c:extLst>
            </c:dLbl>
            <c:spPr>
              <a:noFill/>
              <a:ln w="30852">
                <a:noFill/>
              </a:ln>
            </c:spPr>
            <c:txPr>
              <a:bodyPr/>
              <a:lstStyle/>
              <a:p>
                <a:pPr>
                  <a:defRPr sz="2186"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2"/>
                <c:pt idx="0">
                  <c:v>CC</c:v>
                </c:pt>
                <c:pt idx="1">
                  <c:v>National</c:v>
                </c:pt>
              </c:strCache>
            </c:strRef>
          </c:cat>
          <c:val>
            <c:numRef>
              <c:f>Sheet1!$B$2:$D$2</c:f>
              <c:numCache>
                <c:formatCode>General</c:formatCode>
                <c:ptCount val="3"/>
                <c:pt idx="0">
                  <c:v>42</c:v>
                </c:pt>
                <c:pt idx="1">
                  <c:v>14</c:v>
                </c:pt>
              </c:numCache>
            </c:numRef>
          </c:val>
          <c:shape val="cylinder"/>
        </c:ser>
        <c:dLbls>
          <c:showLegendKey val="0"/>
          <c:showVal val="0"/>
          <c:showCatName val="0"/>
          <c:showSerName val="0"/>
          <c:showPercent val="0"/>
          <c:showBubbleSize val="0"/>
        </c:dLbls>
        <c:gapWidth val="150"/>
        <c:gapDepth val="0"/>
        <c:shape val="box"/>
        <c:axId val="197398528"/>
        <c:axId val="197398920"/>
        <c:axId val="0"/>
      </c:bar3DChart>
      <c:catAx>
        <c:axId val="197398528"/>
        <c:scaling>
          <c:orientation val="minMax"/>
        </c:scaling>
        <c:delete val="0"/>
        <c:axPos val="b"/>
        <c:numFmt formatCode="General" sourceLinked="1"/>
        <c:majorTickMark val="out"/>
        <c:minorTickMark val="none"/>
        <c:tickLblPos val="low"/>
        <c:spPr>
          <a:ln w="3857">
            <a:solidFill>
              <a:schemeClr val="tx1"/>
            </a:solidFill>
            <a:prstDash val="solid"/>
          </a:ln>
        </c:spPr>
        <c:txPr>
          <a:bodyPr rot="0" vert="horz"/>
          <a:lstStyle/>
          <a:p>
            <a:pPr>
              <a:defRPr sz="2186" b="1" i="0" u="none" strike="noStrike" baseline="0">
                <a:solidFill>
                  <a:schemeClr val="tx1"/>
                </a:solidFill>
                <a:latin typeface="Arial"/>
                <a:ea typeface="Arial"/>
                <a:cs typeface="Arial"/>
              </a:defRPr>
            </a:pPr>
            <a:endParaRPr lang="en-US"/>
          </a:p>
        </c:txPr>
        <c:crossAx val="197398920"/>
        <c:crosses val="autoZero"/>
        <c:auto val="1"/>
        <c:lblAlgn val="ctr"/>
        <c:lblOffset val="100"/>
        <c:tickLblSkip val="1"/>
        <c:tickMarkSkip val="1"/>
        <c:noMultiLvlLbl val="0"/>
      </c:catAx>
      <c:valAx>
        <c:axId val="197398920"/>
        <c:scaling>
          <c:orientation val="minMax"/>
          <c:max val="100"/>
        </c:scaling>
        <c:delete val="0"/>
        <c:axPos val="l"/>
        <c:majorGridlines>
          <c:spPr>
            <a:ln w="15426">
              <a:solidFill>
                <a:srgbClr val="FFFFFF"/>
              </a:solidFill>
              <a:prstDash val="solid"/>
            </a:ln>
          </c:spPr>
        </c:majorGridlines>
        <c:title>
          <c:tx>
            <c:rich>
              <a:bodyPr/>
              <a:lstStyle/>
              <a:p>
                <a:pPr>
                  <a:defRPr sz="2186" b="1" i="0" u="none" strike="noStrike" baseline="0">
                    <a:solidFill>
                      <a:schemeClr val="tx1"/>
                    </a:solidFill>
                    <a:latin typeface="Arial"/>
                    <a:ea typeface="Arial"/>
                    <a:cs typeface="Arial"/>
                  </a:defRPr>
                </a:pPr>
                <a:r>
                  <a:rPr lang="en-US"/>
                  <a:t>Percent (%)</a:t>
                </a:r>
              </a:p>
            </c:rich>
          </c:tx>
          <c:layout>
            <c:manualLayout>
              <c:xMode val="edge"/>
              <c:yMode val="edge"/>
              <c:x val="1.9047619047619067E-2"/>
              <c:y val="0.30455635491606731"/>
            </c:manualLayout>
          </c:layout>
          <c:overlay val="0"/>
          <c:spPr>
            <a:noFill/>
            <a:ln w="30852">
              <a:noFill/>
            </a:ln>
          </c:spPr>
        </c:title>
        <c:numFmt formatCode="General" sourceLinked="1"/>
        <c:majorTickMark val="out"/>
        <c:minorTickMark val="none"/>
        <c:tickLblPos val="nextTo"/>
        <c:spPr>
          <a:ln w="3857">
            <a:solidFill>
              <a:schemeClr val="tx1"/>
            </a:solidFill>
            <a:prstDash val="solid"/>
          </a:ln>
        </c:spPr>
        <c:txPr>
          <a:bodyPr rot="0" vert="horz"/>
          <a:lstStyle/>
          <a:p>
            <a:pPr>
              <a:defRPr sz="2186" b="1" i="0" u="none" strike="noStrike" baseline="0">
                <a:solidFill>
                  <a:schemeClr val="tx1"/>
                </a:solidFill>
                <a:latin typeface="Arial"/>
                <a:ea typeface="Arial"/>
                <a:cs typeface="Arial"/>
              </a:defRPr>
            </a:pPr>
            <a:endParaRPr lang="en-US"/>
          </a:p>
        </c:txPr>
        <c:crossAx val="197398528"/>
        <c:crosses val="autoZero"/>
        <c:crossBetween val="between"/>
        <c:majorUnit val="20"/>
        <c:minorUnit val="2"/>
      </c:valAx>
      <c:spPr>
        <a:noFill/>
        <a:ln w="30852">
          <a:noFill/>
        </a:ln>
      </c:spPr>
    </c:plotArea>
    <c:plotVisOnly val="1"/>
    <c:dispBlanksAs val="gap"/>
    <c:showDLblsOverMax val="0"/>
  </c:chart>
  <c:spPr>
    <a:noFill/>
    <a:ln>
      <a:noFill/>
    </a:ln>
  </c:spPr>
  <c:txPr>
    <a:bodyPr/>
    <a:lstStyle/>
    <a:p>
      <a:pPr>
        <a:defRPr sz="2186"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8"/>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17142857142857137"/>
          <c:y val="0.15107913669064749"/>
          <c:w val="0.81111111111111112"/>
          <c:h val="0.70983213429256597"/>
        </c:manualLayout>
      </c:layout>
      <c:bar3DChart>
        <c:barDir val="col"/>
        <c:grouping val="clustered"/>
        <c:varyColors val="0"/>
        <c:ser>
          <c:idx val="0"/>
          <c:order val="0"/>
          <c:tx>
            <c:strRef>
              <c:f>Sheet1!$A$2</c:f>
              <c:strCache>
                <c:ptCount val="1"/>
                <c:pt idx="0">
                  <c:v>≥1 impairments</c:v>
                </c:pt>
              </c:strCache>
            </c:strRef>
          </c:tx>
          <c:spPr>
            <a:solidFill>
              <a:srgbClr val="FFCC00"/>
            </a:solidFill>
            <a:ln w="31485">
              <a:noFill/>
            </a:ln>
          </c:spPr>
          <c:invertIfNegative val="0"/>
          <c:dPt>
            <c:idx val="2"/>
            <c:invertIfNegative val="0"/>
            <c:bubble3D val="0"/>
            <c:spPr>
              <a:solidFill>
                <a:srgbClr val="FF0000"/>
              </a:solidFill>
              <a:ln w="31485">
                <a:noFill/>
              </a:ln>
            </c:spPr>
          </c:dPt>
          <c:dLbls>
            <c:dLbl>
              <c:idx val="0"/>
              <c:layout>
                <c:manualLayout>
                  <c:x val="7.0344763122667346E-3"/>
                  <c:y val="-1.698852548833553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0996119096697244E-2"/>
                  <c:y val="-1.843262414136061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0195722979261298E-2"/>
                  <c:y val="-1.815490141740829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2570064176390158E-2"/>
                  <c:y val="-1.7430953401358015E-2"/>
                </c:manualLayout>
              </c:layout>
              <c:showLegendKey val="0"/>
              <c:showVal val="1"/>
              <c:showCatName val="0"/>
              <c:showSerName val="0"/>
              <c:showPercent val="0"/>
              <c:showBubbleSize val="0"/>
              <c:extLst>
                <c:ext xmlns:c15="http://schemas.microsoft.com/office/drawing/2012/chart" uri="{CE6537A1-D6FC-4f65-9D91-7224C49458BB}"/>
              </c:extLst>
            </c:dLbl>
            <c:spPr>
              <a:noFill/>
              <a:ln w="31485">
                <a:noFill/>
              </a:ln>
            </c:spPr>
            <c:txPr>
              <a:bodyPr/>
              <a:lstStyle/>
              <a:p>
                <a:pPr>
                  <a:defRPr sz="223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3"/>
                <c:pt idx="0">
                  <c:v>CC</c:v>
                </c:pt>
                <c:pt idx="2">
                  <c:v>National</c:v>
                </c:pt>
              </c:strCache>
            </c:strRef>
          </c:cat>
          <c:val>
            <c:numRef>
              <c:f>Sheet1!$B$2:$E$2</c:f>
              <c:numCache>
                <c:formatCode>General</c:formatCode>
                <c:ptCount val="4"/>
                <c:pt idx="0">
                  <c:v>82</c:v>
                </c:pt>
                <c:pt idx="2">
                  <c:v>25</c:v>
                </c:pt>
              </c:numCache>
            </c:numRef>
          </c:val>
          <c:shape val="cylinder"/>
        </c:ser>
        <c:ser>
          <c:idx val="1"/>
          <c:order val="1"/>
          <c:tx>
            <c:strRef>
              <c:f>Sheet1!$A$3</c:f>
              <c:strCache>
                <c:ptCount val="1"/>
                <c:pt idx="0">
                  <c:v>≥3 impairments</c:v>
                </c:pt>
              </c:strCache>
            </c:strRef>
          </c:tx>
          <c:spPr>
            <a:solidFill>
              <a:srgbClr val="0000FF"/>
            </a:solidFill>
            <a:ln w="31485">
              <a:noFill/>
            </a:ln>
          </c:spPr>
          <c:invertIfNegative val="0"/>
          <c:dLbls>
            <c:dLbl>
              <c:idx val="0"/>
              <c:layout>
                <c:manualLayout>
                  <c:x val="7.4861404675352523E-3"/>
                  <c:y val="-1.980719090496894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860347524702549E-3"/>
                  <c:y val="-2.2322289770555941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6196197366300225E-2"/>
                  <c:y val="-1.5453253331589771E-2"/>
                </c:manualLayout>
              </c:layout>
              <c:showLegendKey val="0"/>
              <c:showVal val="1"/>
              <c:showCatName val="0"/>
              <c:showSerName val="0"/>
              <c:showPercent val="0"/>
              <c:showBubbleSize val="0"/>
              <c:extLst>
                <c:ext xmlns:c15="http://schemas.microsoft.com/office/drawing/2012/chart" uri="{CE6537A1-D6FC-4f65-9D91-7224C49458BB}"/>
              </c:extLst>
            </c:dLbl>
            <c:spPr>
              <a:noFill/>
              <a:ln w="31485">
                <a:noFill/>
              </a:ln>
            </c:spPr>
            <c:txPr>
              <a:bodyPr/>
              <a:lstStyle/>
              <a:p>
                <a:pPr>
                  <a:defRPr sz="223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3"/>
                <c:pt idx="0">
                  <c:v>CC</c:v>
                </c:pt>
                <c:pt idx="2">
                  <c:v>National</c:v>
                </c:pt>
              </c:strCache>
            </c:strRef>
          </c:cat>
          <c:val>
            <c:numRef>
              <c:f>Sheet1!$B$3:$E$3</c:f>
              <c:numCache>
                <c:formatCode>General</c:formatCode>
                <c:ptCount val="4"/>
                <c:pt idx="0">
                  <c:v>45</c:v>
                </c:pt>
              </c:numCache>
            </c:numRef>
          </c:val>
          <c:shape val="cylinder"/>
        </c:ser>
        <c:dLbls>
          <c:showLegendKey val="0"/>
          <c:showVal val="0"/>
          <c:showCatName val="0"/>
          <c:showSerName val="0"/>
          <c:showPercent val="0"/>
          <c:showBubbleSize val="0"/>
        </c:dLbls>
        <c:gapWidth val="150"/>
        <c:gapDepth val="0"/>
        <c:shape val="box"/>
        <c:axId val="197399704"/>
        <c:axId val="197400096"/>
        <c:axId val="0"/>
      </c:bar3DChart>
      <c:catAx>
        <c:axId val="197399704"/>
        <c:scaling>
          <c:orientation val="minMax"/>
        </c:scaling>
        <c:delete val="0"/>
        <c:axPos val="b"/>
        <c:numFmt formatCode="General" sourceLinked="1"/>
        <c:majorTickMark val="out"/>
        <c:minorTickMark val="none"/>
        <c:tickLblPos val="low"/>
        <c:spPr>
          <a:ln w="3936">
            <a:solidFill>
              <a:schemeClr val="tx1"/>
            </a:solidFill>
            <a:prstDash val="solid"/>
          </a:ln>
        </c:spPr>
        <c:txPr>
          <a:bodyPr rot="0" vert="horz"/>
          <a:lstStyle/>
          <a:p>
            <a:pPr>
              <a:defRPr sz="2231" b="1" i="0" u="none" strike="noStrike" baseline="0">
                <a:solidFill>
                  <a:schemeClr val="tx1"/>
                </a:solidFill>
                <a:latin typeface="Arial"/>
                <a:ea typeface="Arial"/>
                <a:cs typeface="Arial"/>
              </a:defRPr>
            </a:pPr>
            <a:endParaRPr lang="en-US"/>
          </a:p>
        </c:txPr>
        <c:crossAx val="197400096"/>
        <c:crosses val="autoZero"/>
        <c:auto val="1"/>
        <c:lblAlgn val="ctr"/>
        <c:lblOffset val="100"/>
        <c:tickLblSkip val="1"/>
        <c:tickMarkSkip val="1"/>
        <c:noMultiLvlLbl val="0"/>
      </c:catAx>
      <c:valAx>
        <c:axId val="197400096"/>
        <c:scaling>
          <c:orientation val="minMax"/>
          <c:max val="100"/>
        </c:scaling>
        <c:delete val="0"/>
        <c:axPos val="l"/>
        <c:majorGridlines>
          <c:spPr>
            <a:ln w="15743">
              <a:solidFill>
                <a:srgbClr val="FFFFFF"/>
              </a:solidFill>
              <a:prstDash val="solid"/>
            </a:ln>
          </c:spPr>
        </c:majorGridlines>
        <c:title>
          <c:tx>
            <c:rich>
              <a:bodyPr/>
              <a:lstStyle/>
              <a:p>
                <a:pPr>
                  <a:defRPr sz="2231" b="1" i="0" u="none" strike="noStrike" baseline="0">
                    <a:solidFill>
                      <a:schemeClr val="tx1"/>
                    </a:solidFill>
                    <a:latin typeface="Arial"/>
                    <a:ea typeface="Arial"/>
                    <a:cs typeface="Arial"/>
                  </a:defRPr>
                </a:pPr>
                <a:r>
                  <a:rPr lang="en-US"/>
                  <a:t>Percent (%)</a:t>
                </a:r>
              </a:p>
            </c:rich>
          </c:tx>
          <c:layout>
            <c:manualLayout>
              <c:xMode val="edge"/>
              <c:yMode val="edge"/>
              <c:x val="2.5396825396825397E-2"/>
              <c:y val="0.35251798561151082"/>
            </c:manualLayout>
          </c:layout>
          <c:overlay val="0"/>
          <c:spPr>
            <a:noFill/>
            <a:ln w="31485">
              <a:noFill/>
            </a:ln>
          </c:spPr>
        </c:title>
        <c:numFmt formatCode="General" sourceLinked="1"/>
        <c:majorTickMark val="out"/>
        <c:minorTickMark val="none"/>
        <c:tickLblPos val="nextTo"/>
        <c:spPr>
          <a:ln w="3936">
            <a:solidFill>
              <a:schemeClr val="tx1"/>
            </a:solidFill>
            <a:prstDash val="solid"/>
          </a:ln>
        </c:spPr>
        <c:txPr>
          <a:bodyPr rot="0" vert="horz"/>
          <a:lstStyle/>
          <a:p>
            <a:pPr>
              <a:defRPr sz="2231" b="1" i="0" u="none" strike="noStrike" baseline="0">
                <a:solidFill>
                  <a:schemeClr val="tx1"/>
                </a:solidFill>
                <a:latin typeface="Arial"/>
                <a:ea typeface="Arial"/>
                <a:cs typeface="Arial"/>
              </a:defRPr>
            </a:pPr>
            <a:endParaRPr lang="en-US"/>
          </a:p>
        </c:txPr>
        <c:crossAx val="197399704"/>
        <c:crosses val="autoZero"/>
        <c:crossBetween val="between"/>
        <c:majorUnit val="20"/>
        <c:minorUnit val="2"/>
      </c:valAx>
      <c:spPr>
        <a:noFill/>
        <a:ln w="31485">
          <a:noFill/>
        </a:ln>
      </c:spPr>
    </c:plotArea>
    <c:legend>
      <c:legendPos val="t"/>
      <c:layout>
        <c:manualLayout>
          <c:xMode val="edge"/>
          <c:yMode val="edge"/>
          <c:x val="0.27936507936507976"/>
          <c:y val="7.1942446043165506E-3"/>
          <c:w val="0.69380769695099864"/>
          <c:h val="0.15539440924640222"/>
        </c:manualLayout>
      </c:layout>
      <c:overlay val="0"/>
      <c:spPr>
        <a:solidFill>
          <a:schemeClr val="bg1"/>
        </a:solidFill>
        <a:ln w="3936">
          <a:solidFill>
            <a:schemeClr val="tx1"/>
          </a:solidFill>
          <a:prstDash val="solid"/>
        </a:ln>
      </c:spPr>
      <c:txPr>
        <a:bodyPr/>
        <a:lstStyle/>
        <a:p>
          <a:pPr>
            <a:defRPr sz="2052"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2231"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5"/>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11432706222865413"/>
          <c:y val="2.8824833702882472E-2"/>
          <c:w val="0.73806078147612153"/>
          <c:h val="0.87361419068736168"/>
        </c:manualLayout>
      </c:layout>
      <c:bar3DChart>
        <c:barDir val="col"/>
        <c:grouping val="clustered"/>
        <c:varyColors val="0"/>
        <c:ser>
          <c:idx val="0"/>
          <c:order val="0"/>
          <c:tx>
            <c:strRef>
              <c:f>Sheet1!$A$2</c:f>
              <c:strCache>
                <c:ptCount val="1"/>
                <c:pt idx="0">
                  <c:v>Early </c:v>
                </c:pt>
              </c:strCache>
            </c:strRef>
          </c:tx>
          <c:spPr>
            <a:solidFill>
              <a:srgbClr val="FF0000"/>
            </a:solidFill>
            <a:ln w="27329">
              <a:noFill/>
            </a:ln>
          </c:spPr>
          <c:invertIfNegative val="0"/>
          <c:dLbls>
            <c:dLbl>
              <c:idx val="0"/>
              <c:layout>
                <c:manualLayout>
                  <c:x val="-5.9399462237114519E-3"/>
                  <c:y val="-2.95630987027183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6263987328796531E-3"/>
                  <c:y val="-2.925458160046211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0922393303389569E-2"/>
                  <c:y val="-2.323122287737213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5703477873556545E-2"/>
                  <c:y val="-3.559773287975703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27329">
                <a:noFill/>
              </a:ln>
            </c:spPr>
            <c:txPr>
              <a:bodyPr/>
              <a:lstStyle/>
              <a:p>
                <a:pPr>
                  <a:defRPr sz="129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Fruit</c:v>
                </c:pt>
                <c:pt idx="1">
                  <c:v>Vegetables</c:v>
                </c:pt>
                <c:pt idx="2">
                  <c:v>Meat</c:v>
                </c:pt>
                <c:pt idx="3">
                  <c:v>Milk</c:v>
                </c:pt>
              </c:strCache>
            </c:strRef>
          </c:cat>
          <c:val>
            <c:numRef>
              <c:f>Sheet1!$B$2:$E$2</c:f>
              <c:numCache>
                <c:formatCode>General</c:formatCode>
                <c:ptCount val="4"/>
                <c:pt idx="0">
                  <c:v>21</c:v>
                </c:pt>
                <c:pt idx="1">
                  <c:v>11</c:v>
                </c:pt>
                <c:pt idx="2">
                  <c:v>17</c:v>
                </c:pt>
                <c:pt idx="3">
                  <c:v>1</c:v>
                </c:pt>
              </c:numCache>
            </c:numRef>
          </c:val>
          <c:shape val="cylinder"/>
        </c:ser>
        <c:ser>
          <c:idx val="1"/>
          <c:order val="1"/>
          <c:tx>
            <c:strRef>
              <c:f>Sheet1!$A$3</c:f>
              <c:strCache>
                <c:ptCount val="1"/>
                <c:pt idx="0">
                  <c:v>Delayed</c:v>
                </c:pt>
              </c:strCache>
            </c:strRef>
          </c:tx>
          <c:spPr>
            <a:solidFill>
              <a:srgbClr val="FFCC00"/>
            </a:solidFill>
            <a:ln w="27329">
              <a:noFill/>
            </a:ln>
          </c:spPr>
          <c:invertIfNegative val="0"/>
          <c:dLbls>
            <c:dLbl>
              <c:idx val="0"/>
              <c:layout>
                <c:manualLayout>
                  <c:x val="-3.5309473437135411E-3"/>
                  <c:y val="-2.70257949271773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6236808947074234E-3"/>
                  <c:y val="-2.719154525136843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6225617662599546E-2"/>
                  <c:y val="-2.465424147582775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9559524229872233E-2"/>
                  <c:y val="-3.607221662531821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27329">
                <a:noFill/>
              </a:ln>
            </c:spPr>
            <c:txPr>
              <a:bodyPr/>
              <a:lstStyle/>
              <a:p>
                <a:pPr>
                  <a:defRPr sz="129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Fruit</c:v>
                </c:pt>
                <c:pt idx="1">
                  <c:v>Vegetables</c:v>
                </c:pt>
                <c:pt idx="2">
                  <c:v>Meat</c:v>
                </c:pt>
                <c:pt idx="3">
                  <c:v>Milk</c:v>
                </c:pt>
              </c:strCache>
            </c:strRef>
          </c:cat>
          <c:val>
            <c:numRef>
              <c:f>Sheet1!$B$3:$E$3</c:f>
              <c:numCache>
                <c:formatCode>General</c:formatCode>
                <c:ptCount val="4"/>
                <c:pt idx="0">
                  <c:v>25</c:v>
                </c:pt>
                <c:pt idx="1">
                  <c:v>16</c:v>
                </c:pt>
                <c:pt idx="2">
                  <c:v>20</c:v>
                </c:pt>
                <c:pt idx="3">
                  <c:v>2</c:v>
                </c:pt>
              </c:numCache>
            </c:numRef>
          </c:val>
          <c:shape val="cylinder"/>
        </c:ser>
        <c:dLbls>
          <c:showLegendKey val="0"/>
          <c:showVal val="1"/>
          <c:showCatName val="0"/>
          <c:showSerName val="0"/>
          <c:showPercent val="0"/>
          <c:showBubbleSize val="0"/>
        </c:dLbls>
        <c:gapWidth val="150"/>
        <c:gapDepth val="0"/>
        <c:shape val="box"/>
        <c:axId val="89854920"/>
        <c:axId val="89855312"/>
        <c:axId val="0"/>
      </c:bar3DChart>
      <c:catAx>
        <c:axId val="89854920"/>
        <c:scaling>
          <c:orientation val="minMax"/>
        </c:scaling>
        <c:delete val="0"/>
        <c:axPos val="b"/>
        <c:numFmt formatCode="General" sourceLinked="1"/>
        <c:majorTickMark val="out"/>
        <c:minorTickMark val="none"/>
        <c:tickLblPos val="low"/>
        <c:spPr>
          <a:ln w="3416">
            <a:solidFill>
              <a:schemeClr val="tx1"/>
            </a:solidFill>
            <a:prstDash val="solid"/>
          </a:ln>
        </c:spPr>
        <c:txPr>
          <a:bodyPr rot="0" vert="horz"/>
          <a:lstStyle/>
          <a:p>
            <a:pPr>
              <a:defRPr sz="1600" b="1" i="0" u="none" strike="noStrike" baseline="0">
                <a:solidFill>
                  <a:schemeClr val="tx1"/>
                </a:solidFill>
                <a:latin typeface="Arial"/>
                <a:ea typeface="Arial"/>
                <a:cs typeface="Arial"/>
              </a:defRPr>
            </a:pPr>
            <a:endParaRPr lang="en-US"/>
          </a:p>
        </c:txPr>
        <c:crossAx val="89855312"/>
        <c:crosses val="autoZero"/>
        <c:auto val="1"/>
        <c:lblAlgn val="ctr"/>
        <c:lblOffset val="100"/>
        <c:tickLblSkip val="1"/>
        <c:tickMarkSkip val="1"/>
        <c:noMultiLvlLbl val="0"/>
      </c:catAx>
      <c:valAx>
        <c:axId val="89855312"/>
        <c:scaling>
          <c:orientation val="minMax"/>
          <c:max val="100"/>
        </c:scaling>
        <c:delete val="0"/>
        <c:axPos val="l"/>
        <c:majorGridlines>
          <c:spPr>
            <a:ln w="13664">
              <a:solidFill>
                <a:srgbClr val="FFFFFF"/>
              </a:solidFill>
              <a:prstDash val="solid"/>
            </a:ln>
          </c:spPr>
        </c:majorGridlines>
        <c:title>
          <c:tx>
            <c:rich>
              <a:bodyPr/>
              <a:lstStyle/>
              <a:p>
                <a:pPr>
                  <a:defRPr sz="1600" b="1" i="0" u="none" strike="noStrike" baseline="0">
                    <a:solidFill>
                      <a:schemeClr val="tx1"/>
                    </a:solidFill>
                    <a:latin typeface="Arial"/>
                    <a:ea typeface="Arial"/>
                    <a:cs typeface="Arial"/>
                  </a:defRPr>
                </a:pPr>
                <a:r>
                  <a:rPr lang="en-US" sz="1600" baseline="0"/>
                  <a:t>Percent (%)</a:t>
                </a:r>
              </a:p>
            </c:rich>
          </c:tx>
          <c:layout>
            <c:manualLayout>
              <c:xMode val="edge"/>
              <c:yMode val="edge"/>
              <c:x val="1.5918958031837922E-2"/>
              <c:y val="0.37028824833702895"/>
            </c:manualLayout>
          </c:layout>
          <c:overlay val="0"/>
          <c:spPr>
            <a:noFill/>
            <a:ln w="27329">
              <a:noFill/>
            </a:ln>
          </c:spPr>
        </c:title>
        <c:numFmt formatCode="General" sourceLinked="1"/>
        <c:majorTickMark val="out"/>
        <c:minorTickMark val="none"/>
        <c:tickLblPos val="nextTo"/>
        <c:spPr>
          <a:ln w="3416">
            <a:solidFill>
              <a:schemeClr val="tx1"/>
            </a:solidFill>
            <a:prstDash val="solid"/>
          </a:ln>
        </c:spPr>
        <c:txPr>
          <a:bodyPr rot="0" vert="horz"/>
          <a:lstStyle/>
          <a:p>
            <a:pPr>
              <a:defRPr sz="1291" b="1" i="0" u="none" strike="noStrike" baseline="0">
                <a:solidFill>
                  <a:schemeClr val="tx1"/>
                </a:solidFill>
                <a:latin typeface="Arial"/>
                <a:ea typeface="Arial"/>
                <a:cs typeface="Arial"/>
              </a:defRPr>
            </a:pPr>
            <a:endParaRPr lang="en-US"/>
          </a:p>
        </c:txPr>
        <c:crossAx val="89854920"/>
        <c:crosses val="autoZero"/>
        <c:crossBetween val="between"/>
        <c:majorUnit val="20"/>
        <c:minorUnit val="2"/>
      </c:valAx>
      <c:spPr>
        <a:noFill/>
        <a:ln w="27329">
          <a:noFill/>
        </a:ln>
      </c:spPr>
    </c:plotArea>
    <c:legend>
      <c:legendPos val="r"/>
      <c:legendEntry>
        <c:idx val="0"/>
        <c:txPr>
          <a:bodyPr/>
          <a:lstStyle/>
          <a:p>
            <a:pPr>
              <a:defRPr sz="1600" b="1" i="0" u="none" strike="noStrike" baseline="0">
                <a:solidFill>
                  <a:schemeClr val="tx1"/>
                </a:solidFill>
                <a:latin typeface="Arial"/>
                <a:ea typeface="Arial"/>
                <a:cs typeface="Arial"/>
              </a:defRPr>
            </a:pPr>
            <a:endParaRPr lang="en-US"/>
          </a:p>
        </c:txPr>
      </c:legendEntry>
      <c:legendEntry>
        <c:idx val="1"/>
        <c:txPr>
          <a:bodyPr/>
          <a:lstStyle/>
          <a:p>
            <a:pPr>
              <a:defRPr sz="1600" b="1" i="0" u="none" strike="noStrike" baseline="0">
                <a:solidFill>
                  <a:schemeClr val="tx1"/>
                </a:solidFill>
                <a:latin typeface="Arial"/>
                <a:ea typeface="Arial"/>
                <a:cs typeface="Arial"/>
              </a:defRPr>
            </a:pPr>
            <a:endParaRPr lang="en-US"/>
          </a:p>
        </c:txPr>
      </c:legendEntry>
      <c:layout>
        <c:manualLayout>
          <c:xMode val="edge"/>
          <c:yMode val="edge"/>
          <c:x val="0.49782923299565868"/>
          <c:y val="8.2039911308203997E-2"/>
          <c:w val="0.35745296671490617"/>
          <c:h val="6.4301552106430154E-2"/>
        </c:manualLayout>
      </c:layout>
      <c:overlay val="0"/>
      <c:spPr>
        <a:solidFill>
          <a:schemeClr val="bg1"/>
        </a:solidFill>
        <a:ln w="3416">
          <a:solidFill>
            <a:schemeClr val="tx1"/>
          </a:solidFill>
          <a:prstDash val="solid"/>
        </a:ln>
      </c:spPr>
      <c:txPr>
        <a:bodyPr/>
        <a:lstStyle/>
        <a:p>
          <a:pPr>
            <a:defRPr sz="1600"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291"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8718285214349"/>
          <c:y val="6.0308851479771927E-2"/>
          <c:w val="0.82849854184893557"/>
          <c:h val="0.81131233595800456"/>
        </c:manualLayout>
      </c:layout>
      <c:barChart>
        <c:barDir val="col"/>
        <c:grouping val="stacked"/>
        <c:varyColors val="0"/>
        <c:ser>
          <c:idx val="0"/>
          <c:order val="0"/>
          <c:tx>
            <c:strRef>
              <c:f>Sheet1!$B$1</c:f>
              <c:strCache>
                <c:ptCount val="1"/>
                <c:pt idx="0">
                  <c:v>Series 1</c:v>
                </c:pt>
              </c:strCache>
            </c:strRef>
          </c:tx>
          <c:invertIfNegative val="0"/>
          <c:cat>
            <c:strRef>
              <c:f>Sheet1!$A$2:$A$4</c:f>
              <c:strCache>
                <c:ptCount val="3"/>
                <c:pt idx="0">
                  <c:v>Yes</c:v>
                </c:pt>
                <c:pt idx="1">
                  <c:v>No</c:v>
                </c:pt>
                <c:pt idx="2">
                  <c:v>Don't know</c:v>
                </c:pt>
              </c:strCache>
            </c:strRef>
          </c:cat>
          <c:val>
            <c:numRef>
              <c:f>Sheet1!$B$2:$B$4</c:f>
              <c:numCache>
                <c:formatCode>General</c:formatCode>
                <c:ptCount val="3"/>
                <c:pt idx="0" formatCode="0.0%">
                  <c:v>0.31000000000000044</c:v>
                </c:pt>
              </c:numCache>
            </c:numRef>
          </c:val>
        </c:ser>
        <c:ser>
          <c:idx val="1"/>
          <c:order val="1"/>
          <c:tx>
            <c:strRef>
              <c:f>Sheet1!$C$1</c:f>
              <c:strCache>
                <c:ptCount val="1"/>
                <c:pt idx="0">
                  <c:v>Series 2</c:v>
                </c:pt>
              </c:strCache>
            </c:strRef>
          </c:tx>
          <c:invertIfNegative val="0"/>
          <c:cat>
            <c:strRef>
              <c:f>Sheet1!$A$2:$A$4</c:f>
              <c:strCache>
                <c:ptCount val="3"/>
                <c:pt idx="0">
                  <c:v>Yes</c:v>
                </c:pt>
                <c:pt idx="1">
                  <c:v>No</c:v>
                </c:pt>
                <c:pt idx="2">
                  <c:v>Don't know</c:v>
                </c:pt>
              </c:strCache>
            </c:strRef>
          </c:cat>
          <c:val>
            <c:numRef>
              <c:f>Sheet1!$C$2:$C$4</c:f>
              <c:numCache>
                <c:formatCode>0.0%</c:formatCode>
                <c:ptCount val="3"/>
                <c:pt idx="1">
                  <c:v>0.65000000000000113</c:v>
                </c:pt>
              </c:numCache>
            </c:numRef>
          </c:val>
        </c:ser>
        <c:ser>
          <c:idx val="2"/>
          <c:order val="2"/>
          <c:tx>
            <c:strRef>
              <c:f>Sheet1!$D$1</c:f>
              <c:strCache>
                <c:ptCount val="1"/>
                <c:pt idx="0">
                  <c:v>Series 3</c:v>
                </c:pt>
              </c:strCache>
            </c:strRef>
          </c:tx>
          <c:invertIfNegative val="0"/>
          <c:cat>
            <c:strRef>
              <c:f>Sheet1!$A$2:$A$4</c:f>
              <c:strCache>
                <c:ptCount val="3"/>
                <c:pt idx="0">
                  <c:v>Yes</c:v>
                </c:pt>
                <c:pt idx="1">
                  <c:v>No</c:v>
                </c:pt>
                <c:pt idx="2">
                  <c:v>Don't know</c:v>
                </c:pt>
              </c:strCache>
            </c:strRef>
          </c:cat>
          <c:val>
            <c:numRef>
              <c:f>Sheet1!$D$2:$D$4</c:f>
              <c:numCache>
                <c:formatCode>0.00%</c:formatCode>
                <c:ptCount val="3"/>
                <c:pt idx="1">
                  <c:v>2.0000000000000032E-2</c:v>
                </c:pt>
              </c:numCache>
            </c:numRef>
          </c:val>
        </c:ser>
        <c:ser>
          <c:idx val="3"/>
          <c:order val="3"/>
          <c:tx>
            <c:strRef>
              <c:f>Sheet1!$E$1</c:f>
              <c:strCache>
                <c:ptCount val="1"/>
                <c:pt idx="0">
                  <c:v>Series 4</c:v>
                </c:pt>
              </c:strCache>
            </c:strRef>
          </c:tx>
          <c:invertIfNegative val="0"/>
          <c:cat>
            <c:strRef>
              <c:f>Sheet1!$A$2:$A$4</c:f>
              <c:strCache>
                <c:ptCount val="3"/>
                <c:pt idx="0">
                  <c:v>Yes</c:v>
                </c:pt>
                <c:pt idx="1">
                  <c:v>No</c:v>
                </c:pt>
                <c:pt idx="2">
                  <c:v>Don't know</c:v>
                </c:pt>
              </c:strCache>
            </c:strRef>
          </c:cat>
          <c:val>
            <c:numRef>
              <c:f>Sheet1!$E$2:$E$4</c:f>
              <c:numCache>
                <c:formatCode>General</c:formatCode>
                <c:ptCount val="3"/>
                <c:pt idx="2" formatCode="0.00%">
                  <c:v>2.0000000000000032E-2</c:v>
                </c:pt>
              </c:numCache>
            </c:numRef>
          </c:val>
        </c:ser>
        <c:dLbls>
          <c:showLegendKey val="0"/>
          <c:showVal val="0"/>
          <c:showCatName val="0"/>
          <c:showSerName val="0"/>
          <c:showPercent val="0"/>
          <c:showBubbleSize val="0"/>
        </c:dLbls>
        <c:gapWidth val="150"/>
        <c:overlap val="100"/>
        <c:axId val="89856096"/>
        <c:axId val="89856488"/>
      </c:barChart>
      <c:catAx>
        <c:axId val="89856096"/>
        <c:scaling>
          <c:orientation val="minMax"/>
        </c:scaling>
        <c:delete val="0"/>
        <c:axPos val="b"/>
        <c:numFmt formatCode="General" sourceLinked="1"/>
        <c:majorTickMark val="out"/>
        <c:minorTickMark val="none"/>
        <c:tickLblPos val="nextTo"/>
        <c:txPr>
          <a:bodyPr/>
          <a:lstStyle/>
          <a:p>
            <a:pPr>
              <a:defRPr b="1" baseline="0">
                <a:latin typeface="Arial" pitchFamily="34" charset="0"/>
              </a:defRPr>
            </a:pPr>
            <a:endParaRPr lang="en-US"/>
          </a:p>
        </c:txPr>
        <c:crossAx val="89856488"/>
        <c:crosses val="autoZero"/>
        <c:auto val="1"/>
        <c:lblAlgn val="ctr"/>
        <c:lblOffset val="100"/>
        <c:noMultiLvlLbl val="0"/>
      </c:catAx>
      <c:valAx>
        <c:axId val="89856488"/>
        <c:scaling>
          <c:orientation val="minMax"/>
          <c:max val="0.8"/>
        </c:scaling>
        <c:delete val="0"/>
        <c:axPos val="l"/>
        <c:majorGridlines>
          <c:spPr>
            <a:ln>
              <a:solidFill>
                <a:schemeClr val="accent1"/>
              </a:solidFill>
              <a:prstDash val="dash"/>
            </a:ln>
          </c:spPr>
        </c:majorGridlines>
        <c:numFmt formatCode="0%" sourceLinked="0"/>
        <c:majorTickMark val="out"/>
        <c:minorTickMark val="none"/>
        <c:tickLblPos val="nextTo"/>
        <c:txPr>
          <a:bodyPr/>
          <a:lstStyle/>
          <a:p>
            <a:pPr>
              <a:defRPr b="1"/>
            </a:pPr>
            <a:endParaRPr lang="en-US"/>
          </a:p>
        </c:txPr>
        <c:crossAx val="89856096"/>
        <c:crosses val="autoZero"/>
        <c:crossBetween val="between"/>
        <c:majorUnit val="0.2"/>
      </c:valAx>
      <c:spPr>
        <a:noFill/>
        <a:ln w="27247">
          <a:noFill/>
        </a:ln>
      </c:spPr>
    </c:plotArea>
    <c:plotVisOnly val="1"/>
    <c:dispBlanksAs val="gap"/>
    <c:showDLblsOverMax val="0"/>
  </c:chart>
  <c:spPr>
    <a:ln>
      <a:noFill/>
    </a:ln>
  </c:spPr>
  <c:txPr>
    <a:bodyPr/>
    <a:lstStyle/>
    <a:p>
      <a:pPr>
        <a:defRPr sz="1931"/>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120"/>
          </a:xfrm>
          <a:prstGeom prst="rect">
            <a:avLst/>
          </a:prstGeom>
        </p:spPr>
        <p:txBody>
          <a:bodyPr vert="horz" lIns="91951" tIns="45976" rIns="91951" bIns="45976"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2120"/>
          </a:xfrm>
          <a:prstGeom prst="rect">
            <a:avLst/>
          </a:prstGeom>
        </p:spPr>
        <p:txBody>
          <a:bodyPr vert="horz" lIns="91951" tIns="45976" rIns="91951" bIns="45976" rtlCol="0"/>
          <a:lstStyle>
            <a:lvl1pPr algn="r">
              <a:defRPr sz="1200"/>
            </a:lvl1pPr>
          </a:lstStyle>
          <a:p>
            <a:fld id="{3540E7E9-4269-4E6E-A811-D3A10995A230}" type="datetimeFigureOut">
              <a:rPr lang="en-US" smtClean="0"/>
              <a:pPr/>
              <a:t>5/3/2015</a:t>
            </a:fld>
            <a:endParaRPr lang="en-US"/>
          </a:p>
        </p:txBody>
      </p:sp>
      <p:sp>
        <p:nvSpPr>
          <p:cNvPr id="4" name="Footer Placeholder 3"/>
          <p:cNvSpPr>
            <a:spLocks noGrp="1"/>
          </p:cNvSpPr>
          <p:nvPr>
            <p:ph type="ftr" sz="quarter" idx="2"/>
          </p:nvPr>
        </p:nvSpPr>
        <p:spPr>
          <a:xfrm>
            <a:off x="0" y="8772379"/>
            <a:ext cx="3037840" cy="462120"/>
          </a:xfrm>
          <a:prstGeom prst="rect">
            <a:avLst/>
          </a:prstGeom>
        </p:spPr>
        <p:txBody>
          <a:bodyPr vert="horz" lIns="91951" tIns="45976" rIns="91951" bIns="4597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379"/>
            <a:ext cx="3037840" cy="462120"/>
          </a:xfrm>
          <a:prstGeom prst="rect">
            <a:avLst/>
          </a:prstGeom>
        </p:spPr>
        <p:txBody>
          <a:bodyPr vert="horz" lIns="91951" tIns="45976" rIns="91951" bIns="45976" rtlCol="0" anchor="b"/>
          <a:lstStyle>
            <a:lvl1pPr algn="r">
              <a:defRPr sz="1200"/>
            </a:lvl1pPr>
          </a:lstStyle>
          <a:p>
            <a:fld id="{4909BB1D-3344-43CA-AF1B-EF50B8FDAB81}" type="slidenum">
              <a:rPr lang="en-US" smtClean="0"/>
              <a:pPr/>
              <a:t>‹#›</a:t>
            </a:fld>
            <a:endParaRPr lang="en-US"/>
          </a:p>
        </p:txBody>
      </p:sp>
    </p:spTree>
    <p:extLst>
      <p:ext uri="{BB962C8B-B14F-4D97-AF65-F5344CB8AC3E}">
        <p14:creationId xmlns:p14="http://schemas.microsoft.com/office/powerpoint/2010/main" val="586681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951" tIns="45976" rIns="91951" bIns="45976"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951" tIns="45976" rIns="91951" bIns="45976" rtlCol="0"/>
          <a:lstStyle>
            <a:lvl1pPr algn="r">
              <a:defRPr sz="1200"/>
            </a:lvl1pPr>
          </a:lstStyle>
          <a:p>
            <a:fld id="{DA1074B1-A69F-4435-B0C3-602EC32FFD47}" type="datetimeFigureOut">
              <a:rPr lang="en-US" smtClean="0"/>
              <a:pPr/>
              <a:t>5/3/2015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951" tIns="45976" rIns="91951" bIns="45976"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951" tIns="45976" rIns="91951" bIns="4597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1951" tIns="45976" rIns="91951" bIns="4597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1951" tIns="45976" rIns="91951" bIns="45976" rtlCol="0" anchor="b"/>
          <a:lstStyle>
            <a:lvl1pPr algn="r">
              <a:defRPr sz="1200"/>
            </a:lvl1pPr>
          </a:lstStyle>
          <a:p>
            <a:fld id="{A2671F77-1314-4A31-B6D1-2AEB43F3AEF9}" type="slidenum">
              <a:rPr lang="en-US" smtClean="0"/>
              <a:pPr/>
              <a:t>‹#›</a:t>
            </a:fld>
            <a:endParaRPr lang="en-US"/>
          </a:p>
        </p:txBody>
      </p:sp>
    </p:spTree>
    <p:extLst>
      <p:ext uri="{BB962C8B-B14F-4D97-AF65-F5344CB8AC3E}">
        <p14:creationId xmlns:p14="http://schemas.microsoft.com/office/powerpoint/2010/main" val="4288971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www.cms.gov/HospitalQualityInits/" TargetMode="External"/><Relationship Id="rId13" Type="http://schemas.openxmlformats.org/officeDocument/2006/relationships/hyperlink" Target="http://www.namd-us.org/" TargetMode="External"/><Relationship Id="rId3" Type="http://schemas.openxmlformats.org/officeDocument/2006/relationships/hyperlink" Target="http://jama.jamanetwork.com/article.aspx?articleid=1558260&amp;link=xref" TargetMode="External"/><Relationship Id="rId7" Type="http://schemas.openxmlformats.org/officeDocument/2006/relationships/hyperlink" Target="http://en.wikipedia.org/wiki/Accountable_care_organization" TargetMode="External"/><Relationship Id="rId12" Type="http://schemas.openxmlformats.org/officeDocument/2006/relationships/hyperlink" Target="http://www.cms.gov/DemoProjectsEvalRpts/downloads/CCTP_FourthQuartileHospsbyState.pdf"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www.cms.gov/sharedsavingsprogram/" TargetMode="External"/><Relationship Id="rId11" Type="http://schemas.openxmlformats.org/officeDocument/2006/relationships/hyperlink" Target="https://www.cms.gov/HospitalAcqCond/Downloads/HACFactsheet.pdf" TargetMode="External"/><Relationship Id="rId5" Type="http://schemas.openxmlformats.org/officeDocument/2006/relationships/hyperlink" Target="http://www.ropesgray.com/files/upload/CRSMedicare.pdf" TargetMode="External"/><Relationship Id="rId15" Type="http://schemas.openxmlformats.org/officeDocument/2006/relationships/hyperlink" Target="http://www.hcup-us.ahrq.gov/reports/statbriefs/sb115.pdf" TargetMode="External"/><Relationship Id="rId10" Type="http://schemas.openxmlformats.org/officeDocument/2006/relationships/hyperlink" Target="http://www.healthcare.gov/center/programs/partnership/index.html" TargetMode="External"/><Relationship Id="rId4" Type="http://schemas.openxmlformats.org/officeDocument/2006/relationships/hyperlink" Target="http://jama.jamanetwork.com/article.aspx?articleid=1558261&amp;link=xref" TargetMode="External"/><Relationship Id="rId9" Type="http://schemas.openxmlformats.org/officeDocument/2006/relationships/hyperlink" Target="http://www.gao.gov/new.items/d11126r.pdf" TargetMode="External"/><Relationship Id="rId14" Type="http://schemas.openxmlformats.org/officeDocument/2006/relationships/hyperlink" Target="http://www.ahipresearch.org/pdfs/innovations2010.pdf"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mplementationscience.com/content/5/1/88"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www.medpac.gov/documents/MedPAC_Payment_Basics_10_hospital.pdf" TargetMode="External"/><Relationship Id="rId4" Type="http://schemas.openxmlformats.org/officeDocument/2006/relationships/hyperlink" Target="http://www.nejm.org/doi/full/10.1056/NEJMsa0803563"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96975" y="692150"/>
            <a:ext cx="4619625" cy="3463925"/>
          </a:xfrm>
          <a:ln/>
        </p:spPr>
      </p:sp>
      <p:sp>
        <p:nvSpPr>
          <p:cNvPr id="3891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067948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123C57B-9D83-48F7-9E81-24EDF146B5D2}" type="slidenum">
              <a:rPr lang="en-US"/>
              <a:pPr/>
              <a:t>14</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t>a Request for Proposal announcement was made throughout the Meals On Wheels Association of America (MOWAA) provider network, inviting Senior Nutrition Programs (SNP) to submit proposals. Six out of 18 programs that applied were selected based on the strength of their application, their capacity to recruit the required number of participants and their geographical location. </a:t>
            </a:r>
          </a:p>
        </p:txBody>
      </p:sp>
    </p:spTree>
    <p:extLst>
      <p:ext uri="{BB962C8B-B14F-4D97-AF65-F5344CB8AC3E}">
        <p14:creationId xmlns:p14="http://schemas.microsoft.com/office/powerpoint/2010/main" val="222617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BA3DC159-0E51-44A9-8B4E-2287A82B52C4}" type="slidenum">
              <a:rPr lang="en-US"/>
              <a:pPr/>
              <a:t>15</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z="1300" b="1" dirty="0"/>
              <a:t>The first 2 weeks post-hospital discharge are very important in the recovery process. </a:t>
            </a:r>
          </a:p>
          <a:p>
            <a:pPr eaLnBrk="1" hangingPunct="1"/>
            <a:r>
              <a:rPr lang="en-US" sz="1300" b="1" dirty="0"/>
              <a:t>High quality dietary intake is crucial to recovery from illness. </a:t>
            </a:r>
          </a:p>
          <a:p>
            <a:pPr eaLnBrk="1" hangingPunct="1"/>
            <a:r>
              <a:rPr lang="en-US" sz="1300" b="1" dirty="0"/>
              <a:t>There is limited, if any, coordination of efforts between the medical health care system and the community and home health care system.</a:t>
            </a:r>
          </a:p>
          <a:p>
            <a:pPr eaLnBrk="1" hangingPunct="1"/>
            <a:r>
              <a:rPr lang="en-US" b="1" dirty="0" smtClean="0"/>
              <a:t>Required partners for community coalition included a healthcare institution, such as a hospital or acute care facility, and an Area Agency on Aging. Optional members of this community coalition included a research organization and community services that could assist the grantees in providing additional services to the program recipients.</a:t>
            </a:r>
            <a:r>
              <a:rPr lang="en-US" dirty="0" smtClean="0"/>
              <a:t> </a:t>
            </a:r>
          </a:p>
        </p:txBody>
      </p:sp>
    </p:spTree>
    <p:extLst>
      <p:ext uri="{BB962C8B-B14F-4D97-AF65-F5344CB8AC3E}">
        <p14:creationId xmlns:p14="http://schemas.microsoft.com/office/powerpoint/2010/main" val="2886007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Performance Outcome Measurement Project Survey</a:t>
            </a:r>
            <a:endParaRPr lang="en-US" dirty="0"/>
          </a:p>
        </p:txBody>
      </p:sp>
      <p:sp>
        <p:nvSpPr>
          <p:cNvPr id="4" name="Slide Number Placeholder 3"/>
          <p:cNvSpPr>
            <a:spLocks noGrp="1"/>
          </p:cNvSpPr>
          <p:nvPr>
            <p:ph type="sldNum" sz="quarter" idx="10"/>
          </p:nvPr>
        </p:nvSpPr>
        <p:spPr/>
        <p:txBody>
          <a:bodyPr/>
          <a:lstStyle/>
          <a:p>
            <a:fld id="{A2671F77-1314-4A31-B6D1-2AEB43F3AEF9}" type="slidenum">
              <a:rPr lang="en-US" smtClean="0"/>
              <a:pPr/>
              <a:t>18</a:t>
            </a:fld>
            <a:endParaRPr lang="en-US"/>
          </a:p>
        </p:txBody>
      </p:sp>
    </p:spTree>
    <p:extLst>
      <p:ext uri="{BB962C8B-B14F-4D97-AF65-F5344CB8AC3E}">
        <p14:creationId xmlns:p14="http://schemas.microsoft.com/office/powerpoint/2010/main" val="1540214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Function Interview-Mini-</a:t>
            </a:r>
          </a:p>
          <a:p>
            <a:r>
              <a:rPr lang="en-US" dirty="0"/>
              <a:t>Mental State Examination (ALFI–MMSE; range 0–30 points)</a:t>
            </a:r>
          </a:p>
        </p:txBody>
      </p:sp>
      <p:sp>
        <p:nvSpPr>
          <p:cNvPr id="4" name="Slide Number Placeholder 3"/>
          <p:cNvSpPr>
            <a:spLocks noGrp="1"/>
          </p:cNvSpPr>
          <p:nvPr>
            <p:ph type="sldNum" sz="quarter" idx="10"/>
          </p:nvPr>
        </p:nvSpPr>
        <p:spPr/>
        <p:txBody>
          <a:bodyPr/>
          <a:lstStyle/>
          <a:p>
            <a:fld id="{A2671F77-1314-4A31-B6D1-2AEB43F3AEF9}" type="slidenum">
              <a:rPr lang="en-US" smtClean="0"/>
              <a:pPr/>
              <a:t>19</a:t>
            </a:fld>
            <a:endParaRPr lang="en-US"/>
          </a:p>
        </p:txBody>
      </p:sp>
    </p:spTree>
    <p:extLst>
      <p:ext uri="{BB962C8B-B14F-4D97-AF65-F5344CB8AC3E}">
        <p14:creationId xmlns:p14="http://schemas.microsoft.com/office/powerpoint/2010/main" val="1472150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71F77-1314-4A31-B6D1-2AEB43F3AEF9}" type="slidenum">
              <a:rPr lang="en-US" smtClean="0"/>
              <a:pPr/>
              <a:t>20</a:t>
            </a:fld>
            <a:endParaRPr lang="en-US"/>
          </a:p>
        </p:txBody>
      </p:sp>
    </p:spTree>
    <p:extLst>
      <p:ext uri="{BB962C8B-B14F-4D97-AF65-F5344CB8AC3E}">
        <p14:creationId xmlns:p14="http://schemas.microsoft.com/office/powerpoint/2010/main" val="199691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5B26B13-0F10-4903-984B-E404D2F78800}" type="slidenum">
              <a:rPr lang="en-US"/>
              <a:pPr/>
              <a:t>21</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dirty="0" smtClean="0"/>
              <a:t>UP to ¼ do not have fresh fruit </a:t>
            </a:r>
          </a:p>
          <a:p>
            <a:pPr eaLnBrk="1" hangingPunct="1"/>
            <a:endParaRPr lang="en-US" dirty="0" smtClean="0"/>
          </a:p>
          <a:p>
            <a:pPr eaLnBrk="1" hangingPunct="1"/>
            <a:r>
              <a:rPr lang="en-US" dirty="0" smtClean="0"/>
              <a:t>The most prevalent food in the fridge appears to be fresh milk</a:t>
            </a:r>
          </a:p>
        </p:txBody>
      </p:sp>
    </p:spTree>
    <p:extLst>
      <p:ext uri="{BB962C8B-B14F-4D97-AF65-F5344CB8AC3E}">
        <p14:creationId xmlns:p14="http://schemas.microsoft.com/office/powerpoint/2010/main" val="1769584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71F77-1314-4A31-B6D1-2AEB43F3AEF9}" type="slidenum">
              <a:rPr lang="en-US" smtClean="0"/>
              <a:pPr/>
              <a:t>22</a:t>
            </a:fld>
            <a:endParaRPr lang="en-US"/>
          </a:p>
        </p:txBody>
      </p:sp>
    </p:spTree>
    <p:extLst>
      <p:ext uri="{BB962C8B-B14F-4D97-AF65-F5344CB8AC3E}">
        <p14:creationId xmlns:p14="http://schemas.microsoft.com/office/powerpoint/2010/main" val="3759900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Often times, following a hospitalization, the elderly and disabled find themselves returning to an </a:t>
            </a:r>
            <a:r>
              <a:rPr lang="en-US" b="1" dirty="0" smtClean="0"/>
              <a:t>empty house or facing mobility or other issues that impede their ability to obtain or prepare nutritious meals for themselves. </a:t>
            </a:r>
            <a:endParaRPr lang="en-US" dirty="0"/>
          </a:p>
        </p:txBody>
      </p:sp>
      <p:sp>
        <p:nvSpPr>
          <p:cNvPr id="4" name="Slide Number Placeholder 3"/>
          <p:cNvSpPr>
            <a:spLocks noGrp="1"/>
          </p:cNvSpPr>
          <p:nvPr>
            <p:ph type="sldNum" sz="quarter" idx="10"/>
          </p:nvPr>
        </p:nvSpPr>
        <p:spPr/>
        <p:txBody>
          <a:bodyPr/>
          <a:lstStyle/>
          <a:p>
            <a:fld id="{A2671F77-1314-4A31-B6D1-2AEB43F3AEF9}" type="slidenum">
              <a:rPr lang="en-US" smtClean="0"/>
              <a:pPr/>
              <a:t>23</a:t>
            </a:fld>
            <a:endParaRPr lang="en-US"/>
          </a:p>
        </p:txBody>
      </p:sp>
    </p:spTree>
    <p:extLst>
      <p:ext uri="{BB962C8B-B14F-4D97-AF65-F5344CB8AC3E}">
        <p14:creationId xmlns:p14="http://schemas.microsoft.com/office/powerpoint/2010/main" val="953432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1951" tIns="45976" rIns="91951" bIns="45976" anchor="b"/>
          <a:lstStyle/>
          <a:p>
            <a:pPr algn="r"/>
            <a:fld id="{91E46955-F40B-4092-909D-4AED519A58E1}" type="slidenum">
              <a:rPr lang="en-US" sz="1200"/>
              <a:pPr algn="r"/>
              <a:t>24</a:t>
            </a:fld>
            <a:endParaRPr lang="en-US"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normAutofit fontScale="92500" lnSpcReduction="20000"/>
          </a:bodyPr>
          <a:lstStyle/>
          <a:p>
            <a:pPr lvl="1" eaLnBrk="1" hangingPunct="1"/>
            <a:r>
              <a:rPr lang="en-US" sz="2200" dirty="0" smtClean="0"/>
              <a:t>Communications/need champion</a:t>
            </a:r>
          </a:p>
          <a:p>
            <a:pPr lvl="1">
              <a:lnSpc>
                <a:spcPct val="80000"/>
              </a:lnSpc>
            </a:pPr>
            <a:r>
              <a:rPr lang="en-US" sz="2200" dirty="0" smtClean="0"/>
              <a:t>No referrals from hospital dietitians</a:t>
            </a:r>
          </a:p>
          <a:p>
            <a:pPr lvl="1"/>
            <a:r>
              <a:rPr lang="en-US" sz="2200" dirty="0" smtClean="0"/>
              <a:t>Heavy burden on case managers/social workers</a:t>
            </a:r>
          </a:p>
          <a:p>
            <a:pPr lvl="1"/>
            <a:r>
              <a:rPr lang="en-US" sz="2200" dirty="0" smtClean="0"/>
              <a:t>Incorrect perceptions of HDM by case managers/social workers</a:t>
            </a:r>
          </a:p>
          <a:p>
            <a:pPr eaLnBrk="1" hangingPunct="1"/>
            <a:endParaRPr lang="en-US" sz="1000" dirty="0" smtClean="0"/>
          </a:p>
          <a:p>
            <a:pPr eaLnBrk="1" hangingPunct="1"/>
            <a:endParaRPr lang="en-US" sz="1000" dirty="0" smtClean="0"/>
          </a:p>
          <a:p>
            <a:pPr eaLnBrk="1" hangingPunct="1"/>
            <a:r>
              <a:rPr lang="en-US" sz="1000" dirty="0" smtClean="0"/>
              <a:t>Texas </a:t>
            </a:r>
            <a:r>
              <a:rPr lang="en-US" sz="1000" dirty="0"/>
              <a:t>had to use 17 sources of referrals, only 2 of which were initially planned, 31 meetings (?), &gt;20,000 brochures distributed, and constant effort to reach out to the medical system. </a:t>
            </a:r>
          </a:p>
          <a:p>
            <a:pPr eaLnBrk="1" hangingPunct="1"/>
            <a:endParaRPr lang="en-US" sz="1000" dirty="0"/>
          </a:p>
          <a:p>
            <a:pPr eaLnBrk="1" hangingPunct="1"/>
            <a:r>
              <a:rPr lang="en-US" sz="1000" dirty="0"/>
              <a:t>Overall, 30% of referrals came through the hospital, 40% came from individuals and their families and the remainder was from community organizations. </a:t>
            </a:r>
          </a:p>
          <a:p>
            <a:pPr eaLnBrk="1" hangingPunct="1"/>
            <a:endParaRPr lang="en-US" sz="1000" dirty="0"/>
          </a:p>
          <a:p>
            <a:pPr eaLnBrk="1" hangingPunct="1"/>
            <a:r>
              <a:rPr lang="en-US" sz="1000" dirty="0"/>
              <a:t>Some hospitals established unanticipated bureaucratic roadblocks that took time and effort to work out. Some of these roadblocks were never resolved and no referrals were obtained. In other hospitals, case managers and social workers were overworked and limited their visits to individuals with major chronic conditions and greatest needs. These were not the patients recruited for the CC demonstration project. Therefore, the number of referrals was minimal and often did not fit the criteria of the project. Hospitals did not allow community assessors direct access to patients and so potential clients were not informed of the CC project and of nutrition services available to them once they returned home. </a:t>
            </a:r>
          </a:p>
          <a:p>
            <a:pPr eaLnBrk="1" hangingPunct="1"/>
            <a:r>
              <a:rPr lang="en-US" sz="1000" dirty="0"/>
              <a:t>Establishing relationships and cooperation takes time to develop and mature and this project had a short time frame. Success can be quite dependent on the personality of individuals involved in the project rather than on established procedures. </a:t>
            </a:r>
          </a:p>
          <a:p>
            <a:pPr eaLnBrk="1" hangingPunct="1"/>
            <a:r>
              <a:rPr lang="en-US" sz="1000" dirty="0"/>
              <a:t>To overcome the difficulties encountered in working with the medical system, national policy is needed to enable an integrated relationship between hospitals and meal providers by adding an incentive on the medical side (e.g. doctors, hospitals, claimants) and on the provider side to identify people who otherwise fall through the cracks. Incentives for hospitals and other referral sources must be embedded into the structure of the system to affect long-term change and ensure that this at-risk potentially high cost-of-care senior population is served.</a:t>
            </a:r>
          </a:p>
          <a:p>
            <a:pPr eaLnBrk="1" hangingPunct="1"/>
            <a:endParaRPr lang="en-US" sz="1000" dirty="0"/>
          </a:p>
        </p:txBody>
      </p:sp>
    </p:spTree>
    <p:extLst>
      <p:ext uri="{BB962C8B-B14F-4D97-AF65-F5344CB8AC3E}">
        <p14:creationId xmlns:p14="http://schemas.microsoft.com/office/powerpoint/2010/main" val="2282091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71F77-1314-4A31-B6D1-2AEB43F3AEF9}" type="slidenum">
              <a:rPr lang="en-US" smtClean="0"/>
              <a:pPr/>
              <a:t>25</a:t>
            </a:fld>
            <a:endParaRPr lang="en-US"/>
          </a:p>
        </p:txBody>
      </p:sp>
    </p:spTree>
    <p:extLst>
      <p:ext uri="{BB962C8B-B14F-4D97-AF65-F5344CB8AC3E}">
        <p14:creationId xmlns:p14="http://schemas.microsoft.com/office/powerpoint/2010/main" val="3519457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 life expectancy</a:t>
            </a:r>
          </a:p>
          <a:p>
            <a:r>
              <a:rPr lang="en-US" dirty="0" smtClean="0"/>
              <a:t>Baby boomers started turning 65 in 2011</a:t>
            </a:r>
          </a:p>
          <a:p>
            <a:endParaRPr lang="en-US" dirty="0" smtClean="0"/>
          </a:p>
          <a:p>
            <a:r>
              <a:rPr lang="en-US" dirty="0" smtClean="0"/>
              <a:t>In 2010, 40 million people age 65 and over lived in the United States, accounting for 13 percent of the total population. The older population grew from 3 million in 1900 to 40 million in 2010. The oldest-old population (those age 85 and over) grew from just over 100,000 in 1900 to 5.5 million in 2010.</a:t>
            </a:r>
          </a:p>
          <a:p>
            <a:r>
              <a:rPr lang="en-US" dirty="0" smtClean="0"/>
              <a:t>The “Baby Boomers” (those born between 1946 and 1964) started turning 65 in 2011, and the number of older people will increase dramatically during the 2010–2030 period. The older population in 2030 is projected to be twice as large as their counterparts in 2000, growing from 35 million to 72 million and representing nearly 20 percent of the total U.S. population.</a:t>
            </a:r>
          </a:p>
          <a:p>
            <a:r>
              <a:rPr lang="en-US" dirty="0" smtClean="0"/>
              <a:t>The growth rate of the older population is projected to slow after 2030, when the last “Baby Boomers” enter the ranks of the older population. From 2030 onward, the proportion age 65 and over will be relatively stable, at around 20 percent, even though the absolute number of people age 65 and over is projected to continue to grow. The oldest-old population is projected to grow rapidly after 2030, when the “Baby Boomers” move into this age group.</a:t>
            </a:r>
          </a:p>
          <a:p>
            <a:r>
              <a:rPr lang="en-US" dirty="0" smtClean="0"/>
              <a:t>The U.S. Census Bureau projects that the population age 85 and over could grow from 5.5 million in 2010 to 19 million by 2050. Some researchers predict that death rates at older ages will decline more rapidly than is reflected in the U.S. Census Bureau’s projections, which could lead to faster growth of this population.</a:t>
            </a:r>
            <a:r>
              <a:rPr lang="en-US" baseline="30000" dirty="0" smtClean="0"/>
              <a:t>1–3</a:t>
            </a:r>
            <a:r>
              <a:rPr lang="en-US" dirty="0" smtClean="0"/>
              <a:t> </a:t>
            </a:r>
          </a:p>
          <a:p>
            <a:endParaRPr lang="en-US" dirty="0"/>
          </a:p>
        </p:txBody>
      </p:sp>
      <p:sp>
        <p:nvSpPr>
          <p:cNvPr id="4" name="Slide Number Placeholder 3"/>
          <p:cNvSpPr>
            <a:spLocks noGrp="1"/>
          </p:cNvSpPr>
          <p:nvPr>
            <p:ph type="sldNum" sz="quarter" idx="10"/>
          </p:nvPr>
        </p:nvSpPr>
        <p:spPr/>
        <p:txBody>
          <a:bodyPr/>
          <a:lstStyle/>
          <a:p>
            <a:fld id="{A2671F77-1314-4A31-B6D1-2AEB43F3AEF9}" type="slidenum">
              <a:rPr lang="en-US" smtClean="0"/>
              <a:pPr/>
              <a:t>2</a:t>
            </a:fld>
            <a:endParaRPr lang="en-US"/>
          </a:p>
        </p:txBody>
      </p:sp>
    </p:spTree>
    <p:extLst>
      <p:ext uri="{BB962C8B-B14F-4D97-AF65-F5344CB8AC3E}">
        <p14:creationId xmlns:p14="http://schemas.microsoft.com/office/powerpoint/2010/main" val="1012216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Reducing </a:t>
            </a:r>
            <a:r>
              <a:rPr lang="en-US" dirty="0" err="1"/>
              <a:t>rehospitalization</a:t>
            </a:r>
            <a:r>
              <a:rPr lang="en-US" dirty="0"/>
              <a:t> is an important element of President Barack Obama’s financing of health care reform.</a:t>
            </a:r>
          </a:p>
          <a:p>
            <a:r>
              <a:rPr lang="en-US" dirty="0"/>
              <a:t>Effective October 2012, more than 2000 hospitals began losing money (national total of ~ $300 million the first year) to financial penalties for excess readmissions,</a:t>
            </a:r>
            <a:r>
              <a:rPr lang="en-US" u="sng" baseline="30000" dirty="0">
                <a:hlinkClick r:id="rId3"/>
              </a:rPr>
              <a:t>2</a:t>
            </a:r>
            <a:r>
              <a:rPr lang="en-US" dirty="0"/>
              <a:t> and this penalty could triple for some hospitals by 2014 under provisions stipulated by §3025 of the Patient Protection and Affordable Care Act.</a:t>
            </a:r>
          </a:p>
          <a:p>
            <a:endParaRPr lang="en-US" dirty="0"/>
          </a:p>
          <a:p>
            <a:r>
              <a:rPr lang="en-US" dirty="0"/>
              <a:t>penalties for excess readmissions of patients discharged after hospitalizations for heart failure, acute myocardial infarction, or pneumonia </a:t>
            </a:r>
          </a:p>
          <a:p>
            <a:endParaRPr lang="en-US" dirty="0"/>
          </a:p>
          <a:p>
            <a:r>
              <a:rPr lang="en-US" dirty="0"/>
              <a:t>For fiscal year (FY) 2013 the readmission penalties apply to 3 conditions: acute myocardial infarction, heart failure, and pneumonia. By 2015, the policy is expected to include readmissions for chronic obstructive pulmonary disease, coronary artery bypass graft surgery, percutaneous coronary interventions, and other vascular procedures. In FY 2013, the maximum payment reduction for hospitals with excess ratios of actual to expected readmission rates is 1% but increases to 2% in FY 2014, and to 3% for FY 2015 and beyond.</a:t>
            </a:r>
            <a:r>
              <a:rPr lang="en-US" baseline="30000" dirty="0">
                <a:hlinkClick r:id="rId4"/>
              </a:rPr>
              <a:t>3</a:t>
            </a:r>
            <a:endParaRPr lang="en-US" baseline="30000" dirty="0"/>
          </a:p>
          <a:p>
            <a:endParaRPr lang="en-US" baseline="30000" dirty="0"/>
          </a:p>
          <a:p>
            <a:r>
              <a:rPr lang="en-US" dirty="0"/>
              <a:t>Therefore, Medicare and other </a:t>
            </a:r>
            <a:r>
              <a:rPr lang="en-US" dirty="0" err="1"/>
              <a:t>payors</a:t>
            </a:r>
            <a:r>
              <a:rPr lang="en-US" dirty="0"/>
              <a:t> are looking at ways to reform hospital reimbursement to create incentives to reduce readmissions, improve quality, and reduce medical errors and healthcare-acquired conditions.  In the world of Medicare, these efforts include an array of policies mandated under the </a:t>
            </a:r>
            <a:r>
              <a:rPr lang="en-US" dirty="0">
                <a:hlinkClick r:id="rId5" tooltip="Affordable Care Act"/>
              </a:rPr>
              <a:t>Affordable Care Act</a:t>
            </a:r>
            <a:r>
              <a:rPr lang="en-US" dirty="0"/>
              <a:t> (ACA), notably: </a:t>
            </a:r>
            <a:r>
              <a:rPr lang="en-US" dirty="0">
                <a:hlinkClick r:id="rId6" tooltip="Medicare Shared Savings Program "/>
              </a:rPr>
              <a:t>Medicare Shared Savings Program </a:t>
            </a:r>
            <a:r>
              <a:rPr lang="en-US" dirty="0"/>
              <a:t>and </a:t>
            </a:r>
            <a:r>
              <a:rPr lang="en-US" dirty="0">
                <a:hlinkClick r:id="rId7" tooltip="Accountable Care Organizations"/>
              </a:rPr>
              <a:t>Accountable Care Organizations</a:t>
            </a:r>
            <a:r>
              <a:rPr lang="en-US" dirty="0"/>
              <a:t> (ACOs), </a:t>
            </a:r>
            <a:r>
              <a:rPr lang="en-US" dirty="0">
                <a:hlinkClick r:id="rId8" tooltip="hospital value-based purchasing"/>
              </a:rPr>
              <a:t>hospital value-based purchasing</a:t>
            </a:r>
            <a:r>
              <a:rPr lang="en-US" dirty="0"/>
              <a:t>, </a:t>
            </a:r>
            <a:r>
              <a:rPr lang="en-US" dirty="0">
                <a:hlinkClick r:id="rId9" tooltip="demonstration of bundled payment"/>
              </a:rPr>
              <a:t>demonstration of bundled payment</a:t>
            </a:r>
            <a:r>
              <a:rPr lang="en-US" dirty="0"/>
              <a:t>, the </a:t>
            </a:r>
            <a:r>
              <a:rPr lang="en-US" dirty="0">
                <a:hlinkClick r:id="rId10" tooltip="Partnership for Patients"/>
              </a:rPr>
              <a:t>Partnership for Patients</a:t>
            </a:r>
            <a:r>
              <a:rPr lang="en-US" dirty="0"/>
              <a:t>, and payment adjustments related to </a:t>
            </a:r>
            <a:r>
              <a:rPr lang="en-US" dirty="0">
                <a:hlinkClick r:id="rId11" tooltip="hospital-acquired conditions"/>
              </a:rPr>
              <a:t>hospital-acquired conditions</a:t>
            </a:r>
            <a:r>
              <a:rPr lang="en-US" dirty="0"/>
              <a:t>, other preventable events, and hospitals with </a:t>
            </a:r>
            <a:r>
              <a:rPr lang="en-US" dirty="0">
                <a:hlinkClick r:id="rId12" tooltip="especially high readmission rates"/>
              </a:rPr>
              <a:t>especially high readmission rates</a:t>
            </a:r>
            <a:r>
              <a:rPr lang="en-US" dirty="0"/>
              <a:t>.  Many similar efforts are being adopted by </a:t>
            </a:r>
            <a:r>
              <a:rPr lang="en-US" dirty="0">
                <a:hlinkClick r:id="rId13" tooltip="State Medicaid programs"/>
              </a:rPr>
              <a:t>State Medicaid programs</a:t>
            </a:r>
            <a:r>
              <a:rPr lang="en-US" dirty="0"/>
              <a:t>.  Meanwhile, health plans have implemented many </a:t>
            </a:r>
            <a:r>
              <a:rPr lang="en-US" dirty="0">
                <a:hlinkClick r:id="rId14" tooltip="innovations to prevent hospital admissions and readmissions"/>
              </a:rPr>
              <a:t>innovations to prevent hospital admissions and readmissions</a:t>
            </a:r>
            <a:r>
              <a:rPr lang="en-US" dirty="0"/>
              <a:t>.</a:t>
            </a:r>
          </a:p>
          <a:p>
            <a:r>
              <a:rPr lang="en-US" dirty="0"/>
              <a:t>Fascinating </a:t>
            </a:r>
            <a:r>
              <a:rPr lang="en-US" dirty="0">
                <a:hlinkClick r:id="rId15" tooltip="new data"/>
              </a:rPr>
              <a:t>new data</a:t>
            </a:r>
            <a:r>
              <a:rPr lang="en-US" dirty="0"/>
              <a:t> from the HHS Agency for Health Care Research and Quality (AHRQ) shows hospital readmission rates, by age and </a:t>
            </a:r>
            <a:r>
              <a:rPr lang="en-US" dirty="0" err="1"/>
              <a:t>payor</a:t>
            </a:r>
            <a:r>
              <a:rPr lang="en-US" dirty="0"/>
              <a:t>.  The data show particularly high readmission rates for disabled Medicare patients and pregnant women in Medicaid.</a:t>
            </a:r>
          </a:p>
          <a:p>
            <a:endParaRPr lang="en-US" dirty="0"/>
          </a:p>
        </p:txBody>
      </p:sp>
      <p:sp>
        <p:nvSpPr>
          <p:cNvPr id="4" name="Slide Number Placeholder 3"/>
          <p:cNvSpPr>
            <a:spLocks noGrp="1"/>
          </p:cNvSpPr>
          <p:nvPr>
            <p:ph type="sldNum" sz="quarter" idx="10"/>
          </p:nvPr>
        </p:nvSpPr>
        <p:spPr/>
        <p:txBody>
          <a:bodyPr/>
          <a:lstStyle/>
          <a:p>
            <a:fld id="{A2671F77-1314-4A31-B6D1-2AEB43F3AEF9}" type="slidenum">
              <a:rPr lang="en-US" smtClean="0"/>
              <a:pPr/>
              <a:t>27</a:t>
            </a:fld>
            <a:endParaRPr lang="en-US"/>
          </a:p>
        </p:txBody>
      </p:sp>
    </p:spTree>
    <p:extLst>
      <p:ext uri="{BB962C8B-B14F-4D97-AF65-F5344CB8AC3E}">
        <p14:creationId xmlns:p14="http://schemas.microsoft.com/office/powerpoint/2010/main" val="2657637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programs have already reported reduced </a:t>
            </a:r>
            <a:r>
              <a:rPr lang="en-US" dirty="0" err="1" smtClean="0"/>
              <a:t>rehospitalization</a:t>
            </a:r>
            <a:r>
              <a:rPr lang="en-US" dirty="0" smtClean="0"/>
              <a:t> and cost savings to Medicare</a:t>
            </a:r>
            <a:endParaRPr lang="en-US" dirty="0"/>
          </a:p>
        </p:txBody>
      </p:sp>
      <p:sp>
        <p:nvSpPr>
          <p:cNvPr id="4" name="Slide Number Placeholder 3"/>
          <p:cNvSpPr>
            <a:spLocks noGrp="1"/>
          </p:cNvSpPr>
          <p:nvPr>
            <p:ph type="sldNum" sz="quarter" idx="10"/>
          </p:nvPr>
        </p:nvSpPr>
        <p:spPr/>
        <p:txBody>
          <a:bodyPr/>
          <a:lstStyle/>
          <a:p>
            <a:fld id="{A2671F77-1314-4A31-B6D1-2AEB43F3AEF9}" type="slidenum">
              <a:rPr lang="en-US" smtClean="0"/>
              <a:pPr/>
              <a:t>28</a:t>
            </a:fld>
            <a:endParaRPr lang="en-US"/>
          </a:p>
        </p:txBody>
      </p:sp>
    </p:spTree>
    <p:extLst>
      <p:ext uri="{BB962C8B-B14F-4D97-AF65-F5344CB8AC3E}">
        <p14:creationId xmlns:p14="http://schemas.microsoft.com/office/powerpoint/2010/main" val="3947104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512">
              <a:defRPr/>
            </a:pPr>
            <a:endParaRPr lang="en-US" dirty="0"/>
          </a:p>
        </p:txBody>
      </p:sp>
      <p:sp>
        <p:nvSpPr>
          <p:cNvPr id="4" name="Slide Number Placeholder 3"/>
          <p:cNvSpPr>
            <a:spLocks noGrp="1"/>
          </p:cNvSpPr>
          <p:nvPr>
            <p:ph type="sldNum" sz="quarter" idx="10"/>
          </p:nvPr>
        </p:nvSpPr>
        <p:spPr/>
        <p:txBody>
          <a:bodyPr/>
          <a:lstStyle/>
          <a:p>
            <a:fld id="{A2671F77-1314-4A31-B6D1-2AEB43F3AEF9}" type="slidenum">
              <a:rPr lang="en-US" smtClean="0"/>
              <a:pPr/>
              <a:t>29</a:t>
            </a:fld>
            <a:endParaRPr lang="en-US"/>
          </a:p>
        </p:txBody>
      </p:sp>
    </p:spTree>
    <p:extLst>
      <p:ext uri="{BB962C8B-B14F-4D97-AF65-F5344CB8AC3E}">
        <p14:creationId xmlns:p14="http://schemas.microsoft.com/office/powerpoint/2010/main" val="1728642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71F77-1314-4A31-B6D1-2AEB43F3AEF9}" type="slidenum">
              <a:rPr lang="en-US" smtClean="0"/>
              <a:pPr/>
              <a:t>33</a:t>
            </a:fld>
            <a:endParaRPr lang="en-US"/>
          </a:p>
        </p:txBody>
      </p:sp>
    </p:spTree>
    <p:extLst>
      <p:ext uri="{BB962C8B-B14F-4D97-AF65-F5344CB8AC3E}">
        <p14:creationId xmlns:p14="http://schemas.microsoft.com/office/powerpoint/2010/main" val="906288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panose="020B0604020202020204" pitchFamily="34" charset="0"/>
                <a:cs typeface="Arial" panose="020B0604020202020204" pitchFamily="34" charset="0"/>
              </a:rPr>
              <a:t>It used to be that healthy aging was defined by health but that is no longer appropriate alone but instead look at disease and health conditions in terms of their functional consequences.</a:t>
            </a:r>
          </a:p>
          <a:p>
            <a:pPr eaLnBrk="1" hangingPunct="1">
              <a:spcBef>
                <a:spcPct val="0"/>
              </a:spcBef>
            </a:pPr>
            <a:r>
              <a:rPr lang="en-US" altLang="en-US" smtClean="0">
                <a:latin typeface="Arial" panose="020B0604020202020204" pitchFamily="34" charset="0"/>
                <a:cs typeface="Arial" panose="020B0604020202020204" pitchFamily="34" charset="0"/>
              </a:rPr>
              <a:t> </a:t>
            </a:r>
          </a:p>
          <a:p>
            <a:pPr eaLnBrk="1" hangingPunct="1">
              <a:spcBef>
                <a:spcPct val="0"/>
              </a:spcBef>
            </a:pPr>
            <a:r>
              <a:rPr lang="en-US" altLang="en-US" smtClean="0">
                <a:latin typeface="Arial" panose="020B0604020202020204" pitchFamily="34" charset="0"/>
                <a:cs typeface="Arial" panose="020B0604020202020204" pitchFamily="34" charset="0"/>
              </a:rPr>
              <a:t>Not only by biological severity but by their physiological severity, their functional severity and the burden that they create for individuals and society. It is termed </a:t>
            </a:r>
            <a:r>
              <a:rPr lang="en-US" altLang="en-US" b="1" smtClean="0">
                <a:latin typeface="Arial" panose="020B0604020202020204" pitchFamily="34" charset="0"/>
                <a:cs typeface="Arial" panose="020B0604020202020204" pitchFamily="34" charset="0"/>
              </a:rPr>
              <a:t>functional independence.</a:t>
            </a:r>
          </a:p>
          <a:p>
            <a:pPr eaLnBrk="1" hangingPunct="1">
              <a:spcBef>
                <a:spcPct val="0"/>
              </a:spcBef>
            </a:pPr>
            <a:endParaRPr lang="en-US" altLang="en-US" b="1" smtClean="0">
              <a:latin typeface="Arial" panose="020B0604020202020204" pitchFamily="34" charset="0"/>
              <a:cs typeface="Arial" panose="020B0604020202020204" pitchFamily="34" charset="0"/>
            </a:endParaRPr>
          </a:p>
          <a:p>
            <a:pPr marL="0" lvl="1"/>
            <a:r>
              <a:rPr lang="en-US" altLang="en-US" sz="2400"/>
              <a:t>Another way of thinking about life expectancy but in terms of contrasting living a healthy, functioning life versus a dependent one</a:t>
            </a:r>
          </a:p>
          <a:p>
            <a:pPr eaLnBrk="1" hangingPunct="1">
              <a:spcBef>
                <a:spcPct val="0"/>
              </a:spcBef>
            </a:pPr>
            <a:endParaRPr lang="en-US" altLang="en-US" smtClean="0">
              <a:latin typeface="Arial" panose="020B0604020202020204" pitchFamily="34" charset="0"/>
              <a:cs typeface="Arial" panose="020B0604020202020204" pitchFamily="34"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7103" indent="-287348">
              <a:spcBef>
                <a:spcPct val="30000"/>
              </a:spcBef>
              <a:defRPr sz="1200">
                <a:solidFill>
                  <a:schemeClr val="tx1"/>
                </a:solidFill>
                <a:latin typeface="Calibri" panose="020F0502020204030204" pitchFamily="34" charset="0"/>
              </a:defRPr>
            </a:lvl2pPr>
            <a:lvl3pPr marL="1149389" indent="-229878">
              <a:spcBef>
                <a:spcPct val="30000"/>
              </a:spcBef>
              <a:defRPr sz="1200">
                <a:solidFill>
                  <a:schemeClr val="tx1"/>
                </a:solidFill>
                <a:latin typeface="Calibri" panose="020F0502020204030204" pitchFamily="34" charset="0"/>
              </a:defRPr>
            </a:lvl3pPr>
            <a:lvl4pPr marL="1609145" indent="-229878">
              <a:spcBef>
                <a:spcPct val="30000"/>
              </a:spcBef>
              <a:defRPr sz="1200">
                <a:solidFill>
                  <a:schemeClr val="tx1"/>
                </a:solidFill>
                <a:latin typeface="Calibri" panose="020F0502020204030204" pitchFamily="34" charset="0"/>
              </a:defRPr>
            </a:lvl4pPr>
            <a:lvl5pPr marL="2068901" indent="-229878">
              <a:spcBef>
                <a:spcPct val="30000"/>
              </a:spcBef>
              <a:defRPr sz="1200">
                <a:solidFill>
                  <a:schemeClr val="tx1"/>
                </a:solidFill>
                <a:latin typeface="Calibri" panose="020F0502020204030204" pitchFamily="34" charset="0"/>
              </a:defRPr>
            </a:lvl5pPr>
            <a:lvl6pPr marL="2528657" indent="-229878" eaLnBrk="0" fontAlgn="base" hangingPunct="0">
              <a:spcBef>
                <a:spcPct val="30000"/>
              </a:spcBef>
              <a:spcAft>
                <a:spcPct val="0"/>
              </a:spcAft>
              <a:defRPr sz="1200">
                <a:solidFill>
                  <a:schemeClr val="tx1"/>
                </a:solidFill>
                <a:latin typeface="Calibri" panose="020F0502020204030204" pitchFamily="34" charset="0"/>
              </a:defRPr>
            </a:lvl6pPr>
            <a:lvl7pPr marL="2988412" indent="-229878" eaLnBrk="0" fontAlgn="base" hangingPunct="0">
              <a:spcBef>
                <a:spcPct val="30000"/>
              </a:spcBef>
              <a:spcAft>
                <a:spcPct val="0"/>
              </a:spcAft>
              <a:defRPr sz="1200">
                <a:solidFill>
                  <a:schemeClr val="tx1"/>
                </a:solidFill>
                <a:latin typeface="Calibri" panose="020F0502020204030204" pitchFamily="34" charset="0"/>
              </a:defRPr>
            </a:lvl7pPr>
            <a:lvl8pPr marL="3448168" indent="-229878" eaLnBrk="0" fontAlgn="base" hangingPunct="0">
              <a:spcBef>
                <a:spcPct val="30000"/>
              </a:spcBef>
              <a:spcAft>
                <a:spcPct val="0"/>
              </a:spcAft>
              <a:defRPr sz="1200">
                <a:solidFill>
                  <a:schemeClr val="tx1"/>
                </a:solidFill>
                <a:latin typeface="Calibri" panose="020F0502020204030204" pitchFamily="34" charset="0"/>
              </a:defRPr>
            </a:lvl8pPr>
            <a:lvl9pPr marL="3907924" indent="-22987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69F24E-2BFE-44BE-B51C-572FB09F870E}" type="slidenum">
              <a:rPr lang="en-US" altLang="en-US" smtClean="0">
                <a:latin typeface="Arial" panose="020B0604020202020204" pitchFamily="34" charset="0"/>
              </a:rPr>
              <a:pPr>
                <a:spcBef>
                  <a:spcPct val="0"/>
                </a:spcBef>
              </a:pPr>
              <a:t>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100317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panose="020B0604020202020204" pitchFamily="34" charset="0"/>
                <a:cs typeface="Arial" panose="020B0604020202020204" pitchFamily="34" charset="0"/>
              </a:rPr>
              <a:t>Physiological reserve. Increase it to allow people to tap into it.</a:t>
            </a:r>
          </a:p>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7103" indent="-287348">
              <a:spcBef>
                <a:spcPct val="30000"/>
              </a:spcBef>
              <a:defRPr sz="1200">
                <a:solidFill>
                  <a:schemeClr val="tx1"/>
                </a:solidFill>
                <a:latin typeface="Calibri" panose="020F0502020204030204" pitchFamily="34" charset="0"/>
              </a:defRPr>
            </a:lvl2pPr>
            <a:lvl3pPr marL="1149389" indent="-229878">
              <a:spcBef>
                <a:spcPct val="30000"/>
              </a:spcBef>
              <a:defRPr sz="1200">
                <a:solidFill>
                  <a:schemeClr val="tx1"/>
                </a:solidFill>
                <a:latin typeface="Calibri" panose="020F0502020204030204" pitchFamily="34" charset="0"/>
              </a:defRPr>
            </a:lvl3pPr>
            <a:lvl4pPr marL="1609145" indent="-229878">
              <a:spcBef>
                <a:spcPct val="30000"/>
              </a:spcBef>
              <a:defRPr sz="1200">
                <a:solidFill>
                  <a:schemeClr val="tx1"/>
                </a:solidFill>
                <a:latin typeface="Calibri" panose="020F0502020204030204" pitchFamily="34" charset="0"/>
              </a:defRPr>
            </a:lvl4pPr>
            <a:lvl5pPr marL="2068901" indent="-229878">
              <a:spcBef>
                <a:spcPct val="30000"/>
              </a:spcBef>
              <a:defRPr sz="1200">
                <a:solidFill>
                  <a:schemeClr val="tx1"/>
                </a:solidFill>
                <a:latin typeface="Calibri" panose="020F0502020204030204" pitchFamily="34" charset="0"/>
              </a:defRPr>
            </a:lvl5pPr>
            <a:lvl6pPr marL="2528657" indent="-229878" eaLnBrk="0" fontAlgn="base" hangingPunct="0">
              <a:spcBef>
                <a:spcPct val="30000"/>
              </a:spcBef>
              <a:spcAft>
                <a:spcPct val="0"/>
              </a:spcAft>
              <a:defRPr sz="1200">
                <a:solidFill>
                  <a:schemeClr val="tx1"/>
                </a:solidFill>
                <a:latin typeface="Calibri" panose="020F0502020204030204" pitchFamily="34" charset="0"/>
              </a:defRPr>
            </a:lvl6pPr>
            <a:lvl7pPr marL="2988412" indent="-229878" eaLnBrk="0" fontAlgn="base" hangingPunct="0">
              <a:spcBef>
                <a:spcPct val="30000"/>
              </a:spcBef>
              <a:spcAft>
                <a:spcPct val="0"/>
              </a:spcAft>
              <a:defRPr sz="1200">
                <a:solidFill>
                  <a:schemeClr val="tx1"/>
                </a:solidFill>
                <a:latin typeface="Calibri" panose="020F0502020204030204" pitchFamily="34" charset="0"/>
              </a:defRPr>
            </a:lvl7pPr>
            <a:lvl8pPr marL="3448168" indent="-229878" eaLnBrk="0" fontAlgn="base" hangingPunct="0">
              <a:spcBef>
                <a:spcPct val="30000"/>
              </a:spcBef>
              <a:spcAft>
                <a:spcPct val="0"/>
              </a:spcAft>
              <a:defRPr sz="1200">
                <a:solidFill>
                  <a:schemeClr val="tx1"/>
                </a:solidFill>
                <a:latin typeface="Calibri" panose="020F0502020204030204" pitchFamily="34" charset="0"/>
              </a:defRPr>
            </a:lvl8pPr>
            <a:lvl9pPr marL="3907924" indent="-22987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003446-87FE-4B35-9763-71C37B4E366B}" type="slidenum">
              <a:rPr lang="en-US" altLang="en-US" smtClean="0">
                <a:latin typeface="Arial" panose="020B0604020202020204" pitchFamily="34" charset="0"/>
              </a:rPr>
              <a:pPr>
                <a:spcBef>
                  <a:spcPct val="0"/>
                </a:spcBef>
              </a:pPr>
              <a:t>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69512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FE4CC5-E9C8-409F-8CA2-C676E61938F2}" type="slidenum">
              <a:rPr lang="en-US"/>
              <a:pPr/>
              <a:t>6</a:t>
            </a:fld>
            <a:endParaRPr lang="en-US"/>
          </a:p>
        </p:txBody>
      </p:sp>
    </p:spTree>
    <p:extLst>
      <p:ext uri="{BB962C8B-B14F-4D97-AF65-F5344CB8AC3E}">
        <p14:creationId xmlns:p14="http://schemas.microsoft.com/office/powerpoint/2010/main" val="2250986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research is done with the aim to contribute to policy at the local</a:t>
            </a:r>
            <a:r>
              <a:rPr lang="en-US" baseline="0" dirty="0" smtClean="0"/>
              <a:t> and </a:t>
            </a:r>
            <a:r>
              <a:rPr lang="en-US" baseline="0" smtClean="0"/>
              <a:t>national level</a:t>
            </a:r>
            <a:endParaRPr lang="en-US" dirty="0"/>
          </a:p>
        </p:txBody>
      </p:sp>
      <p:sp>
        <p:nvSpPr>
          <p:cNvPr id="4" name="Slide Number Placeholder 3"/>
          <p:cNvSpPr>
            <a:spLocks noGrp="1"/>
          </p:cNvSpPr>
          <p:nvPr>
            <p:ph type="sldNum" sz="quarter" idx="10"/>
          </p:nvPr>
        </p:nvSpPr>
        <p:spPr/>
        <p:txBody>
          <a:bodyPr/>
          <a:lstStyle/>
          <a:p>
            <a:pPr>
              <a:defRPr/>
            </a:pPr>
            <a:fld id="{34F24D9F-A9C2-4069-8F1C-6ED331E03998}" type="slidenum">
              <a:rPr lang="en-US" smtClean="0"/>
              <a:pPr>
                <a:defRPr/>
              </a:pPr>
              <a:t>7</a:t>
            </a:fld>
            <a:endParaRPr lang="en-US"/>
          </a:p>
        </p:txBody>
      </p:sp>
    </p:spTree>
    <p:extLst>
      <p:ext uri="{BB962C8B-B14F-4D97-AF65-F5344CB8AC3E}">
        <p14:creationId xmlns:p14="http://schemas.microsoft.com/office/powerpoint/2010/main" val="3267345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3D6C1034-BECD-4712-963B-64B1D137CD98}" type="slidenum">
              <a:rPr lang="en-US"/>
              <a:pPr/>
              <a:t>9</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t>Tightly linked to AOA vision—want to fully integrate the OAANP into the health care delivery service</a:t>
            </a:r>
          </a:p>
          <a:p>
            <a:pPr eaLnBrk="1" hangingPunct="1"/>
            <a:r>
              <a:rPr lang="en-US" smtClean="0"/>
              <a:t>Transform the HDM from their current role as primarily nutrition service providers to core programs within the long-term care system</a:t>
            </a:r>
          </a:p>
        </p:txBody>
      </p:sp>
    </p:spTree>
    <p:extLst>
      <p:ext uri="{BB962C8B-B14F-4D97-AF65-F5344CB8AC3E}">
        <p14:creationId xmlns:p14="http://schemas.microsoft.com/office/powerpoint/2010/main" val="767861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eaLnBrk="1" hangingPunct="1">
              <a:lnSpc>
                <a:spcPct val="90000"/>
              </a:lnSpc>
            </a:pPr>
            <a:r>
              <a:rPr lang="en-US" sz="1200" dirty="0" smtClean="0"/>
              <a:t>Hospital readmission rates among older adults can range between 31 – 50 %</a:t>
            </a:r>
            <a:endParaRPr lang="en-US" sz="1200" b="1" dirty="0" smtClean="0"/>
          </a:p>
          <a:p>
            <a:pPr eaLnBrk="1" hangingPunct="1">
              <a:lnSpc>
                <a:spcPct val="90000"/>
              </a:lnSpc>
            </a:pPr>
            <a:r>
              <a:rPr lang="en-US" sz="1200" dirty="0" smtClean="0"/>
              <a:t>Hospital readmissions are 24 – 55% more costly than the first admission.  </a:t>
            </a:r>
          </a:p>
          <a:p>
            <a:endParaRPr lang="en-US" dirty="0" smtClean="0"/>
          </a:p>
          <a:p>
            <a:r>
              <a:rPr lang="en-US" dirty="0" smtClean="0"/>
              <a:t>Examined </a:t>
            </a:r>
            <a:r>
              <a:rPr lang="en-US" dirty="0"/>
              <a:t>about 12 million Medicare claims in 03-04</a:t>
            </a:r>
          </a:p>
          <a:p>
            <a:r>
              <a:rPr lang="en-US" dirty="0"/>
              <a:t>Research shows that a </a:t>
            </a:r>
            <a:r>
              <a:rPr lang="en-US" dirty="0">
                <a:hlinkClick r:id="rId3" tooltip="high proportion"/>
              </a:rPr>
              <a:t>high proportion</a:t>
            </a:r>
            <a:r>
              <a:rPr lang="en-US" dirty="0"/>
              <a:t> of hospital readmissions are </a:t>
            </a:r>
            <a:r>
              <a:rPr lang="en-US" dirty="0">
                <a:hlinkClick r:id="rId4" tooltip="preventable"/>
              </a:rPr>
              <a:t>preventable</a:t>
            </a:r>
            <a:r>
              <a:rPr lang="en-US" dirty="0"/>
              <a:t>. </a:t>
            </a:r>
          </a:p>
          <a:p>
            <a:r>
              <a:rPr lang="en-US" dirty="0"/>
              <a:t>Medicare payments for unplanned </a:t>
            </a:r>
            <a:r>
              <a:rPr lang="en-US" dirty="0" err="1"/>
              <a:t>rehospitalizations</a:t>
            </a:r>
            <a:r>
              <a:rPr lang="en-US" dirty="0"/>
              <a:t> in 2004 accounted for about $17.4 billion</a:t>
            </a:r>
          </a:p>
          <a:p>
            <a:endParaRPr lang="en-US" dirty="0"/>
          </a:p>
          <a:p>
            <a:r>
              <a:rPr lang="en-US" dirty="0"/>
              <a:t>Hospital readmission rates are receiving increasing attention by Medicare, Medicaid, and private health plans. </a:t>
            </a:r>
          </a:p>
          <a:p>
            <a:endParaRPr lang="en-US" dirty="0"/>
          </a:p>
          <a:p>
            <a:endParaRPr lang="en-US" dirty="0"/>
          </a:p>
          <a:p>
            <a:endParaRPr lang="en-US" sz="2400" dirty="0"/>
          </a:p>
          <a:p>
            <a:r>
              <a:rPr lang="en-US" sz="2400" dirty="0"/>
              <a:t>Most hospital payment methods, most notably the Medicare Part A </a:t>
            </a:r>
            <a:r>
              <a:rPr lang="en-US" sz="2400" dirty="0">
                <a:hlinkClick r:id="rId5" tooltip="inpatient prospective payment system"/>
              </a:rPr>
              <a:t>inpatient prospective payment system</a:t>
            </a:r>
            <a:r>
              <a:rPr lang="en-US" sz="2400" dirty="0"/>
              <a:t> (IPPS), create strong financial incentives for hospitals to discharge patients quickly.</a:t>
            </a:r>
          </a:p>
          <a:p>
            <a:pPr defTabSz="919512">
              <a:defRPr/>
            </a:pPr>
            <a:endParaRPr lang="en-US" sz="2400" b="1" dirty="0"/>
          </a:p>
          <a:p>
            <a:pPr marL="0" lvl="3" defTabSz="919512">
              <a:defRPr/>
            </a:pPr>
            <a:r>
              <a:rPr lang="en-US" sz="2400" b="1" dirty="0"/>
              <a:t>There is limited, if any, coordination of efforts between the health care system and the community and home health care system.</a:t>
            </a:r>
            <a:r>
              <a:rPr lang="en-US" sz="1600" dirty="0"/>
              <a:t> (Baker &amp; Wellman, 2004; Strain et al., 2002; Institute of Medicine, 2000; </a:t>
            </a:r>
            <a:r>
              <a:rPr lang="en-US" sz="1600" dirty="0" err="1"/>
              <a:t>Choi</a:t>
            </a:r>
            <a:r>
              <a:rPr lang="en-US" sz="1600" dirty="0"/>
              <a:t>, 1999) </a:t>
            </a:r>
          </a:p>
          <a:p>
            <a:pPr marL="0" lvl="3" defTabSz="919512">
              <a:defRPr/>
            </a:pPr>
            <a:r>
              <a:rPr lang="en-US" sz="1600" dirty="0"/>
              <a:t>The system is fragmented.</a:t>
            </a:r>
          </a:p>
          <a:p>
            <a:pPr defTabSz="919512">
              <a:defRPr/>
            </a:pPr>
            <a:endParaRPr lang="en-US" sz="2400" b="1" dirty="0"/>
          </a:p>
          <a:p>
            <a:endParaRPr lang="en-US" sz="2400" dirty="0"/>
          </a:p>
          <a:p>
            <a:r>
              <a:rPr lang="en-US" sz="2400" dirty="0"/>
              <a:t>Nutrition is a critical component of the recovery and rehabilitation of patients discharged. </a:t>
            </a:r>
          </a:p>
          <a:p>
            <a:pPr eaLnBrk="1" hangingPunct="1"/>
            <a:r>
              <a:rPr lang="en-US" sz="2900" dirty="0"/>
              <a:t>High quality dietary intake is crucial to recovery from illness.  </a:t>
            </a:r>
          </a:p>
          <a:p>
            <a:pPr lvl="3" eaLnBrk="1" hangingPunct="1"/>
            <a:r>
              <a:rPr lang="en-US" sz="1600" dirty="0"/>
              <a:t>(Foote et al., 2004)</a:t>
            </a:r>
          </a:p>
          <a:p>
            <a:pPr eaLnBrk="1" hangingPunct="1"/>
            <a:r>
              <a:rPr lang="en-US" sz="2900" dirty="0"/>
              <a:t>People want to live independently in their own homes.  </a:t>
            </a:r>
          </a:p>
          <a:p>
            <a:pPr lvl="3" eaLnBrk="1" hangingPunct="1"/>
            <a:r>
              <a:rPr lang="en-US" sz="1600" dirty="0"/>
              <a:t>(</a:t>
            </a:r>
            <a:r>
              <a:rPr lang="en-US" sz="1600" dirty="0" err="1"/>
              <a:t>Mattimore</a:t>
            </a:r>
            <a:r>
              <a:rPr lang="en-US" sz="1600" dirty="0"/>
              <a:t>, 1997)</a:t>
            </a:r>
            <a:endParaRPr lang="en-US" sz="1800" dirty="0"/>
          </a:p>
          <a:p>
            <a:endParaRPr lang="en-US" dirty="0"/>
          </a:p>
          <a:p>
            <a:endParaRPr lang="en-US" dirty="0"/>
          </a:p>
          <a:p>
            <a:r>
              <a:rPr lang="en-US" dirty="0"/>
              <a:t>Possibly but the relationship is unclear</a:t>
            </a:r>
          </a:p>
          <a:p>
            <a:r>
              <a:rPr lang="en-US" dirty="0"/>
              <a:t>l Literature offers limited insights</a:t>
            </a:r>
          </a:p>
          <a:p>
            <a:r>
              <a:rPr lang="en-US" dirty="0"/>
              <a:t>– Most studies explore under-nutrition</a:t>
            </a:r>
          </a:p>
          <a:p>
            <a:r>
              <a:rPr lang="en-US" dirty="0"/>
              <a:t>– Most studies are observational</a:t>
            </a:r>
          </a:p>
          <a:p>
            <a:r>
              <a:rPr lang="en-US" dirty="0"/>
              <a:t>– Some rely on clinical assessment but others look at labs</a:t>
            </a:r>
          </a:p>
          <a:p>
            <a:r>
              <a:rPr lang="en-US" dirty="0"/>
              <a:t>– A few studies have explored the role of supplementation</a:t>
            </a:r>
          </a:p>
          <a:p>
            <a:r>
              <a:rPr lang="en-US" dirty="0"/>
              <a:t>l</a:t>
            </a:r>
          </a:p>
        </p:txBody>
      </p:sp>
      <p:sp>
        <p:nvSpPr>
          <p:cNvPr id="4" name="Slide Number Placeholder 3"/>
          <p:cNvSpPr>
            <a:spLocks noGrp="1"/>
          </p:cNvSpPr>
          <p:nvPr>
            <p:ph type="sldNum" sz="quarter" idx="10"/>
          </p:nvPr>
        </p:nvSpPr>
        <p:spPr/>
        <p:txBody>
          <a:bodyPr/>
          <a:lstStyle/>
          <a:p>
            <a:fld id="{A2671F77-1314-4A31-B6D1-2AEB43F3AEF9}" type="slidenum">
              <a:rPr lang="en-US" smtClean="0"/>
              <a:pPr/>
              <a:t>11</a:t>
            </a:fld>
            <a:endParaRPr lang="en-US"/>
          </a:p>
        </p:txBody>
      </p:sp>
    </p:spTree>
    <p:extLst>
      <p:ext uri="{BB962C8B-B14F-4D97-AF65-F5344CB8AC3E}">
        <p14:creationId xmlns:p14="http://schemas.microsoft.com/office/powerpoint/2010/main" val="3368388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http://www.google.com/url?sa=t&amp;rct=j&amp;q=&amp;esrc=s&amp;source=web&amp;cd=4&amp;ved=0CFIQFjAD&amp;url=http%3A%2F%2Fwww.cdc.gov%2Fnchs%2Fppt%2Faging%2Faging_english.ppt&amp;ei=XUkVUbfoFJKy0QGg3YDQBg&amp;usg=AFQjCNEzxluvszSsL_h3pn8swvrItLZRTg&amp;bvm=bv.42080656,d.dmQ</a:t>
            </a:r>
          </a:p>
          <a:p>
            <a:r>
              <a:rPr lang="en-US" i="1" dirty="0" smtClean="0"/>
              <a:t>www.cdc.gov/nchs/ppt/</a:t>
            </a:r>
            <a:r>
              <a:rPr lang="en-US" b="1" i="1" dirty="0" smtClean="0"/>
              <a:t>aging</a:t>
            </a:r>
            <a:r>
              <a:rPr lang="en-US" i="1" dirty="0" smtClean="0"/>
              <a:t>/</a:t>
            </a:r>
            <a:r>
              <a:rPr lang="en-US" b="1" i="1" dirty="0" smtClean="0"/>
              <a:t>aging</a:t>
            </a:r>
            <a:r>
              <a:rPr lang="en-US" i="1" dirty="0" smtClean="0"/>
              <a:t>_english.ppt</a:t>
            </a:r>
          </a:p>
          <a:p>
            <a:endParaRPr lang="en-US" dirty="0"/>
          </a:p>
        </p:txBody>
      </p:sp>
      <p:sp>
        <p:nvSpPr>
          <p:cNvPr id="4" name="Slide Number Placeholder 3"/>
          <p:cNvSpPr>
            <a:spLocks noGrp="1"/>
          </p:cNvSpPr>
          <p:nvPr>
            <p:ph type="sldNum" sz="quarter" idx="10"/>
          </p:nvPr>
        </p:nvSpPr>
        <p:spPr/>
        <p:txBody>
          <a:bodyPr/>
          <a:lstStyle/>
          <a:p>
            <a:fld id="{A2671F77-1314-4A31-B6D1-2AEB43F3AEF9}" type="slidenum">
              <a:rPr lang="en-US" smtClean="0"/>
              <a:pPr/>
              <a:t>12</a:t>
            </a:fld>
            <a:endParaRPr lang="en-US"/>
          </a:p>
        </p:txBody>
      </p:sp>
    </p:spTree>
    <p:extLst>
      <p:ext uri="{BB962C8B-B14F-4D97-AF65-F5344CB8AC3E}">
        <p14:creationId xmlns:p14="http://schemas.microsoft.com/office/powerpoint/2010/main" val="1735286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UMD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67200" y="5943600"/>
            <a:ext cx="65881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5"/>
          <p:cNvSpPr>
            <a:spLocks noChangeArrowheads="1"/>
          </p:cNvSpPr>
          <p:nvPr userDrawn="1"/>
        </p:nvSpPr>
        <p:spPr bwMode="auto">
          <a:xfrm>
            <a:off x="0" y="0"/>
            <a:ext cx="304800" cy="22860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defRPr/>
            </a:pPr>
            <a:endParaRPr lang="en-US" altLang="en-US" smtClean="0">
              <a:solidFill>
                <a:srgbClr val="000000"/>
              </a:solidFill>
            </a:endParaRPr>
          </a:p>
        </p:txBody>
      </p:sp>
      <p:sp>
        <p:nvSpPr>
          <p:cNvPr id="6" name="Rectangle 19"/>
          <p:cNvSpPr>
            <a:spLocks noChangeArrowheads="1"/>
          </p:cNvSpPr>
          <p:nvPr userDrawn="1"/>
        </p:nvSpPr>
        <p:spPr bwMode="auto">
          <a:xfrm>
            <a:off x="0" y="2286000"/>
            <a:ext cx="304800" cy="228600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defRPr/>
            </a:pPr>
            <a:endParaRPr lang="en-US" altLang="en-US" smtClean="0">
              <a:solidFill>
                <a:srgbClr val="000000"/>
              </a:solidFill>
            </a:endParaRPr>
          </a:p>
        </p:txBody>
      </p:sp>
      <p:sp>
        <p:nvSpPr>
          <p:cNvPr id="7" name="Rectangle 20"/>
          <p:cNvSpPr>
            <a:spLocks noChangeArrowheads="1"/>
          </p:cNvSpPr>
          <p:nvPr userDrawn="1"/>
        </p:nvSpPr>
        <p:spPr bwMode="auto">
          <a:xfrm>
            <a:off x="0" y="4572000"/>
            <a:ext cx="304800" cy="22860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defRPr/>
            </a:pPr>
            <a:endParaRPr lang="en-US" altLang="en-US" smtClean="0">
              <a:solidFill>
                <a:srgbClr val="000000"/>
              </a:solidFill>
            </a:endParaRPr>
          </a:p>
        </p:txBody>
      </p:sp>
      <p:sp>
        <p:nvSpPr>
          <p:cNvPr id="10242" name="Rectangle 2"/>
          <p:cNvSpPr>
            <a:spLocks noGrp="1" noChangeArrowheads="1"/>
          </p:cNvSpPr>
          <p:nvPr>
            <p:ph type="ctrTitle"/>
          </p:nvPr>
        </p:nvSpPr>
        <p:spPr>
          <a:xfrm>
            <a:off x="685800" y="2130425"/>
            <a:ext cx="7772400" cy="1470025"/>
          </a:xfrm>
        </p:spPr>
        <p:txBody>
          <a:bodyPr/>
          <a:lstStyle>
            <a:lvl1pPr>
              <a:defRPr/>
            </a:lvl1pPr>
          </a:lstStyle>
          <a:p>
            <a:pPr lvl="0"/>
            <a:r>
              <a:rPr lang="en-US" altLang="en-US" noProof="0" smtClean="0"/>
              <a:t>Click to edit Master title style</a:t>
            </a:r>
          </a:p>
        </p:txBody>
      </p:sp>
      <p:sp>
        <p:nvSpPr>
          <p:cNvPr id="1024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F3A1979A-E1EF-46A1-A064-97267473EC6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7243587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20A282-F5EF-4B17-A1B3-2FD99AE07F8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6269988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324090-26C7-43C5-A617-78D3C1287B5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227845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2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22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0B5E14-4245-4160-A943-2F58E77C4EA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151530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16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443B78-F9F9-4E50-BBC1-3D85B9E57B2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6617072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828800"/>
            <a:ext cx="7696200" cy="3962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446906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669C17-508A-4DDA-8723-E3A6931D06AE}" type="datetimeFigureOut">
              <a:rPr lang="en-US" smtClean="0">
                <a:solidFill>
                  <a:prstClr val="white">
                    <a:tint val="75000"/>
                  </a:prstClr>
                </a:solidFill>
              </a:rPr>
              <a:pPr/>
              <a:t>5/3/2015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4A2184D-8C7C-47E5-9542-2B54F6AB5F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55756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669C17-508A-4DDA-8723-E3A6931D06AE}" type="datetimeFigureOut">
              <a:rPr lang="en-US" smtClean="0">
                <a:solidFill>
                  <a:prstClr val="white">
                    <a:tint val="75000"/>
                  </a:prstClr>
                </a:solidFill>
              </a:rPr>
              <a:pPr/>
              <a:t>5/3/2015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4A2184D-8C7C-47E5-9542-2B54F6AB5F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90970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669C17-508A-4DDA-8723-E3A6931D06AE}" type="datetimeFigureOut">
              <a:rPr lang="en-US" smtClean="0">
                <a:solidFill>
                  <a:prstClr val="white">
                    <a:tint val="75000"/>
                  </a:prstClr>
                </a:solidFill>
              </a:rPr>
              <a:pPr/>
              <a:t>5/3/2015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4A2184D-8C7C-47E5-9542-2B54F6AB5F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1358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669C17-508A-4DDA-8723-E3A6931D06AE}" type="datetimeFigureOut">
              <a:rPr lang="en-US" smtClean="0">
                <a:solidFill>
                  <a:prstClr val="white">
                    <a:tint val="75000"/>
                  </a:prstClr>
                </a:solidFill>
              </a:rPr>
              <a:pPr/>
              <a:t>5/3/2015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74A2184D-8C7C-47E5-9542-2B54F6AB5F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32598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669C17-508A-4DDA-8723-E3A6931D06AE}" type="datetimeFigureOut">
              <a:rPr lang="en-US" smtClean="0">
                <a:solidFill>
                  <a:prstClr val="white">
                    <a:tint val="75000"/>
                  </a:prstClr>
                </a:solidFill>
              </a:rPr>
              <a:pPr/>
              <a:t>5/3/2015</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74A2184D-8C7C-47E5-9542-2B54F6AB5F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02996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7F15A0-5C1A-4A15-A10F-4D7B6E0A1EF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80026739"/>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669C17-508A-4DDA-8723-E3A6931D06AE}" type="datetimeFigureOut">
              <a:rPr lang="en-US" smtClean="0">
                <a:solidFill>
                  <a:prstClr val="white">
                    <a:tint val="75000"/>
                  </a:prstClr>
                </a:solidFill>
              </a:rPr>
              <a:pPr/>
              <a:t>5/3/2015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74A2184D-8C7C-47E5-9542-2B54F6AB5F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03202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69C17-508A-4DDA-8723-E3A6931D06AE}" type="datetimeFigureOut">
              <a:rPr lang="en-US" smtClean="0">
                <a:solidFill>
                  <a:prstClr val="white">
                    <a:tint val="75000"/>
                  </a:prstClr>
                </a:solidFill>
              </a:rPr>
              <a:pPr/>
              <a:t>5/3/2015</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74A2184D-8C7C-47E5-9542-2B54F6AB5F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15353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669C17-508A-4DDA-8723-E3A6931D06AE}" type="datetimeFigureOut">
              <a:rPr lang="en-US" smtClean="0">
                <a:solidFill>
                  <a:prstClr val="white">
                    <a:tint val="75000"/>
                  </a:prstClr>
                </a:solidFill>
              </a:rPr>
              <a:pPr/>
              <a:t>5/3/2015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74A2184D-8C7C-47E5-9542-2B54F6AB5F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44874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669C17-508A-4DDA-8723-E3A6931D06AE}" type="datetimeFigureOut">
              <a:rPr lang="en-US" smtClean="0">
                <a:solidFill>
                  <a:prstClr val="white">
                    <a:tint val="75000"/>
                  </a:prstClr>
                </a:solidFill>
              </a:rPr>
              <a:pPr/>
              <a:t>5/3/2015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74A2184D-8C7C-47E5-9542-2B54F6AB5F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63547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669C17-508A-4DDA-8723-E3A6931D06AE}" type="datetimeFigureOut">
              <a:rPr lang="en-US" smtClean="0">
                <a:solidFill>
                  <a:prstClr val="white">
                    <a:tint val="75000"/>
                  </a:prstClr>
                </a:solidFill>
              </a:rPr>
              <a:pPr/>
              <a:t>5/3/2015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4A2184D-8C7C-47E5-9542-2B54F6AB5F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799310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669C17-508A-4DDA-8723-E3A6931D06AE}" type="datetimeFigureOut">
              <a:rPr lang="en-US" smtClean="0">
                <a:solidFill>
                  <a:prstClr val="white">
                    <a:tint val="75000"/>
                  </a:prstClr>
                </a:solidFill>
              </a:rPr>
              <a:pPr/>
              <a:t>5/3/2015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4A2184D-8C7C-47E5-9542-2B54F6AB5F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38621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ltLang="en-US">
              <a:solidFill>
                <a:srgbClr val="000000"/>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ltLang="en-US">
              <a:solidFill>
                <a:srgbClr val="000000"/>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476AE7A2-A7CC-4FBF-AE0C-9EC48A8B226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7805515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45BF22-6FC7-4045-B6D5-EB8E75CBD91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2382774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F88A96-8D95-4BB8-8F1D-AEF0868F0E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1259949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0FF140-1313-4BD5-962D-F11315E53C4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3634125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55DE68-4774-4D3D-9149-275894B1673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7169592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DC44138-F4E0-4D12-93FA-FFB20CC4B98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7080377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D3644F-6F61-4469-80BD-888CDA25CE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7639414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3716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vl1pPr>
          </a:lstStyle>
          <a:p>
            <a:pPr fontAlgn="base">
              <a:spcBef>
                <a:spcPct val="0"/>
              </a:spcBef>
              <a:spcAft>
                <a:spcPct val="0"/>
              </a:spcAft>
              <a:defRPr/>
            </a:pPr>
            <a:endParaRPr lang="en-US" altLang="en-US">
              <a:solidFill>
                <a:srgbClr val="000000"/>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vl1pPr>
          </a:lstStyle>
          <a:p>
            <a:pPr fontAlgn="base">
              <a:spcBef>
                <a:spcPct val="0"/>
              </a:spcBef>
              <a:spcAft>
                <a:spcPct val="0"/>
              </a:spcAft>
              <a:defRPr/>
            </a:pPr>
            <a:endParaRPr lang="en-US" alt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vl1pPr>
          </a:lstStyle>
          <a:p>
            <a:pPr fontAlgn="base">
              <a:spcBef>
                <a:spcPct val="0"/>
              </a:spcBef>
              <a:spcAft>
                <a:spcPct val="0"/>
              </a:spcAft>
              <a:defRPr/>
            </a:pPr>
            <a:fld id="{476AE7A2-A7CC-4FBF-AE0C-9EC48A8B226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pic>
        <p:nvPicPr>
          <p:cNvPr id="1031" name="Picture 12" descr="UMD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229600" y="5997575"/>
            <a:ext cx="9144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4"/>
          <p:cNvSpPr>
            <a:spLocks noChangeArrowheads="1"/>
          </p:cNvSpPr>
          <p:nvPr userDrawn="1"/>
        </p:nvSpPr>
        <p:spPr bwMode="auto">
          <a:xfrm>
            <a:off x="0" y="0"/>
            <a:ext cx="304800" cy="22860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defRPr/>
            </a:pPr>
            <a:endParaRPr lang="en-US" altLang="en-US" smtClean="0">
              <a:solidFill>
                <a:srgbClr val="000000"/>
              </a:solidFill>
            </a:endParaRPr>
          </a:p>
        </p:txBody>
      </p:sp>
      <p:sp>
        <p:nvSpPr>
          <p:cNvPr id="1033" name="Rectangle 15"/>
          <p:cNvSpPr>
            <a:spLocks noChangeArrowheads="1"/>
          </p:cNvSpPr>
          <p:nvPr userDrawn="1"/>
        </p:nvSpPr>
        <p:spPr bwMode="auto">
          <a:xfrm>
            <a:off x="0" y="2286000"/>
            <a:ext cx="304800" cy="228600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defRPr/>
            </a:pPr>
            <a:endParaRPr lang="en-US" altLang="en-US" smtClean="0">
              <a:solidFill>
                <a:srgbClr val="000000"/>
              </a:solidFill>
            </a:endParaRPr>
          </a:p>
        </p:txBody>
      </p:sp>
      <p:sp>
        <p:nvSpPr>
          <p:cNvPr id="1034" name="Rectangle 16"/>
          <p:cNvSpPr>
            <a:spLocks noChangeArrowheads="1"/>
          </p:cNvSpPr>
          <p:nvPr userDrawn="1"/>
        </p:nvSpPr>
        <p:spPr bwMode="auto">
          <a:xfrm>
            <a:off x="0" y="4572000"/>
            <a:ext cx="304800" cy="22860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fontAlgn="base">
              <a:spcBef>
                <a:spcPct val="0"/>
              </a:spcBef>
              <a:spcAft>
                <a:spcPct val="0"/>
              </a:spcAft>
              <a:defRPr/>
            </a:pPr>
            <a:endParaRPr lang="en-US" altLang="en-US" smtClean="0">
              <a:solidFill>
                <a:srgbClr val="000000"/>
              </a:solidFill>
            </a:endParaRPr>
          </a:p>
        </p:txBody>
      </p:sp>
    </p:spTree>
    <p:extLst>
      <p:ext uri="{BB962C8B-B14F-4D97-AF65-F5344CB8AC3E}">
        <p14:creationId xmlns:p14="http://schemas.microsoft.com/office/powerpoint/2010/main" val="154149570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98"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9" r:id="rId14"/>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Blip>
          <a:blip r:embed="rId17"/>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69C17-508A-4DDA-8723-E3A6931D06AE}" type="datetimeFigureOut">
              <a:rPr lang="en-US" smtClean="0">
                <a:solidFill>
                  <a:prstClr val="white">
                    <a:tint val="75000"/>
                  </a:prstClr>
                </a:solidFill>
              </a:rPr>
              <a:pPr/>
              <a:t>5/3/2015</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2184D-8C7C-47E5-9542-2B54F6AB5F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33274828"/>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Microsoft_Excel_97-2003_Worksheet1.xls"/></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onnecttowellness.org/index.aspx"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133600" y="304800"/>
            <a:ext cx="6019800" cy="2819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kumimoji="0" lang="en-US" altLang="en-US" sz="4400" b="1" i="0" u="none" strike="noStrike" kern="0" cap="none" spc="0" normalizeH="0" baseline="0" noProof="0" dirty="0" smtClean="0">
                <a:ln>
                  <a:noFill/>
                </a:ln>
                <a:solidFill>
                  <a:srgbClr val="FF0000"/>
                </a:solidFill>
                <a:effectLst/>
                <a:uLnTx/>
                <a:uFillTx/>
                <a:ea typeface="+mj-ea"/>
                <a:cs typeface="+mj-cs"/>
              </a:rPr>
              <a:t>Nutrition and Aging: Community Programs</a:t>
            </a:r>
            <a:endParaRPr kumimoji="0" lang="en-US" altLang="en-US" sz="4400" b="1" i="0" u="none" strike="noStrike" kern="0" cap="none" spc="0" normalizeH="0" baseline="0" noProof="0" dirty="0">
              <a:ln>
                <a:noFill/>
              </a:ln>
              <a:solidFill>
                <a:srgbClr val="FF0000"/>
              </a:solidFill>
              <a:effectLst/>
              <a:uLnTx/>
              <a:uFillTx/>
              <a:ea typeface="+mj-ea"/>
              <a:cs typeface="+mj-cs"/>
            </a:endParaRPr>
          </a:p>
        </p:txBody>
      </p:sp>
      <p:sp>
        <p:nvSpPr>
          <p:cNvPr id="3" name="Rectangle 3"/>
          <p:cNvSpPr txBox="1">
            <a:spLocks noChangeArrowheads="1"/>
          </p:cNvSpPr>
          <p:nvPr/>
        </p:nvSpPr>
        <p:spPr>
          <a:xfrm>
            <a:off x="1295400" y="2890426"/>
            <a:ext cx="7010400" cy="2214974"/>
          </a:xfrm>
          <a:prstGeom prst="rect">
            <a:avLst/>
          </a:prstGeom>
        </p:spPr>
        <p:txBody>
          <a:bodyPr/>
          <a:lstStyle/>
          <a:p>
            <a:pPr marL="342900" lvl="0" indent="-342900" eaLnBrk="0" fontAlgn="base" hangingPunct="0">
              <a:spcBef>
                <a:spcPct val="20000"/>
              </a:spcBef>
              <a:spcAft>
                <a:spcPct val="0"/>
              </a:spcAft>
              <a:defRPr/>
            </a:pPr>
            <a:endParaRPr lang="en-US" sz="2800" dirty="0" smtClean="0"/>
          </a:p>
          <a:p>
            <a:pPr marL="342900" lvl="0" indent="-342900" algn="ctr" eaLnBrk="0" fontAlgn="base" hangingPunct="0">
              <a:spcBef>
                <a:spcPct val="20000"/>
              </a:spcBef>
              <a:spcAft>
                <a:spcPct val="0"/>
              </a:spcAft>
              <a:defRPr/>
            </a:pPr>
            <a:r>
              <a:rPr lang="en-US" sz="2800" dirty="0">
                <a:latin typeface="Arial Rounded MT Bold" pitchFamily="34" charset="0"/>
              </a:rPr>
              <a:t>Nadine </a:t>
            </a:r>
            <a:r>
              <a:rPr lang="en-US" sz="2800" dirty="0" err="1">
                <a:latin typeface="Arial Rounded MT Bold" pitchFamily="34" charset="0"/>
              </a:rPr>
              <a:t>Sahyoun</a:t>
            </a:r>
            <a:r>
              <a:rPr lang="en-US" sz="2800" dirty="0">
                <a:latin typeface="Arial Rounded MT Bold" pitchFamily="34" charset="0"/>
              </a:rPr>
              <a:t>, PhD, RD</a:t>
            </a:r>
          </a:p>
          <a:p>
            <a:pPr marL="342900" lvl="0" indent="-342900" algn="ctr" eaLnBrk="0" fontAlgn="base" hangingPunct="0">
              <a:spcBef>
                <a:spcPct val="20000"/>
              </a:spcBef>
              <a:spcAft>
                <a:spcPct val="0"/>
              </a:spcAft>
              <a:defRPr/>
            </a:pPr>
            <a:r>
              <a:rPr lang="en-US" sz="2800" dirty="0">
                <a:latin typeface="Arial Rounded MT Bold" pitchFamily="34" charset="0"/>
              </a:rPr>
              <a:t>AGNR Awards Convocation, 2015 </a:t>
            </a:r>
          </a:p>
          <a:p>
            <a:pPr marL="342900" lvl="0" indent="-342900" algn="ctr" eaLnBrk="0" fontAlgn="base" hangingPunct="0">
              <a:spcBef>
                <a:spcPct val="20000"/>
              </a:spcBef>
              <a:spcAft>
                <a:spcPct val="0"/>
              </a:spcAft>
              <a:defRPr/>
            </a:pPr>
            <a:r>
              <a:rPr lang="en-US" sz="2800" dirty="0">
                <a:latin typeface="Arial Rounded MT Bold" pitchFamily="34" charset="0"/>
              </a:rPr>
              <a:t>University of Maryland</a:t>
            </a:r>
            <a:endParaRPr lang="en-US" altLang="en-US" sz="2800" kern="0" dirty="0">
              <a:solidFill>
                <a:srgbClr val="000000"/>
              </a:solidFill>
              <a:latin typeface="Arial Rounded MT Bold" pitchFamily="34" charset="0"/>
            </a:endParaRPr>
          </a:p>
        </p:txBody>
      </p:sp>
      <p:pic>
        <p:nvPicPr>
          <p:cNvPr id="4" name="Picture 18" descr="The image “http://www.tami-mke.org/NOIBN/walkers.gif”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2514600" cy="216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46649EE0-A559-462A-85DE-E5FD4C4146B5}" type="slidenum">
              <a:rPr lang="en-US"/>
              <a:pPr/>
              <a:t>10</a:t>
            </a:fld>
            <a:endParaRPr lang="en-US"/>
          </a:p>
        </p:txBody>
      </p:sp>
      <p:sp>
        <p:nvSpPr>
          <p:cNvPr id="33795" name="Rectangle 2"/>
          <p:cNvSpPr>
            <a:spLocks noGrp="1" noChangeArrowheads="1"/>
          </p:cNvSpPr>
          <p:nvPr>
            <p:ph type="title"/>
          </p:nvPr>
        </p:nvSpPr>
        <p:spPr/>
        <p:txBody>
          <a:bodyPr/>
          <a:lstStyle/>
          <a:p>
            <a:pPr eaLnBrk="1" hangingPunct="1"/>
            <a:r>
              <a:rPr lang="en-US" sz="4000" dirty="0" smtClean="0"/>
              <a:t>Community Connections: </a:t>
            </a:r>
            <a:br>
              <a:rPr lang="en-US" sz="4000" dirty="0" smtClean="0"/>
            </a:br>
            <a:endParaRPr lang="en-US" sz="4000" dirty="0" smtClean="0"/>
          </a:p>
        </p:txBody>
      </p:sp>
      <p:sp>
        <p:nvSpPr>
          <p:cNvPr id="334851" name="Rectangle 3"/>
          <p:cNvSpPr>
            <a:spLocks noGrp="1" noChangeArrowheads="1"/>
          </p:cNvSpPr>
          <p:nvPr>
            <p:ph type="body" idx="1"/>
          </p:nvPr>
        </p:nvSpPr>
        <p:spPr>
          <a:xfrm>
            <a:off x="990600" y="1600200"/>
            <a:ext cx="7620000" cy="4953000"/>
          </a:xfrm>
        </p:spPr>
        <p:txBody>
          <a:bodyPr/>
          <a:lstStyle/>
          <a:p>
            <a:pPr eaLnBrk="1" hangingPunct="1">
              <a:lnSpc>
                <a:spcPct val="90000"/>
              </a:lnSpc>
            </a:pPr>
            <a:r>
              <a:rPr lang="en-US" sz="2400" dirty="0" smtClean="0"/>
              <a:t>The first two weeks post-hospital discharge are very important in the recovery process.</a:t>
            </a:r>
          </a:p>
          <a:p>
            <a:pPr marL="0" indent="0" eaLnBrk="1" hangingPunct="1">
              <a:lnSpc>
                <a:spcPct val="90000"/>
              </a:lnSpc>
              <a:buNone/>
            </a:pPr>
            <a:endParaRPr lang="en-US" sz="2400" dirty="0" smtClean="0"/>
          </a:p>
          <a:p>
            <a:pPr eaLnBrk="1" hangingPunct="1">
              <a:lnSpc>
                <a:spcPct val="90000"/>
              </a:lnSpc>
            </a:pPr>
            <a:r>
              <a:rPr lang="en-US" sz="2400" dirty="0" smtClean="0"/>
              <a:t>Malnutrition </a:t>
            </a:r>
            <a:r>
              <a:rPr lang="en-US" sz="2400" dirty="0"/>
              <a:t>is common at hospital admission and at discharge – wide range of prevalence (range 12-70</a:t>
            </a:r>
            <a:r>
              <a:rPr lang="en-US" sz="2400" dirty="0" smtClean="0"/>
              <a:t>%)</a:t>
            </a:r>
          </a:p>
          <a:p>
            <a:pPr marL="0" indent="0" eaLnBrk="1" hangingPunct="1">
              <a:lnSpc>
                <a:spcPct val="90000"/>
              </a:lnSpc>
              <a:buNone/>
            </a:pPr>
            <a:endParaRPr lang="en-US" sz="2400" dirty="0"/>
          </a:p>
          <a:p>
            <a:pPr eaLnBrk="1" hangingPunct="1">
              <a:lnSpc>
                <a:spcPct val="90000"/>
              </a:lnSpc>
            </a:pPr>
            <a:r>
              <a:rPr lang="en-US" sz="2400" dirty="0"/>
              <a:t>High quality dietary intake is crucial to recovery from illness.  </a:t>
            </a:r>
            <a:endParaRPr lang="en-US" sz="2400" dirty="0" smtClean="0"/>
          </a:p>
          <a:p>
            <a:pPr eaLnBrk="1" hangingPunct="1">
              <a:lnSpc>
                <a:spcPct val="90000"/>
              </a:lnSpc>
            </a:pPr>
            <a:endParaRPr lang="en-US" sz="2400" dirty="0"/>
          </a:p>
          <a:p>
            <a:pPr eaLnBrk="1" hangingPunct="1">
              <a:lnSpc>
                <a:spcPct val="90000"/>
              </a:lnSpc>
            </a:pPr>
            <a:r>
              <a:rPr lang="en-US" sz="2400" dirty="0"/>
              <a:t>There is limited, if any, coordination of efforts between the health care system and the community and home health care system.</a:t>
            </a:r>
          </a:p>
          <a:p>
            <a:pPr eaLnBrk="1" hangingPunct="1">
              <a:lnSpc>
                <a:spcPct val="90000"/>
              </a:lnSpc>
            </a:pPr>
            <a:endParaRPr lang="en-US" sz="2600" dirty="0"/>
          </a:p>
          <a:p>
            <a:pPr marL="0" indent="0" eaLnBrk="1" hangingPunct="1">
              <a:lnSpc>
                <a:spcPct val="90000"/>
              </a:lnSpc>
              <a:buNone/>
            </a:pPr>
            <a:endParaRPr lang="en-US" sz="2400" dirty="0"/>
          </a:p>
          <a:p>
            <a:pPr marL="0" indent="0" eaLnBrk="1" hangingPunct="1">
              <a:lnSpc>
                <a:spcPct val="90000"/>
              </a:lnSpc>
              <a:buNone/>
            </a:pPr>
            <a:endParaRPr lang="en-US" sz="2400" b="1" dirty="0" smtClean="0"/>
          </a:p>
        </p:txBody>
      </p:sp>
    </p:spTree>
    <p:extLst>
      <p:ext uri="{BB962C8B-B14F-4D97-AF65-F5344CB8AC3E}">
        <p14:creationId xmlns:p14="http://schemas.microsoft.com/office/powerpoint/2010/main" val="247748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48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48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48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48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Hospital Readmission</a:t>
            </a:r>
            <a:endParaRPr lang="en-US" dirty="0"/>
          </a:p>
        </p:txBody>
      </p:sp>
      <p:sp>
        <p:nvSpPr>
          <p:cNvPr id="2" name="Content Placeholder 1"/>
          <p:cNvSpPr>
            <a:spLocks noGrp="1"/>
          </p:cNvSpPr>
          <p:nvPr>
            <p:ph idx="1"/>
          </p:nvPr>
        </p:nvSpPr>
        <p:spPr>
          <a:xfrm>
            <a:off x="457200" y="1481328"/>
            <a:ext cx="8686800" cy="4525963"/>
          </a:xfrm>
        </p:spPr>
        <p:txBody>
          <a:bodyPr>
            <a:normAutofit fontScale="92500" lnSpcReduction="10000"/>
          </a:bodyPr>
          <a:lstStyle/>
          <a:p>
            <a:r>
              <a:rPr lang="en-US" dirty="0"/>
              <a:t>Medicare </a:t>
            </a:r>
            <a:r>
              <a:rPr lang="en-US" dirty="0" smtClean="0"/>
              <a:t>hospital </a:t>
            </a:r>
            <a:r>
              <a:rPr lang="en-US" dirty="0"/>
              <a:t>readmission </a:t>
            </a:r>
            <a:r>
              <a:rPr lang="en-US" dirty="0" smtClean="0"/>
              <a:t>rate:</a:t>
            </a:r>
          </a:p>
          <a:p>
            <a:pPr lvl="1"/>
            <a:r>
              <a:rPr lang="en-US" dirty="0" smtClean="0"/>
              <a:t>30 days      19.5%</a:t>
            </a:r>
          </a:p>
          <a:p>
            <a:pPr lvl="1"/>
            <a:r>
              <a:rPr lang="en-US" dirty="0" smtClean="0"/>
              <a:t>3 months   34.0%</a:t>
            </a:r>
          </a:p>
          <a:p>
            <a:pPr lvl="1"/>
            <a:r>
              <a:rPr lang="en-US" dirty="0" smtClean="0"/>
              <a:t>6 months   44.8%</a:t>
            </a:r>
          </a:p>
          <a:p>
            <a:pPr lvl="1"/>
            <a:r>
              <a:rPr lang="en-US" dirty="0" smtClean="0"/>
              <a:t>1 year        56.1%</a:t>
            </a:r>
          </a:p>
          <a:p>
            <a:pPr lvl="1"/>
            <a:endParaRPr lang="en-US" dirty="0"/>
          </a:p>
          <a:p>
            <a:r>
              <a:rPr lang="en-US" dirty="0" smtClean="0"/>
              <a:t>Cost of </a:t>
            </a:r>
            <a:r>
              <a:rPr lang="en-US" dirty="0" err="1" smtClean="0"/>
              <a:t>rehospitalization</a:t>
            </a:r>
            <a:r>
              <a:rPr lang="en-US" dirty="0" smtClean="0"/>
              <a:t> (2004) </a:t>
            </a:r>
          </a:p>
          <a:p>
            <a:pPr marL="109728" indent="0">
              <a:buNone/>
            </a:pPr>
            <a:r>
              <a:rPr lang="en-US" dirty="0"/>
              <a:t> </a:t>
            </a:r>
            <a:r>
              <a:rPr lang="en-US" dirty="0" smtClean="0"/>
              <a:t>               $</a:t>
            </a:r>
            <a:r>
              <a:rPr lang="en-US" dirty="0"/>
              <a:t>17 Billion </a:t>
            </a:r>
            <a:r>
              <a:rPr lang="en-US" dirty="0" smtClean="0"/>
              <a:t>in </a:t>
            </a:r>
            <a:r>
              <a:rPr lang="en-US" dirty="0"/>
              <a:t>the </a:t>
            </a:r>
            <a:r>
              <a:rPr lang="en-US" dirty="0" smtClean="0"/>
              <a:t>Medicare population </a:t>
            </a:r>
          </a:p>
          <a:p>
            <a:pPr marL="109728" indent="0">
              <a:buNone/>
            </a:pPr>
            <a:endParaRPr lang="en-US" dirty="0"/>
          </a:p>
          <a:p>
            <a:pPr marL="109728" indent="0">
              <a:buNone/>
            </a:pPr>
            <a:r>
              <a:rPr lang="en-US" sz="1600" dirty="0" smtClean="0"/>
              <a:t>Jencks et al. N </a:t>
            </a:r>
            <a:r>
              <a:rPr lang="en-US" sz="1600" dirty="0" err="1" smtClean="0"/>
              <a:t>Engl</a:t>
            </a:r>
            <a:r>
              <a:rPr lang="en-US" sz="1600" dirty="0" smtClean="0"/>
              <a:t> J Med 2009</a:t>
            </a:r>
            <a:endParaRPr lang="en-US" sz="1600" dirty="0"/>
          </a:p>
        </p:txBody>
      </p:sp>
      <p:sp>
        <p:nvSpPr>
          <p:cNvPr id="4" name="Right Arrow 3"/>
          <p:cNvSpPr/>
          <p:nvPr/>
        </p:nvSpPr>
        <p:spPr>
          <a:xfrm>
            <a:off x="762000" y="4648200"/>
            <a:ext cx="1295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Autofit/>
          </a:bodyPr>
          <a:lstStyle/>
          <a:p>
            <a:r>
              <a:rPr lang="en-US" sz="3600" dirty="0"/>
              <a:t>Average Length of Hospital Stay</a:t>
            </a:r>
            <a:br>
              <a:rPr lang="en-US" sz="3600" dirty="0"/>
            </a:br>
            <a:r>
              <a:rPr lang="en-US" sz="3600" dirty="0"/>
              <a:t> (in days) by Age, 1970-2004</a:t>
            </a:r>
          </a:p>
        </p:txBody>
      </p:sp>
      <p:graphicFrame>
        <p:nvGraphicFramePr>
          <p:cNvPr id="24579" name="Object 3"/>
          <p:cNvGraphicFramePr>
            <a:graphicFrameLocks noGrp="1" noChangeAspect="1"/>
          </p:cNvGraphicFramePr>
          <p:nvPr>
            <p:ph idx="1"/>
          </p:nvPr>
        </p:nvGraphicFramePr>
        <p:xfrm>
          <a:off x="463550" y="1225550"/>
          <a:ext cx="8174038" cy="4779963"/>
        </p:xfrm>
        <a:graphic>
          <a:graphicData uri="http://schemas.openxmlformats.org/presentationml/2006/ole">
            <mc:AlternateContent xmlns:mc="http://schemas.openxmlformats.org/markup-compatibility/2006">
              <mc:Choice xmlns:v="urn:schemas-microsoft-com:vml" Requires="v">
                <p:oleObj spid="_x0000_s12329" name="Chart" r:id="rId4" imgW="9544202" imgH="5581802" progId="Excel.Sheet.8">
                  <p:embed/>
                </p:oleObj>
              </mc:Choice>
              <mc:Fallback>
                <p:oleObj name="Chart" r:id="rId4" imgW="9544202" imgH="5581802" progId="Excel.Sheet.8">
                  <p:embed/>
                  <p:pic>
                    <p:nvPicPr>
                      <p:cNvPr id="0" name="Picture 1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0" y="1225550"/>
                        <a:ext cx="8174038" cy="4779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0" name="Text Box 4"/>
          <p:cNvSpPr txBox="1">
            <a:spLocks noChangeArrowheads="1"/>
          </p:cNvSpPr>
          <p:nvPr/>
        </p:nvSpPr>
        <p:spPr bwMode="auto">
          <a:xfrm rot="10800000" flipV="1">
            <a:off x="1066800" y="5838113"/>
            <a:ext cx="5181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400" dirty="0"/>
              <a:t>Data Source: The National Hospital Discharge Survey</a:t>
            </a:r>
          </a:p>
        </p:txBody>
      </p:sp>
      <p:sp>
        <p:nvSpPr>
          <p:cNvPr id="24581" name="Text Box 5"/>
          <p:cNvSpPr txBox="1">
            <a:spLocks noChangeArrowheads="1"/>
          </p:cNvSpPr>
          <p:nvPr/>
        </p:nvSpPr>
        <p:spPr bwMode="auto">
          <a:xfrm rot="16200000">
            <a:off x="-1729581" y="3559969"/>
            <a:ext cx="413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t>Average length of stay in days</a:t>
            </a:r>
          </a:p>
        </p:txBody>
      </p:sp>
    </p:spTree>
    <p:extLst>
      <p:ext uri="{BB962C8B-B14F-4D97-AF65-F5344CB8AC3E}">
        <p14:creationId xmlns:p14="http://schemas.microsoft.com/office/powerpoint/2010/main" val="48165121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1DAAA882-2DD6-4EA8-9A34-84BF071A23DF}" type="slidenum">
              <a:rPr lang="en-US"/>
              <a:pPr/>
              <a:t>13</a:t>
            </a:fld>
            <a:endParaRPr lang="en-US"/>
          </a:p>
        </p:txBody>
      </p:sp>
      <p:sp>
        <p:nvSpPr>
          <p:cNvPr id="34819" name="Rectangle 2"/>
          <p:cNvSpPr>
            <a:spLocks noGrp="1" noChangeArrowheads="1"/>
          </p:cNvSpPr>
          <p:nvPr>
            <p:ph type="title"/>
          </p:nvPr>
        </p:nvSpPr>
        <p:spPr/>
        <p:txBody>
          <a:bodyPr/>
          <a:lstStyle/>
          <a:p>
            <a:pPr eaLnBrk="1" hangingPunct="1"/>
            <a:r>
              <a:rPr lang="en-US" sz="4000" dirty="0" smtClean="0"/>
              <a:t>Community Connections: </a:t>
            </a:r>
            <a:br>
              <a:rPr lang="en-US" sz="4000" dirty="0" smtClean="0"/>
            </a:br>
            <a:endParaRPr lang="en-US" sz="4000" dirty="0" smtClean="0"/>
          </a:p>
        </p:txBody>
      </p:sp>
      <p:sp>
        <p:nvSpPr>
          <p:cNvPr id="335875" name="Rectangle 3"/>
          <p:cNvSpPr>
            <a:spLocks noGrp="1" noChangeArrowheads="1"/>
          </p:cNvSpPr>
          <p:nvPr>
            <p:ph type="body" idx="1"/>
          </p:nvPr>
        </p:nvSpPr>
        <p:spPr>
          <a:xfrm>
            <a:off x="609600" y="914400"/>
            <a:ext cx="8305800" cy="5214937"/>
          </a:xfrm>
        </p:spPr>
        <p:txBody>
          <a:bodyPr/>
          <a:lstStyle/>
          <a:p>
            <a:pPr eaLnBrk="1" hangingPunct="1">
              <a:lnSpc>
                <a:spcPct val="90000"/>
              </a:lnSpc>
              <a:buFontTx/>
              <a:buNone/>
            </a:pPr>
            <a:r>
              <a:rPr lang="en-US" sz="2800" dirty="0"/>
              <a:t>Objective: Study the feasibility to: </a:t>
            </a:r>
          </a:p>
          <a:p>
            <a:pPr eaLnBrk="1" hangingPunct="1">
              <a:lnSpc>
                <a:spcPct val="90000"/>
              </a:lnSpc>
            </a:pPr>
            <a:r>
              <a:rPr lang="en-US" sz="2800" dirty="0"/>
              <a:t>Position nutrition programs as core services within the continuum of care</a:t>
            </a:r>
          </a:p>
          <a:p>
            <a:pPr eaLnBrk="1" hangingPunct="1">
              <a:lnSpc>
                <a:spcPct val="90000"/>
              </a:lnSpc>
            </a:pPr>
            <a:r>
              <a:rPr lang="en-US" sz="2800" dirty="0"/>
              <a:t>Develop partnerships with hospitals </a:t>
            </a:r>
          </a:p>
          <a:p>
            <a:pPr eaLnBrk="1" hangingPunct="1">
              <a:lnSpc>
                <a:spcPct val="90000"/>
              </a:lnSpc>
            </a:pPr>
            <a:r>
              <a:rPr lang="en-US" sz="2800" dirty="0"/>
              <a:t>Establish partnerships with non-traditional community programs</a:t>
            </a:r>
          </a:p>
          <a:p>
            <a:pPr eaLnBrk="1" hangingPunct="1">
              <a:lnSpc>
                <a:spcPct val="90000"/>
              </a:lnSpc>
              <a:buNone/>
            </a:pPr>
            <a:endParaRPr lang="en-US" sz="2800" dirty="0"/>
          </a:p>
          <a:p>
            <a:pPr eaLnBrk="1" hangingPunct="1">
              <a:lnSpc>
                <a:spcPct val="90000"/>
              </a:lnSpc>
              <a:buFontTx/>
              <a:buNone/>
            </a:pPr>
            <a:r>
              <a:rPr lang="en-US" sz="2800" dirty="0"/>
              <a:t>Demonstrate that these partnerships result in referrals from hospitals and additional services to clients </a:t>
            </a:r>
          </a:p>
          <a:p>
            <a:pPr eaLnBrk="1" hangingPunct="1">
              <a:lnSpc>
                <a:spcPct val="90000"/>
              </a:lnSpc>
              <a:buFontTx/>
              <a:buNone/>
            </a:pPr>
            <a:r>
              <a:rPr lang="en-US" sz="2800" dirty="0"/>
              <a:t>Examine health status of participants over a 5-month period.</a:t>
            </a:r>
          </a:p>
          <a:p>
            <a:pPr eaLnBrk="1" hangingPunct="1"/>
            <a:endParaRPr lang="en-US" sz="2800" dirty="0"/>
          </a:p>
          <a:p>
            <a:pPr lvl="3" eaLnBrk="1" hangingPunct="1">
              <a:buFontTx/>
              <a:buNone/>
            </a:pPr>
            <a:endParaRPr lang="en-US" sz="1600" dirty="0" smtClean="0"/>
          </a:p>
        </p:txBody>
      </p:sp>
    </p:spTree>
    <p:extLst>
      <p:ext uri="{BB962C8B-B14F-4D97-AF65-F5344CB8AC3E}">
        <p14:creationId xmlns:p14="http://schemas.microsoft.com/office/powerpoint/2010/main" val="2147661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a:noFill/>
        </p:spPr>
        <p:txBody>
          <a:bodyPr/>
          <a:lstStyle/>
          <a:p>
            <a:fld id="{A973C20D-C2BF-4431-AB73-F12839433EF5}" type="slidenum">
              <a:rPr lang="en-US"/>
              <a:pPr/>
              <a:t>14</a:t>
            </a:fld>
            <a:endParaRPr lang="en-US"/>
          </a:p>
        </p:txBody>
      </p:sp>
      <p:sp>
        <p:nvSpPr>
          <p:cNvPr id="35843" name="Freeform 2"/>
          <p:cNvSpPr>
            <a:spLocks/>
          </p:cNvSpPr>
          <p:nvPr/>
        </p:nvSpPr>
        <p:spPr bwMode="auto">
          <a:xfrm>
            <a:off x="3763963" y="1862138"/>
            <a:ext cx="846137" cy="531812"/>
          </a:xfrm>
          <a:custGeom>
            <a:avLst/>
            <a:gdLst>
              <a:gd name="T0" fmla="*/ 0 w 94"/>
              <a:gd name="T1" fmla="*/ 55 h 59"/>
              <a:gd name="T2" fmla="*/ 5 w 94"/>
              <a:gd name="T3" fmla="*/ 0 h 59"/>
              <a:gd name="T4" fmla="*/ 46 w 94"/>
              <a:gd name="T5" fmla="*/ 3 h 59"/>
              <a:gd name="T6" fmla="*/ 87 w 94"/>
              <a:gd name="T7" fmla="*/ 4 h 59"/>
              <a:gd name="T8" fmla="*/ 87 w 94"/>
              <a:gd name="T9" fmla="*/ 5 h 59"/>
              <a:gd name="T10" fmla="*/ 88 w 94"/>
              <a:gd name="T11" fmla="*/ 10 h 59"/>
              <a:gd name="T12" fmla="*/ 88 w 94"/>
              <a:gd name="T13" fmla="*/ 11 h 59"/>
              <a:gd name="T14" fmla="*/ 87 w 94"/>
              <a:gd name="T15" fmla="*/ 14 h 59"/>
              <a:gd name="T16" fmla="*/ 88 w 94"/>
              <a:gd name="T17" fmla="*/ 19 h 59"/>
              <a:gd name="T18" fmla="*/ 89 w 94"/>
              <a:gd name="T19" fmla="*/ 25 h 59"/>
              <a:gd name="T20" fmla="*/ 90 w 94"/>
              <a:gd name="T21" fmla="*/ 26 h 59"/>
              <a:gd name="T22" fmla="*/ 91 w 94"/>
              <a:gd name="T23" fmla="*/ 32 h 59"/>
              <a:gd name="T24" fmla="*/ 92 w 94"/>
              <a:gd name="T25" fmla="*/ 41 h 59"/>
              <a:gd name="T26" fmla="*/ 92 w 94"/>
              <a:gd name="T27" fmla="*/ 43 h 59"/>
              <a:gd name="T28" fmla="*/ 92 w 94"/>
              <a:gd name="T29" fmla="*/ 46 h 59"/>
              <a:gd name="T30" fmla="*/ 92 w 94"/>
              <a:gd name="T31" fmla="*/ 47 h 59"/>
              <a:gd name="T32" fmla="*/ 94 w 94"/>
              <a:gd name="T33" fmla="*/ 54 h 59"/>
              <a:gd name="T34" fmla="*/ 94 w 94"/>
              <a:gd name="T35" fmla="*/ 56 h 59"/>
              <a:gd name="T36" fmla="*/ 94 w 94"/>
              <a:gd name="T37" fmla="*/ 59 h 59"/>
              <a:gd name="T38" fmla="*/ 0 w 94"/>
              <a:gd name="T39" fmla="*/ 55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4"/>
              <a:gd name="T61" fmla="*/ 0 h 59"/>
              <a:gd name="T62" fmla="*/ 94 w 94"/>
              <a:gd name="T63" fmla="*/ 59 h 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4" h="59">
                <a:moveTo>
                  <a:pt x="0" y="55"/>
                </a:moveTo>
                <a:lnTo>
                  <a:pt x="5" y="0"/>
                </a:lnTo>
                <a:lnTo>
                  <a:pt x="46" y="3"/>
                </a:lnTo>
                <a:lnTo>
                  <a:pt x="87" y="4"/>
                </a:lnTo>
                <a:lnTo>
                  <a:pt x="87" y="5"/>
                </a:lnTo>
                <a:lnTo>
                  <a:pt x="88" y="10"/>
                </a:lnTo>
                <a:lnTo>
                  <a:pt x="88" y="11"/>
                </a:lnTo>
                <a:lnTo>
                  <a:pt x="87" y="14"/>
                </a:lnTo>
                <a:lnTo>
                  <a:pt x="88" y="19"/>
                </a:lnTo>
                <a:lnTo>
                  <a:pt x="89" y="25"/>
                </a:lnTo>
                <a:lnTo>
                  <a:pt x="90" y="26"/>
                </a:lnTo>
                <a:lnTo>
                  <a:pt x="91" y="32"/>
                </a:lnTo>
                <a:lnTo>
                  <a:pt x="92" y="41"/>
                </a:lnTo>
                <a:lnTo>
                  <a:pt x="92" y="43"/>
                </a:lnTo>
                <a:lnTo>
                  <a:pt x="92" y="46"/>
                </a:lnTo>
                <a:lnTo>
                  <a:pt x="92" y="47"/>
                </a:lnTo>
                <a:lnTo>
                  <a:pt x="94" y="54"/>
                </a:lnTo>
                <a:lnTo>
                  <a:pt x="94" y="56"/>
                </a:lnTo>
                <a:lnTo>
                  <a:pt x="94" y="59"/>
                </a:lnTo>
                <a:lnTo>
                  <a:pt x="0" y="55"/>
                </a:lnTo>
                <a:close/>
              </a:path>
            </a:pathLst>
          </a:custGeom>
          <a:solidFill>
            <a:srgbClr val="FFFFFF"/>
          </a:solidFill>
          <a:ln w="19050">
            <a:solidFill>
              <a:srgbClr val="000000"/>
            </a:solidFill>
            <a:round/>
            <a:headEnd/>
            <a:tailEnd/>
          </a:ln>
        </p:spPr>
        <p:txBody>
          <a:bodyPr/>
          <a:lstStyle/>
          <a:p>
            <a:endParaRPr lang="en-US"/>
          </a:p>
        </p:txBody>
      </p:sp>
      <p:sp>
        <p:nvSpPr>
          <p:cNvPr id="35844" name="Freeform 3"/>
          <p:cNvSpPr>
            <a:spLocks/>
          </p:cNvSpPr>
          <p:nvPr/>
        </p:nvSpPr>
        <p:spPr bwMode="auto">
          <a:xfrm>
            <a:off x="3763963" y="1862138"/>
            <a:ext cx="846137" cy="531812"/>
          </a:xfrm>
          <a:custGeom>
            <a:avLst/>
            <a:gdLst>
              <a:gd name="T0" fmla="*/ 0 w 94"/>
              <a:gd name="T1" fmla="*/ 55 h 59"/>
              <a:gd name="T2" fmla="*/ 5 w 94"/>
              <a:gd name="T3" fmla="*/ 0 h 59"/>
              <a:gd name="T4" fmla="*/ 46 w 94"/>
              <a:gd name="T5" fmla="*/ 3 h 59"/>
              <a:gd name="T6" fmla="*/ 87 w 94"/>
              <a:gd name="T7" fmla="*/ 4 h 59"/>
              <a:gd name="T8" fmla="*/ 87 w 94"/>
              <a:gd name="T9" fmla="*/ 5 h 59"/>
              <a:gd name="T10" fmla="*/ 88 w 94"/>
              <a:gd name="T11" fmla="*/ 10 h 59"/>
              <a:gd name="T12" fmla="*/ 88 w 94"/>
              <a:gd name="T13" fmla="*/ 11 h 59"/>
              <a:gd name="T14" fmla="*/ 87 w 94"/>
              <a:gd name="T15" fmla="*/ 14 h 59"/>
              <a:gd name="T16" fmla="*/ 88 w 94"/>
              <a:gd name="T17" fmla="*/ 19 h 59"/>
              <a:gd name="T18" fmla="*/ 89 w 94"/>
              <a:gd name="T19" fmla="*/ 25 h 59"/>
              <a:gd name="T20" fmla="*/ 90 w 94"/>
              <a:gd name="T21" fmla="*/ 26 h 59"/>
              <a:gd name="T22" fmla="*/ 91 w 94"/>
              <a:gd name="T23" fmla="*/ 32 h 59"/>
              <a:gd name="T24" fmla="*/ 92 w 94"/>
              <a:gd name="T25" fmla="*/ 41 h 59"/>
              <a:gd name="T26" fmla="*/ 92 w 94"/>
              <a:gd name="T27" fmla="*/ 43 h 59"/>
              <a:gd name="T28" fmla="*/ 92 w 94"/>
              <a:gd name="T29" fmla="*/ 46 h 59"/>
              <a:gd name="T30" fmla="*/ 92 w 94"/>
              <a:gd name="T31" fmla="*/ 47 h 59"/>
              <a:gd name="T32" fmla="*/ 94 w 94"/>
              <a:gd name="T33" fmla="*/ 54 h 59"/>
              <a:gd name="T34" fmla="*/ 94 w 94"/>
              <a:gd name="T35" fmla="*/ 56 h 59"/>
              <a:gd name="T36" fmla="*/ 94 w 94"/>
              <a:gd name="T37" fmla="*/ 59 h 59"/>
              <a:gd name="T38" fmla="*/ 0 w 94"/>
              <a:gd name="T39" fmla="*/ 55 h 59"/>
              <a:gd name="T40" fmla="*/ 0 w 94"/>
              <a:gd name="T41" fmla="*/ 55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59"/>
              <a:gd name="T65" fmla="*/ 94 w 94"/>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59">
                <a:moveTo>
                  <a:pt x="0" y="55"/>
                </a:moveTo>
                <a:lnTo>
                  <a:pt x="5" y="0"/>
                </a:lnTo>
                <a:lnTo>
                  <a:pt x="46" y="3"/>
                </a:lnTo>
                <a:lnTo>
                  <a:pt x="87" y="4"/>
                </a:lnTo>
                <a:lnTo>
                  <a:pt x="87" y="5"/>
                </a:lnTo>
                <a:lnTo>
                  <a:pt x="88" y="10"/>
                </a:lnTo>
                <a:lnTo>
                  <a:pt x="88" y="11"/>
                </a:lnTo>
                <a:lnTo>
                  <a:pt x="87" y="14"/>
                </a:lnTo>
                <a:lnTo>
                  <a:pt x="88" y="19"/>
                </a:lnTo>
                <a:lnTo>
                  <a:pt x="89" y="25"/>
                </a:lnTo>
                <a:lnTo>
                  <a:pt x="90" y="26"/>
                </a:lnTo>
                <a:lnTo>
                  <a:pt x="91" y="32"/>
                </a:lnTo>
                <a:lnTo>
                  <a:pt x="92" y="41"/>
                </a:lnTo>
                <a:lnTo>
                  <a:pt x="92" y="43"/>
                </a:lnTo>
                <a:lnTo>
                  <a:pt x="92" y="46"/>
                </a:lnTo>
                <a:lnTo>
                  <a:pt x="92" y="47"/>
                </a:lnTo>
                <a:lnTo>
                  <a:pt x="94" y="54"/>
                </a:lnTo>
                <a:lnTo>
                  <a:pt x="94" y="56"/>
                </a:lnTo>
                <a:lnTo>
                  <a:pt x="94" y="59"/>
                </a:lnTo>
                <a:lnTo>
                  <a:pt x="0" y="55"/>
                </a:lnTo>
                <a:close/>
              </a:path>
            </a:pathLst>
          </a:custGeom>
          <a:noFill/>
          <a:ln w="9525">
            <a:solidFill>
              <a:srgbClr val="000000"/>
            </a:solidFill>
            <a:round/>
            <a:headEnd/>
            <a:tailEnd/>
          </a:ln>
        </p:spPr>
        <p:txBody>
          <a:bodyPr/>
          <a:lstStyle/>
          <a:p>
            <a:endParaRPr lang="en-US"/>
          </a:p>
        </p:txBody>
      </p:sp>
      <p:sp>
        <p:nvSpPr>
          <p:cNvPr id="35845" name="Freeform 4"/>
          <p:cNvSpPr>
            <a:spLocks/>
          </p:cNvSpPr>
          <p:nvPr/>
        </p:nvSpPr>
        <p:spPr bwMode="auto">
          <a:xfrm>
            <a:off x="3727450" y="2359025"/>
            <a:ext cx="901700" cy="603250"/>
          </a:xfrm>
          <a:custGeom>
            <a:avLst/>
            <a:gdLst>
              <a:gd name="T0" fmla="*/ 0 w 100"/>
              <a:gd name="T1" fmla="*/ 53 h 67"/>
              <a:gd name="T2" fmla="*/ 3 w 100"/>
              <a:gd name="T3" fmla="*/ 17 h 67"/>
              <a:gd name="T4" fmla="*/ 4 w 100"/>
              <a:gd name="T5" fmla="*/ 0 h 67"/>
              <a:gd name="T6" fmla="*/ 98 w 100"/>
              <a:gd name="T7" fmla="*/ 4 h 67"/>
              <a:gd name="T8" fmla="*/ 98 w 100"/>
              <a:gd name="T9" fmla="*/ 5 h 67"/>
              <a:gd name="T10" fmla="*/ 98 w 100"/>
              <a:gd name="T11" fmla="*/ 7 h 67"/>
              <a:gd name="T12" fmla="*/ 95 w 100"/>
              <a:gd name="T13" fmla="*/ 9 h 67"/>
              <a:gd name="T14" fmla="*/ 95 w 100"/>
              <a:gd name="T15" fmla="*/ 11 h 67"/>
              <a:gd name="T16" fmla="*/ 100 w 100"/>
              <a:gd name="T17" fmla="*/ 15 h 67"/>
              <a:gd name="T18" fmla="*/ 100 w 100"/>
              <a:gd name="T19" fmla="*/ 48 h 67"/>
              <a:gd name="T20" fmla="*/ 99 w 100"/>
              <a:gd name="T21" fmla="*/ 48 h 67"/>
              <a:gd name="T22" fmla="*/ 98 w 100"/>
              <a:gd name="T23" fmla="*/ 48 h 67"/>
              <a:gd name="T24" fmla="*/ 99 w 100"/>
              <a:gd name="T25" fmla="*/ 49 h 67"/>
              <a:gd name="T26" fmla="*/ 99 w 100"/>
              <a:gd name="T27" fmla="*/ 50 h 67"/>
              <a:gd name="T28" fmla="*/ 98 w 100"/>
              <a:gd name="T29" fmla="*/ 52 h 67"/>
              <a:gd name="T30" fmla="*/ 99 w 100"/>
              <a:gd name="T31" fmla="*/ 53 h 67"/>
              <a:gd name="T32" fmla="*/ 100 w 100"/>
              <a:gd name="T33" fmla="*/ 56 h 67"/>
              <a:gd name="T34" fmla="*/ 99 w 100"/>
              <a:gd name="T35" fmla="*/ 57 h 67"/>
              <a:gd name="T36" fmla="*/ 99 w 100"/>
              <a:gd name="T37" fmla="*/ 58 h 67"/>
              <a:gd name="T38" fmla="*/ 98 w 100"/>
              <a:gd name="T39" fmla="*/ 62 h 67"/>
              <a:gd name="T40" fmla="*/ 99 w 100"/>
              <a:gd name="T41" fmla="*/ 65 h 67"/>
              <a:gd name="T42" fmla="*/ 100 w 100"/>
              <a:gd name="T43" fmla="*/ 67 h 67"/>
              <a:gd name="T44" fmla="*/ 99 w 100"/>
              <a:gd name="T45" fmla="*/ 67 h 67"/>
              <a:gd name="T46" fmla="*/ 97 w 100"/>
              <a:gd name="T47" fmla="*/ 65 h 67"/>
              <a:gd name="T48" fmla="*/ 91 w 100"/>
              <a:gd name="T49" fmla="*/ 61 h 67"/>
              <a:gd name="T50" fmla="*/ 89 w 100"/>
              <a:gd name="T51" fmla="*/ 61 h 67"/>
              <a:gd name="T52" fmla="*/ 87 w 100"/>
              <a:gd name="T53" fmla="*/ 61 h 67"/>
              <a:gd name="T54" fmla="*/ 85 w 100"/>
              <a:gd name="T55" fmla="*/ 62 h 67"/>
              <a:gd name="T56" fmla="*/ 83 w 100"/>
              <a:gd name="T57" fmla="*/ 63 h 67"/>
              <a:gd name="T58" fmla="*/ 81 w 100"/>
              <a:gd name="T59" fmla="*/ 62 h 67"/>
              <a:gd name="T60" fmla="*/ 80 w 100"/>
              <a:gd name="T61" fmla="*/ 60 h 67"/>
              <a:gd name="T62" fmla="*/ 79 w 100"/>
              <a:gd name="T63" fmla="*/ 59 h 67"/>
              <a:gd name="T64" fmla="*/ 77 w 100"/>
              <a:gd name="T65" fmla="*/ 60 h 67"/>
              <a:gd name="T66" fmla="*/ 75 w 100"/>
              <a:gd name="T67" fmla="*/ 60 h 67"/>
              <a:gd name="T68" fmla="*/ 73 w 100"/>
              <a:gd name="T69" fmla="*/ 57 h 67"/>
              <a:gd name="T70" fmla="*/ 0 w 100"/>
              <a:gd name="T71" fmla="*/ 53 h 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0"/>
              <a:gd name="T109" fmla="*/ 0 h 67"/>
              <a:gd name="T110" fmla="*/ 100 w 100"/>
              <a:gd name="T111" fmla="*/ 67 h 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0" h="67">
                <a:moveTo>
                  <a:pt x="0" y="53"/>
                </a:moveTo>
                <a:lnTo>
                  <a:pt x="3" y="17"/>
                </a:lnTo>
                <a:lnTo>
                  <a:pt x="4" y="0"/>
                </a:lnTo>
                <a:lnTo>
                  <a:pt x="98" y="4"/>
                </a:lnTo>
                <a:lnTo>
                  <a:pt x="98" y="5"/>
                </a:lnTo>
                <a:lnTo>
                  <a:pt x="98" y="7"/>
                </a:lnTo>
                <a:lnTo>
                  <a:pt x="95" y="9"/>
                </a:lnTo>
                <a:lnTo>
                  <a:pt x="95" y="11"/>
                </a:lnTo>
                <a:lnTo>
                  <a:pt x="100" y="15"/>
                </a:lnTo>
                <a:lnTo>
                  <a:pt x="100" y="48"/>
                </a:lnTo>
                <a:lnTo>
                  <a:pt x="99" y="48"/>
                </a:lnTo>
                <a:lnTo>
                  <a:pt x="98" y="48"/>
                </a:lnTo>
                <a:lnTo>
                  <a:pt x="99" y="49"/>
                </a:lnTo>
                <a:lnTo>
                  <a:pt x="99" y="50"/>
                </a:lnTo>
                <a:lnTo>
                  <a:pt x="98" y="52"/>
                </a:lnTo>
                <a:lnTo>
                  <a:pt x="99" y="53"/>
                </a:lnTo>
                <a:lnTo>
                  <a:pt x="100" y="56"/>
                </a:lnTo>
                <a:lnTo>
                  <a:pt x="99" y="57"/>
                </a:lnTo>
                <a:lnTo>
                  <a:pt x="99" y="58"/>
                </a:lnTo>
                <a:lnTo>
                  <a:pt x="98" y="62"/>
                </a:lnTo>
                <a:lnTo>
                  <a:pt x="99" y="65"/>
                </a:lnTo>
                <a:lnTo>
                  <a:pt x="100" y="67"/>
                </a:lnTo>
                <a:lnTo>
                  <a:pt x="99" y="67"/>
                </a:lnTo>
                <a:lnTo>
                  <a:pt x="97" y="65"/>
                </a:lnTo>
                <a:lnTo>
                  <a:pt x="91" y="61"/>
                </a:lnTo>
                <a:lnTo>
                  <a:pt x="89" y="61"/>
                </a:lnTo>
                <a:lnTo>
                  <a:pt x="87" y="61"/>
                </a:lnTo>
                <a:lnTo>
                  <a:pt x="85" y="62"/>
                </a:lnTo>
                <a:lnTo>
                  <a:pt x="83" y="63"/>
                </a:lnTo>
                <a:lnTo>
                  <a:pt x="81" y="62"/>
                </a:lnTo>
                <a:lnTo>
                  <a:pt x="80" y="60"/>
                </a:lnTo>
                <a:lnTo>
                  <a:pt x="79" y="59"/>
                </a:lnTo>
                <a:lnTo>
                  <a:pt x="77" y="60"/>
                </a:lnTo>
                <a:lnTo>
                  <a:pt x="75" y="60"/>
                </a:lnTo>
                <a:lnTo>
                  <a:pt x="73" y="57"/>
                </a:lnTo>
                <a:lnTo>
                  <a:pt x="0" y="53"/>
                </a:lnTo>
                <a:close/>
              </a:path>
            </a:pathLst>
          </a:custGeom>
          <a:solidFill>
            <a:srgbClr val="FFFFFF"/>
          </a:solidFill>
          <a:ln w="19050">
            <a:solidFill>
              <a:srgbClr val="000000"/>
            </a:solidFill>
            <a:round/>
            <a:headEnd/>
            <a:tailEnd/>
          </a:ln>
        </p:spPr>
        <p:txBody>
          <a:bodyPr/>
          <a:lstStyle/>
          <a:p>
            <a:endParaRPr lang="en-US"/>
          </a:p>
        </p:txBody>
      </p:sp>
      <p:sp>
        <p:nvSpPr>
          <p:cNvPr id="35846" name="Freeform 5"/>
          <p:cNvSpPr>
            <a:spLocks/>
          </p:cNvSpPr>
          <p:nvPr/>
        </p:nvSpPr>
        <p:spPr bwMode="auto">
          <a:xfrm>
            <a:off x="3727450" y="2359025"/>
            <a:ext cx="901700" cy="603250"/>
          </a:xfrm>
          <a:custGeom>
            <a:avLst/>
            <a:gdLst>
              <a:gd name="T0" fmla="*/ 0 w 100"/>
              <a:gd name="T1" fmla="*/ 53 h 67"/>
              <a:gd name="T2" fmla="*/ 3 w 100"/>
              <a:gd name="T3" fmla="*/ 17 h 67"/>
              <a:gd name="T4" fmla="*/ 4 w 100"/>
              <a:gd name="T5" fmla="*/ 0 h 67"/>
              <a:gd name="T6" fmla="*/ 98 w 100"/>
              <a:gd name="T7" fmla="*/ 4 h 67"/>
              <a:gd name="T8" fmla="*/ 98 w 100"/>
              <a:gd name="T9" fmla="*/ 5 h 67"/>
              <a:gd name="T10" fmla="*/ 98 w 100"/>
              <a:gd name="T11" fmla="*/ 7 h 67"/>
              <a:gd name="T12" fmla="*/ 95 w 100"/>
              <a:gd name="T13" fmla="*/ 9 h 67"/>
              <a:gd name="T14" fmla="*/ 95 w 100"/>
              <a:gd name="T15" fmla="*/ 11 h 67"/>
              <a:gd name="T16" fmla="*/ 100 w 100"/>
              <a:gd name="T17" fmla="*/ 15 h 67"/>
              <a:gd name="T18" fmla="*/ 100 w 100"/>
              <a:gd name="T19" fmla="*/ 48 h 67"/>
              <a:gd name="T20" fmla="*/ 99 w 100"/>
              <a:gd name="T21" fmla="*/ 48 h 67"/>
              <a:gd name="T22" fmla="*/ 98 w 100"/>
              <a:gd name="T23" fmla="*/ 48 h 67"/>
              <a:gd name="T24" fmla="*/ 99 w 100"/>
              <a:gd name="T25" fmla="*/ 49 h 67"/>
              <a:gd name="T26" fmla="*/ 99 w 100"/>
              <a:gd name="T27" fmla="*/ 50 h 67"/>
              <a:gd name="T28" fmla="*/ 98 w 100"/>
              <a:gd name="T29" fmla="*/ 52 h 67"/>
              <a:gd name="T30" fmla="*/ 99 w 100"/>
              <a:gd name="T31" fmla="*/ 53 h 67"/>
              <a:gd name="T32" fmla="*/ 100 w 100"/>
              <a:gd name="T33" fmla="*/ 56 h 67"/>
              <a:gd name="T34" fmla="*/ 99 w 100"/>
              <a:gd name="T35" fmla="*/ 57 h 67"/>
              <a:gd name="T36" fmla="*/ 99 w 100"/>
              <a:gd name="T37" fmla="*/ 58 h 67"/>
              <a:gd name="T38" fmla="*/ 98 w 100"/>
              <a:gd name="T39" fmla="*/ 62 h 67"/>
              <a:gd name="T40" fmla="*/ 99 w 100"/>
              <a:gd name="T41" fmla="*/ 65 h 67"/>
              <a:gd name="T42" fmla="*/ 100 w 100"/>
              <a:gd name="T43" fmla="*/ 67 h 67"/>
              <a:gd name="T44" fmla="*/ 99 w 100"/>
              <a:gd name="T45" fmla="*/ 67 h 67"/>
              <a:gd name="T46" fmla="*/ 97 w 100"/>
              <a:gd name="T47" fmla="*/ 65 h 67"/>
              <a:gd name="T48" fmla="*/ 91 w 100"/>
              <a:gd name="T49" fmla="*/ 61 h 67"/>
              <a:gd name="T50" fmla="*/ 89 w 100"/>
              <a:gd name="T51" fmla="*/ 61 h 67"/>
              <a:gd name="T52" fmla="*/ 87 w 100"/>
              <a:gd name="T53" fmla="*/ 61 h 67"/>
              <a:gd name="T54" fmla="*/ 85 w 100"/>
              <a:gd name="T55" fmla="*/ 62 h 67"/>
              <a:gd name="T56" fmla="*/ 83 w 100"/>
              <a:gd name="T57" fmla="*/ 63 h 67"/>
              <a:gd name="T58" fmla="*/ 81 w 100"/>
              <a:gd name="T59" fmla="*/ 62 h 67"/>
              <a:gd name="T60" fmla="*/ 80 w 100"/>
              <a:gd name="T61" fmla="*/ 60 h 67"/>
              <a:gd name="T62" fmla="*/ 79 w 100"/>
              <a:gd name="T63" fmla="*/ 59 h 67"/>
              <a:gd name="T64" fmla="*/ 77 w 100"/>
              <a:gd name="T65" fmla="*/ 60 h 67"/>
              <a:gd name="T66" fmla="*/ 75 w 100"/>
              <a:gd name="T67" fmla="*/ 60 h 67"/>
              <a:gd name="T68" fmla="*/ 73 w 100"/>
              <a:gd name="T69" fmla="*/ 57 h 67"/>
              <a:gd name="T70" fmla="*/ 0 w 100"/>
              <a:gd name="T71" fmla="*/ 53 h 67"/>
              <a:gd name="T72" fmla="*/ 0 w 100"/>
              <a:gd name="T73" fmla="*/ 53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67"/>
              <a:gd name="T113" fmla="*/ 100 w 100"/>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67">
                <a:moveTo>
                  <a:pt x="0" y="53"/>
                </a:moveTo>
                <a:lnTo>
                  <a:pt x="3" y="17"/>
                </a:lnTo>
                <a:lnTo>
                  <a:pt x="4" y="0"/>
                </a:lnTo>
                <a:lnTo>
                  <a:pt x="98" y="4"/>
                </a:lnTo>
                <a:lnTo>
                  <a:pt x="98" y="5"/>
                </a:lnTo>
                <a:lnTo>
                  <a:pt x="98" y="7"/>
                </a:lnTo>
                <a:lnTo>
                  <a:pt x="95" y="9"/>
                </a:lnTo>
                <a:lnTo>
                  <a:pt x="95" y="11"/>
                </a:lnTo>
                <a:lnTo>
                  <a:pt x="100" y="15"/>
                </a:lnTo>
                <a:lnTo>
                  <a:pt x="100" y="48"/>
                </a:lnTo>
                <a:lnTo>
                  <a:pt x="99" y="48"/>
                </a:lnTo>
                <a:lnTo>
                  <a:pt x="98" y="48"/>
                </a:lnTo>
                <a:lnTo>
                  <a:pt x="99" y="49"/>
                </a:lnTo>
                <a:lnTo>
                  <a:pt x="99" y="50"/>
                </a:lnTo>
                <a:lnTo>
                  <a:pt x="98" y="52"/>
                </a:lnTo>
                <a:lnTo>
                  <a:pt x="99" y="53"/>
                </a:lnTo>
                <a:lnTo>
                  <a:pt x="100" y="56"/>
                </a:lnTo>
                <a:lnTo>
                  <a:pt x="99" y="57"/>
                </a:lnTo>
                <a:lnTo>
                  <a:pt x="99" y="58"/>
                </a:lnTo>
                <a:lnTo>
                  <a:pt x="98" y="62"/>
                </a:lnTo>
                <a:lnTo>
                  <a:pt x="99" y="65"/>
                </a:lnTo>
                <a:lnTo>
                  <a:pt x="100" y="67"/>
                </a:lnTo>
                <a:lnTo>
                  <a:pt x="99" y="67"/>
                </a:lnTo>
                <a:lnTo>
                  <a:pt x="97" y="65"/>
                </a:lnTo>
                <a:lnTo>
                  <a:pt x="91" y="61"/>
                </a:lnTo>
                <a:lnTo>
                  <a:pt x="89" y="61"/>
                </a:lnTo>
                <a:lnTo>
                  <a:pt x="87" y="61"/>
                </a:lnTo>
                <a:lnTo>
                  <a:pt x="85" y="62"/>
                </a:lnTo>
                <a:lnTo>
                  <a:pt x="83" y="63"/>
                </a:lnTo>
                <a:lnTo>
                  <a:pt x="81" y="62"/>
                </a:lnTo>
                <a:lnTo>
                  <a:pt x="80" y="60"/>
                </a:lnTo>
                <a:lnTo>
                  <a:pt x="79" y="59"/>
                </a:lnTo>
                <a:lnTo>
                  <a:pt x="77" y="60"/>
                </a:lnTo>
                <a:lnTo>
                  <a:pt x="75" y="60"/>
                </a:lnTo>
                <a:lnTo>
                  <a:pt x="73" y="57"/>
                </a:lnTo>
                <a:lnTo>
                  <a:pt x="0" y="53"/>
                </a:lnTo>
                <a:close/>
              </a:path>
            </a:pathLst>
          </a:custGeom>
          <a:noFill/>
          <a:ln w="9525">
            <a:solidFill>
              <a:srgbClr val="000000"/>
            </a:solidFill>
            <a:round/>
            <a:headEnd/>
            <a:tailEnd/>
          </a:ln>
        </p:spPr>
        <p:txBody>
          <a:bodyPr/>
          <a:lstStyle/>
          <a:p>
            <a:endParaRPr lang="en-US"/>
          </a:p>
        </p:txBody>
      </p:sp>
      <p:sp>
        <p:nvSpPr>
          <p:cNvPr id="35847" name="Freeform 6"/>
          <p:cNvSpPr>
            <a:spLocks/>
          </p:cNvSpPr>
          <p:nvPr/>
        </p:nvSpPr>
        <p:spPr bwMode="auto">
          <a:xfrm>
            <a:off x="3700463" y="2836863"/>
            <a:ext cx="1063625" cy="522287"/>
          </a:xfrm>
          <a:custGeom>
            <a:avLst/>
            <a:gdLst>
              <a:gd name="T0" fmla="*/ 0 w 118"/>
              <a:gd name="T1" fmla="*/ 36 h 58"/>
              <a:gd name="T2" fmla="*/ 3 w 118"/>
              <a:gd name="T3" fmla="*/ 0 h 58"/>
              <a:gd name="T4" fmla="*/ 76 w 118"/>
              <a:gd name="T5" fmla="*/ 4 h 58"/>
              <a:gd name="T6" fmla="*/ 78 w 118"/>
              <a:gd name="T7" fmla="*/ 7 h 58"/>
              <a:gd name="T8" fmla="*/ 80 w 118"/>
              <a:gd name="T9" fmla="*/ 7 h 58"/>
              <a:gd name="T10" fmla="*/ 82 w 118"/>
              <a:gd name="T11" fmla="*/ 6 h 58"/>
              <a:gd name="T12" fmla="*/ 83 w 118"/>
              <a:gd name="T13" fmla="*/ 7 h 58"/>
              <a:gd name="T14" fmla="*/ 84 w 118"/>
              <a:gd name="T15" fmla="*/ 9 h 58"/>
              <a:gd name="T16" fmla="*/ 86 w 118"/>
              <a:gd name="T17" fmla="*/ 10 h 58"/>
              <a:gd name="T18" fmla="*/ 88 w 118"/>
              <a:gd name="T19" fmla="*/ 9 h 58"/>
              <a:gd name="T20" fmla="*/ 90 w 118"/>
              <a:gd name="T21" fmla="*/ 8 h 58"/>
              <a:gd name="T22" fmla="*/ 92 w 118"/>
              <a:gd name="T23" fmla="*/ 8 h 58"/>
              <a:gd name="T24" fmla="*/ 94 w 118"/>
              <a:gd name="T25" fmla="*/ 8 h 58"/>
              <a:gd name="T26" fmla="*/ 100 w 118"/>
              <a:gd name="T27" fmla="*/ 12 h 58"/>
              <a:gd name="T28" fmla="*/ 102 w 118"/>
              <a:gd name="T29" fmla="*/ 14 h 58"/>
              <a:gd name="T30" fmla="*/ 103 w 118"/>
              <a:gd name="T31" fmla="*/ 16 h 58"/>
              <a:gd name="T32" fmla="*/ 105 w 118"/>
              <a:gd name="T33" fmla="*/ 17 h 58"/>
              <a:gd name="T34" fmla="*/ 105 w 118"/>
              <a:gd name="T35" fmla="*/ 18 h 58"/>
              <a:gd name="T36" fmla="*/ 104 w 118"/>
              <a:gd name="T37" fmla="*/ 21 h 58"/>
              <a:gd name="T38" fmla="*/ 105 w 118"/>
              <a:gd name="T39" fmla="*/ 22 h 58"/>
              <a:gd name="T40" fmla="*/ 106 w 118"/>
              <a:gd name="T41" fmla="*/ 25 h 58"/>
              <a:gd name="T42" fmla="*/ 107 w 118"/>
              <a:gd name="T43" fmla="*/ 27 h 58"/>
              <a:gd name="T44" fmla="*/ 107 w 118"/>
              <a:gd name="T45" fmla="*/ 28 h 58"/>
              <a:gd name="T46" fmla="*/ 107 w 118"/>
              <a:gd name="T47" fmla="*/ 30 h 58"/>
              <a:gd name="T48" fmla="*/ 109 w 118"/>
              <a:gd name="T49" fmla="*/ 31 h 58"/>
              <a:gd name="T50" fmla="*/ 110 w 118"/>
              <a:gd name="T51" fmla="*/ 33 h 58"/>
              <a:gd name="T52" fmla="*/ 109 w 118"/>
              <a:gd name="T53" fmla="*/ 34 h 58"/>
              <a:gd name="T54" fmla="*/ 109 w 118"/>
              <a:gd name="T55" fmla="*/ 37 h 58"/>
              <a:gd name="T56" fmla="*/ 111 w 118"/>
              <a:gd name="T57" fmla="*/ 38 h 58"/>
              <a:gd name="T58" fmla="*/ 111 w 118"/>
              <a:gd name="T59" fmla="*/ 39 h 58"/>
              <a:gd name="T60" fmla="*/ 110 w 118"/>
              <a:gd name="T61" fmla="*/ 41 h 58"/>
              <a:gd name="T62" fmla="*/ 111 w 118"/>
              <a:gd name="T63" fmla="*/ 42 h 58"/>
              <a:gd name="T64" fmla="*/ 112 w 118"/>
              <a:gd name="T65" fmla="*/ 43 h 58"/>
              <a:gd name="T66" fmla="*/ 111 w 118"/>
              <a:gd name="T67" fmla="*/ 45 h 58"/>
              <a:gd name="T68" fmla="*/ 112 w 118"/>
              <a:gd name="T69" fmla="*/ 47 h 58"/>
              <a:gd name="T70" fmla="*/ 112 w 118"/>
              <a:gd name="T71" fmla="*/ 48 h 58"/>
              <a:gd name="T72" fmla="*/ 113 w 118"/>
              <a:gd name="T73" fmla="*/ 49 h 58"/>
              <a:gd name="T74" fmla="*/ 115 w 118"/>
              <a:gd name="T75" fmla="*/ 51 h 58"/>
              <a:gd name="T76" fmla="*/ 115 w 118"/>
              <a:gd name="T77" fmla="*/ 53 h 58"/>
              <a:gd name="T78" fmla="*/ 117 w 118"/>
              <a:gd name="T79" fmla="*/ 56 h 58"/>
              <a:gd name="T80" fmla="*/ 118 w 118"/>
              <a:gd name="T81" fmla="*/ 56 h 58"/>
              <a:gd name="T82" fmla="*/ 118 w 118"/>
              <a:gd name="T83" fmla="*/ 58 h 58"/>
              <a:gd name="T84" fmla="*/ 118 w 118"/>
              <a:gd name="T85" fmla="*/ 58 h 58"/>
              <a:gd name="T86" fmla="*/ 26 w 118"/>
              <a:gd name="T87" fmla="*/ 56 h 58"/>
              <a:gd name="T88" fmla="*/ 27 w 118"/>
              <a:gd name="T89" fmla="*/ 38 h 58"/>
              <a:gd name="T90" fmla="*/ 0 w 118"/>
              <a:gd name="T91" fmla="*/ 36 h 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8"/>
              <a:gd name="T139" fmla="*/ 0 h 58"/>
              <a:gd name="T140" fmla="*/ 118 w 118"/>
              <a:gd name="T141" fmla="*/ 58 h 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8" h="58">
                <a:moveTo>
                  <a:pt x="0" y="36"/>
                </a:moveTo>
                <a:lnTo>
                  <a:pt x="3" y="0"/>
                </a:lnTo>
                <a:lnTo>
                  <a:pt x="76" y="4"/>
                </a:lnTo>
                <a:lnTo>
                  <a:pt x="78" y="7"/>
                </a:lnTo>
                <a:lnTo>
                  <a:pt x="80" y="7"/>
                </a:lnTo>
                <a:lnTo>
                  <a:pt x="82" y="6"/>
                </a:lnTo>
                <a:lnTo>
                  <a:pt x="83" y="7"/>
                </a:lnTo>
                <a:lnTo>
                  <a:pt x="84" y="9"/>
                </a:lnTo>
                <a:lnTo>
                  <a:pt x="86" y="10"/>
                </a:lnTo>
                <a:lnTo>
                  <a:pt x="88" y="9"/>
                </a:lnTo>
                <a:lnTo>
                  <a:pt x="90" y="8"/>
                </a:lnTo>
                <a:lnTo>
                  <a:pt x="92" y="8"/>
                </a:lnTo>
                <a:lnTo>
                  <a:pt x="94" y="8"/>
                </a:lnTo>
                <a:lnTo>
                  <a:pt x="100" y="12"/>
                </a:lnTo>
                <a:lnTo>
                  <a:pt x="102" y="14"/>
                </a:lnTo>
                <a:lnTo>
                  <a:pt x="103" y="16"/>
                </a:lnTo>
                <a:lnTo>
                  <a:pt x="105" y="17"/>
                </a:lnTo>
                <a:lnTo>
                  <a:pt x="105" y="18"/>
                </a:lnTo>
                <a:lnTo>
                  <a:pt x="104" y="21"/>
                </a:lnTo>
                <a:lnTo>
                  <a:pt x="105" y="22"/>
                </a:lnTo>
                <a:lnTo>
                  <a:pt x="106" y="25"/>
                </a:lnTo>
                <a:lnTo>
                  <a:pt x="107" y="27"/>
                </a:lnTo>
                <a:lnTo>
                  <a:pt x="107" y="28"/>
                </a:lnTo>
                <a:lnTo>
                  <a:pt x="107" y="30"/>
                </a:lnTo>
                <a:lnTo>
                  <a:pt x="109" y="31"/>
                </a:lnTo>
                <a:lnTo>
                  <a:pt x="110" y="33"/>
                </a:lnTo>
                <a:lnTo>
                  <a:pt x="109" y="34"/>
                </a:lnTo>
                <a:lnTo>
                  <a:pt x="109" y="37"/>
                </a:lnTo>
                <a:lnTo>
                  <a:pt x="111" y="38"/>
                </a:lnTo>
                <a:lnTo>
                  <a:pt x="111" y="39"/>
                </a:lnTo>
                <a:lnTo>
                  <a:pt x="110" y="41"/>
                </a:lnTo>
                <a:lnTo>
                  <a:pt x="111" y="42"/>
                </a:lnTo>
                <a:lnTo>
                  <a:pt x="112" y="43"/>
                </a:lnTo>
                <a:lnTo>
                  <a:pt x="111" y="45"/>
                </a:lnTo>
                <a:lnTo>
                  <a:pt x="112" y="47"/>
                </a:lnTo>
                <a:lnTo>
                  <a:pt x="112" y="48"/>
                </a:lnTo>
                <a:lnTo>
                  <a:pt x="113" y="49"/>
                </a:lnTo>
                <a:lnTo>
                  <a:pt x="115" y="51"/>
                </a:lnTo>
                <a:lnTo>
                  <a:pt x="115" y="53"/>
                </a:lnTo>
                <a:lnTo>
                  <a:pt x="117" y="56"/>
                </a:lnTo>
                <a:lnTo>
                  <a:pt x="118" y="56"/>
                </a:lnTo>
                <a:lnTo>
                  <a:pt x="118" y="58"/>
                </a:lnTo>
                <a:lnTo>
                  <a:pt x="26" y="56"/>
                </a:lnTo>
                <a:lnTo>
                  <a:pt x="27" y="38"/>
                </a:lnTo>
                <a:lnTo>
                  <a:pt x="0" y="36"/>
                </a:lnTo>
                <a:close/>
              </a:path>
            </a:pathLst>
          </a:custGeom>
          <a:solidFill>
            <a:srgbClr val="FFFFFF"/>
          </a:solidFill>
          <a:ln w="19050">
            <a:solidFill>
              <a:srgbClr val="000000"/>
            </a:solidFill>
            <a:round/>
            <a:headEnd/>
            <a:tailEnd/>
          </a:ln>
        </p:spPr>
        <p:txBody>
          <a:bodyPr/>
          <a:lstStyle/>
          <a:p>
            <a:endParaRPr lang="en-US"/>
          </a:p>
        </p:txBody>
      </p:sp>
      <p:sp>
        <p:nvSpPr>
          <p:cNvPr id="35848" name="Freeform 7"/>
          <p:cNvSpPr>
            <a:spLocks/>
          </p:cNvSpPr>
          <p:nvPr/>
        </p:nvSpPr>
        <p:spPr bwMode="auto">
          <a:xfrm>
            <a:off x="3700463" y="2836863"/>
            <a:ext cx="1063625" cy="522287"/>
          </a:xfrm>
          <a:custGeom>
            <a:avLst/>
            <a:gdLst>
              <a:gd name="T0" fmla="*/ 0 w 118"/>
              <a:gd name="T1" fmla="*/ 36 h 58"/>
              <a:gd name="T2" fmla="*/ 3 w 118"/>
              <a:gd name="T3" fmla="*/ 0 h 58"/>
              <a:gd name="T4" fmla="*/ 76 w 118"/>
              <a:gd name="T5" fmla="*/ 4 h 58"/>
              <a:gd name="T6" fmla="*/ 78 w 118"/>
              <a:gd name="T7" fmla="*/ 7 h 58"/>
              <a:gd name="T8" fmla="*/ 80 w 118"/>
              <a:gd name="T9" fmla="*/ 7 h 58"/>
              <a:gd name="T10" fmla="*/ 82 w 118"/>
              <a:gd name="T11" fmla="*/ 6 h 58"/>
              <a:gd name="T12" fmla="*/ 83 w 118"/>
              <a:gd name="T13" fmla="*/ 7 h 58"/>
              <a:gd name="T14" fmla="*/ 84 w 118"/>
              <a:gd name="T15" fmla="*/ 9 h 58"/>
              <a:gd name="T16" fmla="*/ 86 w 118"/>
              <a:gd name="T17" fmla="*/ 10 h 58"/>
              <a:gd name="T18" fmla="*/ 88 w 118"/>
              <a:gd name="T19" fmla="*/ 9 h 58"/>
              <a:gd name="T20" fmla="*/ 90 w 118"/>
              <a:gd name="T21" fmla="*/ 8 h 58"/>
              <a:gd name="T22" fmla="*/ 92 w 118"/>
              <a:gd name="T23" fmla="*/ 8 h 58"/>
              <a:gd name="T24" fmla="*/ 94 w 118"/>
              <a:gd name="T25" fmla="*/ 8 h 58"/>
              <a:gd name="T26" fmla="*/ 100 w 118"/>
              <a:gd name="T27" fmla="*/ 12 h 58"/>
              <a:gd name="T28" fmla="*/ 102 w 118"/>
              <a:gd name="T29" fmla="*/ 14 h 58"/>
              <a:gd name="T30" fmla="*/ 103 w 118"/>
              <a:gd name="T31" fmla="*/ 16 h 58"/>
              <a:gd name="T32" fmla="*/ 105 w 118"/>
              <a:gd name="T33" fmla="*/ 17 h 58"/>
              <a:gd name="T34" fmla="*/ 105 w 118"/>
              <a:gd name="T35" fmla="*/ 18 h 58"/>
              <a:gd name="T36" fmla="*/ 104 w 118"/>
              <a:gd name="T37" fmla="*/ 21 h 58"/>
              <a:gd name="T38" fmla="*/ 105 w 118"/>
              <a:gd name="T39" fmla="*/ 22 h 58"/>
              <a:gd name="T40" fmla="*/ 106 w 118"/>
              <a:gd name="T41" fmla="*/ 25 h 58"/>
              <a:gd name="T42" fmla="*/ 107 w 118"/>
              <a:gd name="T43" fmla="*/ 27 h 58"/>
              <a:gd name="T44" fmla="*/ 107 w 118"/>
              <a:gd name="T45" fmla="*/ 28 h 58"/>
              <a:gd name="T46" fmla="*/ 107 w 118"/>
              <a:gd name="T47" fmla="*/ 30 h 58"/>
              <a:gd name="T48" fmla="*/ 109 w 118"/>
              <a:gd name="T49" fmla="*/ 31 h 58"/>
              <a:gd name="T50" fmla="*/ 110 w 118"/>
              <a:gd name="T51" fmla="*/ 33 h 58"/>
              <a:gd name="T52" fmla="*/ 109 w 118"/>
              <a:gd name="T53" fmla="*/ 34 h 58"/>
              <a:gd name="T54" fmla="*/ 109 w 118"/>
              <a:gd name="T55" fmla="*/ 37 h 58"/>
              <a:gd name="T56" fmla="*/ 111 w 118"/>
              <a:gd name="T57" fmla="*/ 38 h 58"/>
              <a:gd name="T58" fmla="*/ 111 w 118"/>
              <a:gd name="T59" fmla="*/ 39 h 58"/>
              <a:gd name="T60" fmla="*/ 110 w 118"/>
              <a:gd name="T61" fmla="*/ 41 h 58"/>
              <a:gd name="T62" fmla="*/ 111 w 118"/>
              <a:gd name="T63" fmla="*/ 42 h 58"/>
              <a:gd name="T64" fmla="*/ 112 w 118"/>
              <a:gd name="T65" fmla="*/ 43 h 58"/>
              <a:gd name="T66" fmla="*/ 111 w 118"/>
              <a:gd name="T67" fmla="*/ 45 h 58"/>
              <a:gd name="T68" fmla="*/ 112 w 118"/>
              <a:gd name="T69" fmla="*/ 47 h 58"/>
              <a:gd name="T70" fmla="*/ 112 w 118"/>
              <a:gd name="T71" fmla="*/ 48 h 58"/>
              <a:gd name="T72" fmla="*/ 113 w 118"/>
              <a:gd name="T73" fmla="*/ 49 h 58"/>
              <a:gd name="T74" fmla="*/ 115 w 118"/>
              <a:gd name="T75" fmla="*/ 51 h 58"/>
              <a:gd name="T76" fmla="*/ 115 w 118"/>
              <a:gd name="T77" fmla="*/ 53 h 58"/>
              <a:gd name="T78" fmla="*/ 117 w 118"/>
              <a:gd name="T79" fmla="*/ 56 h 58"/>
              <a:gd name="T80" fmla="*/ 118 w 118"/>
              <a:gd name="T81" fmla="*/ 56 h 58"/>
              <a:gd name="T82" fmla="*/ 118 w 118"/>
              <a:gd name="T83" fmla="*/ 58 h 58"/>
              <a:gd name="T84" fmla="*/ 118 w 118"/>
              <a:gd name="T85" fmla="*/ 58 h 58"/>
              <a:gd name="T86" fmla="*/ 26 w 118"/>
              <a:gd name="T87" fmla="*/ 56 h 58"/>
              <a:gd name="T88" fmla="*/ 27 w 118"/>
              <a:gd name="T89" fmla="*/ 38 h 58"/>
              <a:gd name="T90" fmla="*/ 0 w 118"/>
              <a:gd name="T91" fmla="*/ 36 h 58"/>
              <a:gd name="T92" fmla="*/ 0 w 118"/>
              <a:gd name="T93" fmla="*/ 3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8"/>
              <a:gd name="T142" fmla="*/ 0 h 58"/>
              <a:gd name="T143" fmla="*/ 118 w 118"/>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8" h="58">
                <a:moveTo>
                  <a:pt x="0" y="36"/>
                </a:moveTo>
                <a:lnTo>
                  <a:pt x="3" y="0"/>
                </a:lnTo>
                <a:lnTo>
                  <a:pt x="76" y="4"/>
                </a:lnTo>
                <a:lnTo>
                  <a:pt x="78" y="7"/>
                </a:lnTo>
                <a:lnTo>
                  <a:pt x="80" y="7"/>
                </a:lnTo>
                <a:lnTo>
                  <a:pt x="82" y="6"/>
                </a:lnTo>
                <a:lnTo>
                  <a:pt x="83" y="7"/>
                </a:lnTo>
                <a:lnTo>
                  <a:pt x="84" y="9"/>
                </a:lnTo>
                <a:lnTo>
                  <a:pt x="86" y="10"/>
                </a:lnTo>
                <a:lnTo>
                  <a:pt x="88" y="9"/>
                </a:lnTo>
                <a:lnTo>
                  <a:pt x="90" y="8"/>
                </a:lnTo>
                <a:lnTo>
                  <a:pt x="92" y="8"/>
                </a:lnTo>
                <a:lnTo>
                  <a:pt x="94" y="8"/>
                </a:lnTo>
                <a:lnTo>
                  <a:pt x="100" y="12"/>
                </a:lnTo>
                <a:lnTo>
                  <a:pt x="102" y="14"/>
                </a:lnTo>
                <a:lnTo>
                  <a:pt x="103" y="16"/>
                </a:lnTo>
                <a:lnTo>
                  <a:pt x="105" y="17"/>
                </a:lnTo>
                <a:lnTo>
                  <a:pt x="105" y="18"/>
                </a:lnTo>
                <a:lnTo>
                  <a:pt x="104" y="21"/>
                </a:lnTo>
                <a:lnTo>
                  <a:pt x="105" y="22"/>
                </a:lnTo>
                <a:lnTo>
                  <a:pt x="106" y="25"/>
                </a:lnTo>
                <a:lnTo>
                  <a:pt x="107" y="27"/>
                </a:lnTo>
                <a:lnTo>
                  <a:pt x="107" y="28"/>
                </a:lnTo>
                <a:lnTo>
                  <a:pt x="107" y="30"/>
                </a:lnTo>
                <a:lnTo>
                  <a:pt x="109" y="31"/>
                </a:lnTo>
                <a:lnTo>
                  <a:pt x="110" y="33"/>
                </a:lnTo>
                <a:lnTo>
                  <a:pt x="109" y="34"/>
                </a:lnTo>
                <a:lnTo>
                  <a:pt x="109" y="37"/>
                </a:lnTo>
                <a:lnTo>
                  <a:pt x="111" y="38"/>
                </a:lnTo>
                <a:lnTo>
                  <a:pt x="111" y="39"/>
                </a:lnTo>
                <a:lnTo>
                  <a:pt x="110" y="41"/>
                </a:lnTo>
                <a:lnTo>
                  <a:pt x="111" y="42"/>
                </a:lnTo>
                <a:lnTo>
                  <a:pt x="112" y="43"/>
                </a:lnTo>
                <a:lnTo>
                  <a:pt x="111" y="45"/>
                </a:lnTo>
                <a:lnTo>
                  <a:pt x="112" y="47"/>
                </a:lnTo>
                <a:lnTo>
                  <a:pt x="112" y="48"/>
                </a:lnTo>
                <a:lnTo>
                  <a:pt x="113" y="49"/>
                </a:lnTo>
                <a:lnTo>
                  <a:pt x="115" y="51"/>
                </a:lnTo>
                <a:lnTo>
                  <a:pt x="115" y="53"/>
                </a:lnTo>
                <a:lnTo>
                  <a:pt x="117" y="56"/>
                </a:lnTo>
                <a:lnTo>
                  <a:pt x="118" y="56"/>
                </a:lnTo>
                <a:lnTo>
                  <a:pt x="118" y="58"/>
                </a:lnTo>
                <a:lnTo>
                  <a:pt x="26" y="56"/>
                </a:lnTo>
                <a:lnTo>
                  <a:pt x="27" y="38"/>
                </a:lnTo>
                <a:lnTo>
                  <a:pt x="0" y="36"/>
                </a:lnTo>
                <a:close/>
              </a:path>
            </a:pathLst>
          </a:custGeom>
          <a:noFill/>
          <a:ln w="9525">
            <a:solidFill>
              <a:srgbClr val="000000"/>
            </a:solidFill>
            <a:round/>
            <a:headEnd/>
            <a:tailEnd/>
          </a:ln>
        </p:spPr>
        <p:txBody>
          <a:bodyPr/>
          <a:lstStyle/>
          <a:p>
            <a:endParaRPr lang="en-US"/>
          </a:p>
        </p:txBody>
      </p:sp>
      <p:sp>
        <p:nvSpPr>
          <p:cNvPr id="35849" name="Freeform 8"/>
          <p:cNvSpPr>
            <a:spLocks/>
          </p:cNvSpPr>
          <p:nvPr/>
        </p:nvSpPr>
        <p:spPr bwMode="auto">
          <a:xfrm>
            <a:off x="3910013" y="3341688"/>
            <a:ext cx="952500" cy="514350"/>
          </a:xfrm>
          <a:custGeom>
            <a:avLst/>
            <a:gdLst>
              <a:gd name="T0" fmla="*/ 3 w 106"/>
              <a:gd name="T1" fmla="*/ 0 h 57"/>
              <a:gd name="T2" fmla="*/ 95 w 106"/>
              <a:gd name="T3" fmla="*/ 2 h 57"/>
              <a:gd name="T4" fmla="*/ 101 w 106"/>
              <a:gd name="T5" fmla="*/ 7 h 57"/>
              <a:gd name="T6" fmla="*/ 99 w 106"/>
              <a:gd name="T7" fmla="*/ 9 h 57"/>
              <a:gd name="T8" fmla="*/ 99 w 106"/>
              <a:gd name="T9" fmla="*/ 11 h 57"/>
              <a:gd name="T10" fmla="*/ 99 w 106"/>
              <a:gd name="T11" fmla="*/ 13 h 57"/>
              <a:gd name="T12" fmla="*/ 101 w 106"/>
              <a:gd name="T13" fmla="*/ 13 h 57"/>
              <a:gd name="T14" fmla="*/ 102 w 106"/>
              <a:gd name="T15" fmla="*/ 16 h 57"/>
              <a:gd name="T16" fmla="*/ 103 w 106"/>
              <a:gd name="T17" fmla="*/ 17 h 57"/>
              <a:gd name="T18" fmla="*/ 105 w 106"/>
              <a:gd name="T19" fmla="*/ 18 h 57"/>
              <a:gd name="T20" fmla="*/ 105 w 106"/>
              <a:gd name="T21" fmla="*/ 18 h 57"/>
              <a:gd name="T22" fmla="*/ 106 w 106"/>
              <a:gd name="T23" fmla="*/ 57 h 57"/>
              <a:gd name="T24" fmla="*/ 0 w 106"/>
              <a:gd name="T25" fmla="*/ 55 h 57"/>
              <a:gd name="T26" fmla="*/ 3 w 106"/>
              <a:gd name="T27" fmla="*/ 0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
              <a:gd name="T43" fmla="*/ 0 h 57"/>
              <a:gd name="T44" fmla="*/ 106 w 106"/>
              <a:gd name="T45" fmla="*/ 57 h 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 h="57">
                <a:moveTo>
                  <a:pt x="3" y="0"/>
                </a:moveTo>
                <a:lnTo>
                  <a:pt x="95" y="2"/>
                </a:lnTo>
                <a:lnTo>
                  <a:pt x="101" y="7"/>
                </a:lnTo>
                <a:lnTo>
                  <a:pt x="99" y="9"/>
                </a:lnTo>
                <a:lnTo>
                  <a:pt x="99" y="11"/>
                </a:lnTo>
                <a:lnTo>
                  <a:pt x="99" y="13"/>
                </a:lnTo>
                <a:lnTo>
                  <a:pt x="101" y="13"/>
                </a:lnTo>
                <a:lnTo>
                  <a:pt x="102" y="16"/>
                </a:lnTo>
                <a:lnTo>
                  <a:pt x="103" y="17"/>
                </a:lnTo>
                <a:lnTo>
                  <a:pt x="105" y="18"/>
                </a:lnTo>
                <a:lnTo>
                  <a:pt x="106" y="57"/>
                </a:lnTo>
                <a:lnTo>
                  <a:pt x="0" y="55"/>
                </a:lnTo>
                <a:lnTo>
                  <a:pt x="3" y="0"/>
                </a:lnTo>
                <a:close/>
              </a:path>
            </a:pathLst>
          </a:custGeom>
          <a:solidFill>
            <a:srgbClr val="FFFFFF"/>
          </a:solidFill>
          <a:ln w="19050">
            <a:solidFill>
              <a:srgbClr val="000000"/>
            </a:solidFill>
            <a:round/>
            <a:headEnd/>
            <a:tailEnd/>
          </a:ln>
        </p:spPr>
        <p:txBody>
          <a:bodyPr/>
          <a:lstStyle/>
          <a:p>
            <a:endParaRPr lang="en-US"/>
          </a:p>
        </p:txBody>
      </p:sp>
      <p:sp>
        <p:nvSpPr>
          <p:cNvPr id="35850" name="Freeform 9"/>
          <p:cNvSpPr>
            <a:spLocks/>
          </p:cNvSpPr>
          <p:nvPr/>
        </p:nvSpPr>
        <p:spPr bwMode="auto">
          <a:xfrm>
            <a:off x="3910013" y="3341688"/>
            <a:ext cx="952500" cy="514350"/>
          </a:xfrm>
          <a:custGeom>
            <a:avLst/>
            <a:gdLst>
              <a:gd name="T0" fmla="*/ 3 w 106"/>
              <a:gd name="T1" fmla="*/ 0 h 57"/>
              <a:gd name="T2" fmla="*/ 95 w 106"/>
              <a:gd name="T3" fmla="*/ 2 h 57"/>
              <a:gd name="T4" fmla="*/ 101 w 106"/>
              <a:gd name="T5" fmla="*/ 7 h 57"/>
              <a:gd name="T6" fmla="*/ 99 w 106"/>
              <a:gd name="T7" fmla="*/ 9 h 57"/>
              <a:gd name="T8" fmla="*/ 99 w 106"/>
              <a:gd name="T9" fmla="*/ 11 h 57"/>
              <a:gd name="T10" fmla="*/ 99 w 106"/>
              <a:gd name="T11" fmla="*/ 13 h 57"/>
              <a:gd name="T12" fmla="*/ 101 w 106"/>
              <a:gd name="T13" fmla="*/ 13 h 57"/>
              <a:gd name="T14" fmla="*/ 102 w 106"/>
              <a:gd name="T15" fmla="*/ 16 h 57"/>
              <a:gd name="T16" fmla="*/ 103 w 106"/>
              <a:gd name="T17" fmla="*/ 17 h 57"/>
              <a:gd name="T18" fmla="*/ 105 w 106"/>
              <a:gd name="T19" fmla="*/ 18 h 57"/>
              <a:gd name="T20" fmla="*/ 105 w 106"/>
              <a:gd name="T21" fmla="*/ 18 h 57"/>
              <a:gd name="T22" fmla="*/ 106 w 106"/>
              <a:gd name="T23" fmla="*/ 57 h 57"/>
              <a:gd name="T24" fmla="*/ 0 w 106"/>
              <a:gd name="T25" fmla="*/ 55 h 57"/>
              <a:gd name="T26" fmla="*/ 3 w 106"/>
              <a:gd name="T27" fmla="*/ 0 h 57"/>
              <a:gd name="T28" fmla="*/ 3 w 106"/>
              <a:gd name="T29" fmla="*/ 0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57"/>
              <a:gd name="T47" fmla="*/ 106 w 106"/>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57">
                <a:moveTo>
                  <a:pt x="3" y="0"/>
                </a:moveTo>
                <a:lnTo>
                  <a:pt x="95" y="2"/>
                </a:lnTo>
                <a:lnTo>
                  <a:pt x="101" y="7"/>
                </a:lnTo>
                <a:lnTo>
                  <a:pt x="99" y="9"/>
                </a:lnTo>
                <a:lnTo>
                  <a:pt x="99" y="11"/>
                </a:lnTo>
                <a:lnTo>
                  <a:pt x="99" y="13"/>
                </a:lnTo>
                <a:lnTo>
                  <a:pt x="101" y="13"/>
                </a:lnTo>
                <a:lnTo>
                  <a:pt x="102" y="16"/>
                </a:lnTo>
                <a:lnTo>
                  <a:pt x="103" y="17"/>
                </a:lnTo>
                <a:lnTo>
                  <a:pt x="105" y="18"/>
                </a:lnTo>
                <a:lnTo>
                  <a:pt x="106" y="57"/>
                </a:lnTo>
                <a:lnTo>
                  <a:pt x="0" y="55"/>
                </a:lnTo>
                <a:lnTo>
                  <a:pt x="3" y="0"/>
                </a:lnTo>
                <a:close/>
              </a:path>
            </a:pathLst>
          </a:custGeom>
          <a:noFill/>
          <a:ln w="9525">
            <a:solidFill>
              <a:srgbClr val="000000"/>
            </a:solidFill>
            <a:round/>
            <a:headEnd/>
            <a:tailEnd/>
          </a:ln>
        </p:spPr>
        <p:txBody>
          <a:bodyPr/>
          <a:lstStyle/>
          <a:p>
            <a:endParaRPr lang="en-US"/>
          </a:p>
        </p:txBody>
      </p:sp>
      <p:sp>
        <p:nvSpPr>
          <p:cNvPr id="219146" name="Freeform 10"/>
          <p:cNvSpPr>
            <a:spLocks/>
          </p:cNvSpPr>
          <p:nvPr/>
        </p:nvSpPr>
        <p:spPr bwMode="auto">
          <a:xfrm>
            <a:off x="4610100" y="2773363"/>
            <a:ext cx="774700" cy="514350"/>
          </a:xfrm>
          <a:custGeom>
            <a:avLst/>
            <a:gdLst>
              <a:gd name="T0" fmla="*/ 70 w 86"/>
              <a:gd name="T1" fmla="*/ 0 h 57"/>
              <a:gd name="T2" fmla="*/ 72 w 86"/>
              <a:gd name="T3" fmla="*/ 4 h 57"/>
              <a:gd name="T4" fmla="*/ 71 w 86"/>
              <a:gd name="T5" fmla="*/ 6 h 57"/>
              <a:gd name="T6" fmla="*/ 73 w 86"/>
              <a:gd name="T7" fmla="*/ 14 h 57"/>
              <a:gd name="T8" fmla="*/ 78 w 86"/>
              <a:gd name="T9" fmla="*/ 16 h 57"/>
              <a:gd name="T10" fmla="*/ 79 w 86"/>
              <a:gd name="T11" fmla="*/ 19 h 57"/>
              <a:gd name="T12" fmla="*/ 83 w 86"/>
              <a:gd name="T13" fmla="*/ 22 h 57"/>
              <a:gd name="T14" fmla="*/ 86 w 86"/>
              <a:gd name="T15" fmla="*/ 27 h 57"/>
              <a:gd name="T16" fmla="*/ 85 w 86"/>
              <a:gd name="T17" fmla="*/ 31 h 57"/>
              <a:gd name="T18" fmla="*/ 84 w 86"/>
              <a:gd name="T19" fmla="*/ 33 h 57"/>
              <a:gd name="T20" fmla="*/ 79 w 86"/>
              <a:gd name="T21" fmla="*/ 36 h 57"/>
              <a:gd name="T22" fmla="*/ 76 w 86"/>
              <a:gd name="T23" fmla="*/ 37 h 57"/>
              <a:gd name="T24" fmla="*/ 74 w 86"/>
              <a:gd name="T25" fmla="*/ 40 h 57"/>
              <a:gd name="T26" fmla="*/ 76 w 86"/>
              <a:gd name="T27" fmla="*/ 43 h 57"/>
              <a:gd name="T28" fmla="*/ 76 w 86"/>
              <a:gd name="T29" fmla="*/ 47 h 57"/>
              <a:gd name="T30" fmla="*/ 72 w 86"/>
              <a:gd name="T31" fmla="*/ 53 h 57"/>
              <a:gd name="T32" fmla="*/ 71 w 86"/>
              <a:gd name="T33" fmla="*/ 56 h 57"/>
              <a:gd name="T34" fmla="*/ 66 w 86"/>
              <a:gd name="T35" fmla="*/ 53 h 57"/>
              <a:gd name="T36" fmla="*/ 11 w 86"/>
              <a:gd name="T37" fmla="*/ 54 h 57"/>
              <a:gd name="T38" fmla="*/ 11 w 86"/>
              <a:gd name="T39" fmla="*/ 50 h 57"/>
              <a:gd name="T40" fmla="*/ 9 w 86"/>
              <a:gd name="T41" fmla="*/ 48 h 57"/>
              <a:gd name="T42" fmla="*/ 10 w 86"/>
              <a:gd name="T43" fmla="*/ 45 h 57"/>
              <a:gd name="T44" fmla="*/ 8 w 86"/>
              <a:gd name="T45" fmla="*/ 41 h 57"/>
              <a:gd name="T46" fmla="*/ 8 w 86"/>
              <a:gd name="T47" fmla="*/ 38 h 57"/>
              <a:gd name="T48" fmla="*/ 6 w 86"/>
              <a:gd name="T49" fmla="*/ 35 h 57"/>
              <a:gd name="T50" fmla="*/ 5 w 86"/>
              <a:gd name="T51" fmla="*/ 32 h 57"/>
              <a:gd name="T52" fmla="*/ 3 w 86"/>
              <a:gd name="T53" fmla="*/ 28 h 57"/>
              <a:gd name="T54" fmla="*/ 4 w 86"/>
              <a:gd name="T55" fmla="*/ 24 h 57"/>
              <a:gd name="T56" fmla="*/ 1 w 86"/>
              <a:gd name="T57" fmla="*/ 21 h 57"/>
              <a:gd name="T58" fmla="*/ 1 w 86"/>
              <a:gd name="T59" fmla="*/ 19 h 57"/>
              <a:gd name="T60" fmla="*/ 1 w 86"/>
              <a:gd name="T61" fmla="*/ 12 h 57"/>
              <a:gd name="T62" fmla="*/ 2 w 86"/>
              <a:gd name="T63" fmla="*/ 10 h 57"/>
              <a:gd name="T64" fmla="*/ 0 w 86"/>
              <a:gd name="T65" fmla="*/ 6 h 57"/>
              <a:gd name="T66" fmla="*/ 1 w 86"/>
              <a:gd name="T67" fmla="*/ 3 h 57"/>
              <a:gd name="T68" fmla="*/ 1 w 86"/>
              <a:gd name="T69" fmla="*/ 2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57"/>
              <a:gd name="T107" fmla="*/ 86 w 86"/>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57">
                <a:moveTo>
                  <a:pt x="2" y="2"/>
                </a:moveTo>
                <a:lnTo>
                  <a:pt x="70" y="0"/>
                </a:lnTo>
                <a:lnTo>
                  <a:pt x="71" y="2"/>
                </a:lnTo>
                <a:lnTo>
                  <a:pt x="72" y="4"/>
                </a:lnTo>
                <a:lnTo>
                  <a:pt x="72" y="5"/>
                </a:lnTo>
                <a:lnTo>
                  <a:pt x="71" y="6"/>
                </a:lnTo>
                <a:lnTo>
                  <a:pt x="72" y="9"/>
                </a:lnTo>
                <a:lnTo>
                  <a:pt x="73" y="14"/>
                </a:lnTo>
                <a:lnTo>
                  <a:pt x="77" y="15"/>
                </a:lnTo>
                <a:lnTo>
                  <a:pt x="78" y="16"/>
                </a:lnTo>
                <a:lnTo>
                  <a:pt x="79" y="18"/>
                </a:lnTo>
                <a:lnTo>
                  <a:pt x="79" y="19"/>
                </a:lnTo>
                <a:lnTo>
                  <a:pt x="82" y="21"/>
                </a:lnTo>
                <a:lnTo>
                  <a:pt x="83" y="22"/>
                </a:lnTo>
                <a:lnTo>
                  <a:pt x="85" y="24"/>
                </a:lnTo>
                <a:lnTo>
                  <a:pt x="86" y="27"/>
                </a:lnTo>
                <a:lnTo>
                  <a:pt x="86" y="29"/>
                </a:lnTo>
                <a:lnTo>
                  <a:pt x="85" y="31"/>
                </a:lnTo>
                <a:lnTo>
                  <a:pt x="84" y="31"/>
                </a:lnTo>
                <a:lnTo>
                  <a:pt x="84" y="33"/>
                </a:lnTo>
                <a:lnTo>
                  <a:pt x="82" y="36"/>
                </a:lnTo>
                <a:lnTo>
                  <a:pt x="79" y="36"/>
                </a:lnTo>
                <a:lnTo>
                  <a:pt x="79" y="37"/>
                </a:lnTo>
                <a:lnTo>
                  <a:pt x="76" y="37"/>
                </a:lnTo>
                <a:lnTo>
                  <a:pt x="75" y="38"/>
                </a:lnTo>
                <a:lnTo>
                  <a:pt x="74" y="40"/>
                </a:lnTo>
                <a:lnTo>
                  <a:pt x="74" y="41"/>
                </a:lnTo>
                <a:lnTo>
                  <a:pt x="76" y="43"/>
                </a:lnTo>
                <a:lnTo>
                  <a:pt x="76" y="44"/>
                </a:lnTo>
                <a:lnTo>
                  <a:pt x="76" y="47"/>
                </a:lnTo>
                <a:lnTo>
                  <a:pt x="74" y="51"/>
                </a:lnTo>
                <a:lnTo>
                  <a:pt x="72" y="53"/>
                </a:lnTo>
                <a:lnTo>
                  <a:pt x="71" y="54"/>
                </a:lnTo>
                <a:lnTo>
                  <a:pt x="71" y="56"/>
                </a:lnTo>
                <a:lnTo>
                  <a:pt x="70" y="57"/>
                </a:lnTo>
                <a:lnTo>
                  <a:pt x="66" y="53"/>
                </a:lnTo>
                <a:lnTo>
                  <a:pt x="11" y="55"/>
                </a:lnTo>
                <a:lnTo>
                  <a:pt x="11" y="54"/>
                </a:lnTo>
                <a:lnTo>
                  <a:pt x="10" y="52"/>
                </a:lnTo>
                <a:lnTo>
                  <a:pt x="11" y="50"/>
                </a:lnTo>
                <a:lnTo>
                  <a:pt x="10" y="49"/>
                </a:lnTo>
                <a:lnTo>
                  <a:pt x="9" y="48"/>
                </a:lnTo>
                <a:lnTo>
                  <a:pt x="10" y="46"/>
                </a:lnTo>
                <a:lnTo>
                  <a:pt x="10" y="45"/>
                </a:lnTo>
                <a:lnTo>
                  <a:pt x="8" y="44"/>
                </a:lnTo>
                <a:lnTo>
                  <a:pt x="8" y="41"/>
                </a:lnTo>
                <a:lnTo>
                  <a:pt x="9" y="40"/>
                </a:lnTo>
                <a:lnTo>
                  <a:pt x="8" y="38"/>
                </a:lnTo>
                <a:lnTo>
                  <a:pt x="6" y="37"/>
                </a:lnTo>
                <a:lnTo>
                  <a:pt x="6" y="35"/>
                </a:lnTo>
                <a:lnTo>
                  <a:pt x="6" y="34"/>
                </a:lnTo>
                <a:lnTo>
                  <a:pt x="5" y="32"/>
                </a:lnTo>
                <a:lnTo>
                  <a:pt x="4" y="29"/>
                </a:lnTo>
                <a:lnTo>
                  <a:pt x="3" y="28"/>
                </a:lnTo>
                <a:lnTo>
                  <a:pt x="4" y="25"/>
                </a:lnTo>
                <a:lnTo>
                  <a:pt x="4" y="24"/>
                </a:lnTo>
                <a:lnTo>
                  <a:pt x="2" y="23"/>
                </a:lnTo>
                <a:lnTo>
                  <a:pt x="1" y="21"/>
                </a:lnTo>
                <a:lnTo>
                  <a:pt x="2" y="21"/>
                </a:lnTo>
                <a:lnTo>
                  <a:pt x="1" y="19"/>
                </a:lnTo>
                <a:lnTo>
                  <a:pt x="0" y="16"/>
                </a:lnTo>
                <a:lnTo>
                  <a:pt x="1" y="12"/>
                </a:lnTo>
                <a:lnTo>
                  <a:pt x="1" y="11"/>
                </a:lnTo>
                <a:lnTo>
                  <a:pt x="2" y="10"/>
                </a:lnTo>
                <a:lnTo>
                  <a:pt x="1" y="7"/>
                </a:lnTo>
                <a:lnTo>
                  <a:pt x="0" y="6"/>
                </a:lnTo>
                <a:lnTo>
                  <a:pt x="1" y="4"/>
                </a:lnTo>
                <a:lnTo>
                  <a:pt x="1" y="3"/>
                </a:lnTo>
                <a:lnTo>
                  <a:pt x="0" y="2"/>
                </a:lnTo>
                <a:lnTo>
                  <a:pt x="1" y="2"/>
                </a:lnTo>
                <a:lnTo>
                  <a:pt x="2" y="2"/>
                </a:lnTo>
                <a:close/>
              </a:path>
            </a:pathLst>
          </a:custGeom>
          <a:solidFill>
            <a:srgbClr val="BAB1F1">
              <a:alpha val="50980"/>
            </a:srgbClr>
          </a:solidFill>
          <a:ln w="19050">
            <a:solidFill>
              <a:srgbClr val="000000"/>
            </a:solidFill>
            <a:round/>
            <a:headEnd/>
            <a:tailEnd/>
          </a:ln>
        </p:spPr>
        <p:txBody>
          <a:bodyPr/>
          <a:lstStyle/>
          <a:p>
            <a:endParaRPr lang="en-US"/>
          </a:p>
        </p:txBody>
      </p:sp>
      <p:sp>
        <p:nvSpPr>
          <p:cNvPr id="35852" name="Freeform 11"/>
          <p:cNvSpPr>
            <a:spLocks/>
          </p:cNvSpPr>
          <p:nvPr/>
        </p:nvSpPr>
        <p:spPr bwMode="auto">
          <a:xfrm>
            <a:off x="4610100" y="2773363"/>
            <a:ext cx="774700" cy="514350"/>
          </a:xfrm>
          <a:custGeom>
            <a:avLst/>
            <a:gdLst>
              <a:gd name="T0" fmla="*/ 70 w 86"/>
              <a:gd name="T1" fmla="*/ 0 h 57"/>
              <a:gd name="T2" fmla="*/ 72 w 86"/>
              <a:gd name="T3" fmla="*/ 4 h 57"/>
              <a:gd name="T4" fmla="*/ 71 w 86"/>
              <a:gd name="T5" fmla="*/ 6 h 57"/>
              <a:gd name="T6" fmla="*/ 73 w 86"/>
              <a:gd name="T7" fmla="*/ 14 h 57"/>
              <a:gd name="T8" fmla="*/ 78 w 86"/>
              <a:gd name="T9" fmla="*/ 16 h 57"/>
              <a:gd name="T10" fmla="*/ 79 w 86"/>
              <a:gd name="T11" fmla="*/ 19 h 57"/>
              <a:gd name="T12" fmla="*/ 83 w 86"/>
              <a:gd name="T13" fmla="*/ 22 h 57"/>
              <a:gd name="T14" fmla="*/ 86 w 86"/>
              <a:gd name="T15" fmla="*/ 27 h 57"/>
              <a:gd name="T16" fmla="*/ 85 w 86"/>
              <a:gd name="T17" fmla="*/ 31 h 57"/>
              <a:gd name="T18" fmla="*/ 84 w 86"/>
              <a:gd name="T19" fmla="*/ 33 h 57"/>
              <a:gd name="T20" fmla="*/ 79 w 86"/>
              <a:gd name="T21" fmla="*/ 36 h 57"/>
              <a:gd name="T22" fmla="*/ 76 w 86"/>
              <a:gd name="T23" fmla="*/ 37 h 57"/>
              <a:gd name="T24" fmla="*/ 74 w 86"/>
              <a:gd name="T25" fmla="*/ 40 h 57"/>
              <a:gd name="T26" fmla="*/ 76 w 86"/>
              <a:gd name="T27" fmla="*/ 43 h 57"/>
              <a:gd name="T28" fmla="*/ 76 w 86"/>
              <a:gd name="T29" fmla="*/ 47 h 57"/>
              <a:gd name="T30" fmla="*/ 72 w 86"/>
              <a:gd name="T31" fmla="*/ 53 h 57"/>
              <a:gd name="T32" fmla="*/ 71 w 86"/>
              <a:gd name="T33" fmla="*/ 56 h 57"/>
              <a:gd name="T34" fmla="*/ 66 w 86"/>
              <a:gd name="T35" fmla="*/ 53 h 57"/>
              <a:gd name="T36" fmla="*/ 11 w 86"/>
              <a:gd name="T37" fmla="*/ 54 h 57"/>
              <a:gd name="T38" fmla="*/ 11 w 86"/>
              <a:gd name="T39" fmla="*/ 50 h 57"/>
              <a:gd name="T40" fmla="*/ 9 w 86"/>
              <a:gd name="T41" fmla="*/ 48 h 57"/>
              <a:gd name="T42" fmla="*/ 10 w 86"/>
              <a:gd name="T43" fmla="*/ 45 h 57"/>
              <a:gd name="T44" fmla="*/ 8 w 86"/>
              <a:gd name="T45" fmla="*/ 41 h 57"/>
              <a:gd name="T46" fmla="*/ 8 w 86"/>
              <a:gd name="T47" fmla="*/ 38 h 57"/>
              <a:gd name="T48" fmla="*/ 6 w 86"/>
              <a:gd name="T49" fmla="*/ 35 h 57"/>
              <a:gd name="T50" fmla="*/ 5 w 86"/>
              <a:gd name="T51" fmla="*/ 32 h 57"/>
              <a:gd name="T52" fmla="*/ 3 w 86"/>
              <a:gd name="T53" fmla="*/ 28 h 57"/>
              <a:gd name="T54" fmla="*/ 4 w 86"/>
              <a:gd name="T55" fmla="*/ 24 h 57"/>
              <a:gd name="T56" fmla="*/ 1 w 86"/>
              <a:gd name="T57" fmla="*/ 21 h 57"/>
              <a:gd name="T58" fmla="*/ 1 w 86"/>
              <a:gd name="T59" fmla="*/ 19 h 57"/>
              <a:gd name="T60" fmla="*/ 1 w 86"/>
              <a:gd name="T61" fmla="*/ 12 h 57"/>
              <a:gd name="T62" fmla="*/ 2 w 86"/>
              <a:gd name="T63" fmla="*/ 10 h 57"/>
              <a:gd name="T64" fmla="*/ 0 w 86"/>
              <a:gd name="T65" fmla="*/ 6 h 57"/>
              <a:gd name="T66" fmla="*/ 1 w 86"/>
              <a:gd name="T67" fmla="*/ 3 h 57"/>
              <a:gd name="T68" fmla="*/ 1 w 86"/>
              <a:gd name="T69" fmla="*/ 2 h 57"/>
              <a:gd name="T70" fmla="*/ 2 w 86"/>
              <a:gd name="T71" fmla="*/ 2 h 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6"/>
              <a:gd name="T109" fmla="*/ 0 h 57"/>
              <a:gd name="T110" fmla="*/ 86 w 86"/>
              <a:gd name="T111" fmla="*/ 57 h 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6" h="57">
                <a:moveTo>
                  <a:pt x="2" y="2"/>
                </a:moveTo>
                <a:lnTo>
                  <a:pt x="70" y="0"/>
                </a:lnTo>
                <a:lnTo>
                  <a:pt x="71" y="2"/>
                </a:lnTo>
                <a:lnTo>
                  <a:pt x="72" y="4"/>
                </a:lnTo>
                <a:lnTo>
                  <a:pt x="72" y="5"/>
                </a:lnTo>
                <a:lnTo>
                  <a:pt x="71" y="6"/>
                </a:lnTo>
                <a:lnTo>
                  <a:pt x="72" y="9"/>
                </a:lnTo>
                <a:lnTo>
                  <a:pt x="73" y="14"/>
                </a:lnTo>
                <a:lnTo>
                  <a:pt x="77" y="15"/>
                </a:lnTo>
                <a:lnTo>
                  <a:pt x="78" y="16"/>
                </a:lnTo>
                <a:lnTo>
                  <a:pt x="79" y="18"/>
                </a:lnTo>
                <a:lnTo>
                  <a:pt x="79" y="19"/>
                </a:lnTo>
                <a:lnTo>
                  <a:pt x="82" y="21"/>
                </a:lnTo>
                <a:lnTo>
                  <a:pt x="83" y="22"/>
                </a:lnTo>
                <a:lnTo>
                  <a:pt x="85" y="24"/>
                </a:lnTo>
                <a:lnTo>
                  <a:pt x="86" y="27"/>
                </a:lnTo>
                <a:lnTo>
                  <a:pt x="86" y="29"/>
                </a:lnTo>
                <a:lnTo>
                  <a:pt x="85" y="31"/>
                </a:lnTo>
                <a:lnTo>
                  <a:pt x="84" y="31"/>
                </a:lnTo>
                <a:lnTo>
                  <a:pt x="84" y="33"/>
                </a:lnTo>
                <a:lnTo>
                  <a:pt x="82" y="36"/>
                </a:lnTo>
                <a:lnTo>
                  <a:pt x="79" y="36"/>
                </a:lnTo>
                <a:lnTo>
                  <a:pt x="79" y="37"/>
                </a:lnTo>
                <a:lnTo>
                  <a:pt x="76" y="37"/>
                </a:lnTo>
                <a:lnTo>
                  <a:pt x="75" y="38"/>
                </a:lnTo>
                <a:lnTo>
                  <a:pt x="74" y="40"/>
                </a:lnTo>
                <a:lnTo>
                  <a:pt x="74" y="41"/>
                </a:lnTo>
                <a:lnTo>
                  <a:pt x="76" y="43"/>
                </a:lnTo>
                <a:lnTo>
                  <a:pt x="76" y="44"/>
                </a:lnTo>
                <a:lnTo>
                  <a:pt x="76" y="47"/>
                </a:lnTo>
                <a:lnTo>
                  <a:pt x="74" y="51"/>
                </a:lnTo>
                <a:lnTo>
                  <a:pt x="72" y="53"/>
                </a:lnTo>
                <a:lnTo>
                  <a:pt x="71" y="54"/>
                </a:lnTo>
                <a:lnTo>
                  <a:pt x="71" y="56"/>
                </a:lnTo>
                <a:lnTo>
                  <a:pt x="70" y="57"/>
                </a:lnTo>
                <a:lnTo>
                  <a:pt x="66" y="53"/>
                </a:lnTo>
                <a:lnTo>
                  <a:pt x="11" y="55"/>
                </a:lnTo>
                <a:lnTo>
                  <a:pt x="11" y="54"/>
                </a:lnTo>
                <a:lnTo>
                  <a:pt x="10" y="52"/>
                </a:lnTo>
                <a:lnTo>
                  <a:pt x="11" y="50"/>
                </a:lnTo>
                <a:lnTo>
                  <a:pt x="10" y="49"/>
                </a:lnTo>
                <a:lnTo>
                  <a:pt x="9" y="48"/>
                </a:lnTo>
                <a:lnTo>
                  <a:pt x="10" y="46"/>
                </a:lnTo>
                <a:lnTo>
                  <a:pt x="10" y="45"/>
                </a:lnTo>
                <a:lnTo>
                  <a:pt x="8" y="44"/>
                </a:lnTo>
                <a:lnTo>
                  <a:pt x="8" y="41"/>
                </a:lnTo>
                <a:lnTo>
                  <a:pt x="9" y="40"/>
                </a:lnTo>
                <a:lnTo>
                  <a:pt x="8" y="38"/>
                </a:lnTo>
                <a:lnTo>
                  <a:pt x="6" y="37"/>
                </a:lnTo>
                <a:lnTo>
                  <a:pt x="6" y="35"/>
                </a:lnTo>
                <a:lnTo>
                  <a:pt x="6" y="34"/>
                </a:lnTo>
                <a:lnTo>
                  <a:pt x="5" y="32"/>
                </a:lnTo>
                <a:lnTo>
                  <a:pt x="4" y="29"/>
                </a:lnTo>
                <a:lnTo>
                  <a:pt x="3" y="28"/>
                </a:lnTo>
                <a:lnTo>
                  <a:pt x="4" y="25"/>
                </a:lnTo>
                <a:lnTo>
                  <a:pt x="4" y="24"/>
                </a:lnTo>
                <a:lnTo>
                  <a:pt x="2" y="23"/>
                </a:lnTo>
                <a:lnTo>
                  <a:pt x="1" y="21"/>
                </a:lnTo>
                <a:lnTo>
                  <a:pt x="2" y="21"/>
                </a:lnTo>
                <a:lnTo>
                  <a:pt x="1" y="19"/>
                </a:lnTo>
                <a:lnTo>
                  <a:pt x="0" y="16"/>
                </a:lnTo>
                <a:lnTo>
                  <a:pt x="1" y="12"/>
                </a:lnTo>
                <a:lnTo>
                  <a:pt x="1" y="11"/>
                </a:lnTo>
                <a:lnTo>
                  <a:pt x="2" y="10"/>
                </a:lnTo>
                <a:lnTo>
                  <a:pt x="1" y="7"/>
                </a:lnTo>
                <a:lnTo>
                  <a:pt x="0" y="6"/>
                </a:lnTo>
                <a:lnTo>
                  <a:pt x="1" y="4"/>
                </a:lnTo>
                <a:lnTo>
                  <a:pt x="1" y="3"/>
                </a:lnTo>
                <a:lnTo>
                  <a:pt x="0" y="2"/>
                </a:lnTo>
                <a:lnTo>
                  <a:pt x="1" y="2"/>
                </a:lnTo>
                <a:lnTo>
                  <a:pt x="2" y="2"/>
                </a:lnTo>
                <a:close/>
              </a:path>
            </a:pathLst>
          </a:custGeom>
          <a:noFill/>
          <a:ln w="9525">
            <a:solidFill>
              <a:srgbClr val="000000"/>
            </a:solidFill>
            <a:round/>
            <a:headEnd/>
            <a:tailEnd/>
          </a:ln>
        </p:spPr>
        <p:txBody>
          <a:bodyPr/>
          <a:lstStyle/>
          <a:p>
            <a:endParaRPr lang="en-US"/>
          </a:p>
        </p:txBody>
      </p:sp>
      <p:sp>
        <p:nvSpPr>
          <p:cNvPr id="35853" name="Freeform 12"/>
          <p:cNvSpPr>
            <a:spLocks/>
          </p:cNvSpPr>
          <p:nvPr/>
        </p:nvSpPr>
        <p:spPr bwMode="auto">
          <a:xfrm>
            <a:off x="5033963" y="2214563"/>
            <a:ext cx="676275" cy="720725"/>
          </a:xfrm>
          <a:custGeom>
            <a:avLst/>
            <a:gdLst>
              <a:gd name="T0" fmla="*/ 31 w 75"/>
              <a:gd name="T1" fmla="*/ 78 h 80"/>
              <a:gd name="T2" fmla="*/ 26 w 75"/>
              <a:gd name="T3" fmla="*/ 76 h 80"/>
              <a:gd name="T4" fmla="*/ 24 w 75"/>
              <a:gd name="T5" fmla="*/ 68 h 80"/>
              <a:gd name="T6" fmla="*/ 25 w 75"/>
              <a:gd name="T7" fmla="*/ 66 h 80"/>
              <a:gd name="T8" fmla="*/ 23 w 75"/>
              <a:gd name="T9" fmla="*/ 62 h 80"/>
              <a:gd name="T10" fmla="*/ 23 w 75"/>
              <a:gd name="T11" fmla="*/ 56 h 80"/>
              <a:gd name="T12" fmla="*/ 18 w 75"/>
              <a:gd name="T13" fmla="*/ 53 h 80"/>
              <a:gd name="T14" fmla="*/ 13 w 75"/>
              <a:gd name="T15" fmla="*/ 47 h 80"/>
              <a:gd name="T16" fmla="*/ 8 w 75"/>
              <a:gd name="T17" fmla="*/ 45 h 80"/>
              <a:gd name="T18" fmla="*/ 8 w 75"/>
              <a:gd name="T19" fmla="*/ 44 h 80"/>
              <a:gd name="T20" fmla="*/ 4 w 75"/>
              <a:gd name="T21" fmla="*/ 42 h 80"/>
              <a:gd name="T22" fmla="*/ 2 w 75"/>
              <a:gd name="T23" fmla="*/ 40 h 80"/>
              <a:gd name="T24" fmla="*/ 2 w 75"/>
              <a:gd name="T25" fmla="*/ 32 h 80"/>
              <a:gd name="T26" fmla="*/ 3 w 75"/>
              <a:gd name="T27" fmla="*/ 29 h 80"/>
              <a:gd name="T28" fmla="*/ 0 w 75"/>
              <a:gd name="T29" fmla="*/ 25 h 80"/>
              <a:gd name="T30" fmla="*/ 1 w 75"/>
              <a:gd name="T31" fmla="*/ 22 h 80"/>
              <a:gd name="T32" fmla="*/ 5 w 75"/>
              <a:gd name="T33" fmla="*/ 18 h 80"/>
              <a:gd name="T34" fmla="*/ 7 w 75"/>
              <a:gd name="T35" fmla="*/ 16 h 80"/>
              <a:gd name="T36" fmla="*/ 8 w 75"/>
              <a:gd name="T37" fmla="*/ 5 h 80"/>
              <a:gd name="T38" fmla="*/ 10 w 75"/>
              <a:gd name="T39" fmla="*/ 5 h 80"/>
              <a:gd name="T40" fmla="*/ 14 w 75"/>
              <a:gd name="T41" fmla="*/ 5 h 80"/>
              <a:gd name="T42" fmla="*/ 24 w 75"/>
              <a:gd name="T43" fmla="*/ 0 h 80"/>
              <a:gd name="T44" fmla="*/ 25 w 75"/>
              <a:gd name="T45" fmla="*/ 0 h 80"/>
              <a:gd name="T46" fmla="*/ 25 w 75"/>
              <a:gd name="T47" fmla="*/ 3 h 80"/>
              <a:gd name="T48" fmla="*/ 24 w 75"/>
              <a:gd name="T49" fmla="*/ 6 h 80"/>
              <a:gd name="T50" fmla="*/ 28 w 75"/>
              <a:gd name="T51" fmla="*/ 5 h 80"/>
              <a:gd name="T52" fmla="*/ 30 w 75"/>
              <a:gd name="T53" fmla="*/ 6 h 80"/>
              <a:gd name="T54" fmla="*/ 33 w 75"/>
              <a:gd name="T55" fmla="*/ 7 h 80"/>
              <a:gd name="T56" fmla="*/ 34 w 75"/>
              <a:gd name="T57" fmla="*/ 10 h 80"/>
              <a:gd name="T58" fmla="*/ 47 w 75"/>
              <a:gd name="T59" fmla="*/ 13 h 80"/>
              <a:gd name="T60" fmla="*/ 51 w 75"/>
              <a:gd name="T61" fmla="*/ 15 h 80"/>
              <a:gd name="T62" fmla="*/ 53 w 75"/>
              <a:gd name="T63" fmla="*/ 16 h 80"/>
              <a:gd name="T64" fmla="*/ 55 w 75"/>
              <a:gd name="T65" fmla="*/ 15 h 80"/>
              <a:gd name="T66" fmla="*/ 60 w 75"/>
              <a:gd name="T67" fmla="*/ 16 h 80"/>
              <a:gd name="T68" fmla="*/ 60 w 75"/>
              <a:gd name="T69" fmla="*/ 17 h 80"/>
              <a:gd name="T70" fmla="*/ 62 w 75"/>
              <a:gd name="T71" fmla="*/ 18 h 80"/>
              <a:gd name="T72" fmla="*/ 64 w 75"/>
              <a:gd name="T73" fmla="*/ 21 h 80"/>
              <a:gd name="T74" fmla="*/ 64 w 75"/>
              <a:gd name="T75" fmla="*/ 26 h 80"/>
              <a:gd name="T76" fmla="*/ 67 w 75"/>
              <a:gd name="T77" fmla="*/ 26 h 80"/>
              <a:gd name="T78" fmla="*/ 66 w 75"/>
              <a:gd name="T79" fmla="*/ 27 h 80"/>
              <a:gd name="T80" fmla="*/ 68 w 75"/>
              <a:gd name="T81" fmla="*/ 31 h 80"/>
              <a:gd name="T82" fmla="*/ 65 w 75"/>
              <a:gd name="T83" fmla="*/ 34 h 80"/>
              <a:gd name="T84" fmla="*/ 63 w 75"/>
              <a:gd name="T85" fmla="*/ 39 h 80"/>
              <a:gd name="T86" fmla="*/ 63 w 75"/>
              <a:gd name="T87" fmla="*/ 41 h 80"/>
              <a:gd name="T88" fmla="*/ 67 w 75"/>
              <a:gd name="T89" fmla="*/ 36 h 80"/>
              <a:gd name="T90" fmla="*/ 71 w 75"/>
              <a:gd name="T91" fmla="*/ 34 h 80"/>
              <a:gd name="T92" fmla="*/ 72 w 75"/>
              <a:gd name="T93" fmla="*/ 32 h 80"/>
              <a:gd name="T94" fmla="*/ 72 w 75"/>
              <a:gd name="T95" fmla="*/ 29 h 80"/>
              <a:gd name="T96" fmla="*/ 73 w 75"/>
              <a:gd name="T97" fmla="*/ 28 h 80"/>
              <a:gd name="T98" fmla="*/ 74 w 75"/>
              <a:gd name="T99" fmla="*/ 26 h 80"/>
              <a:gd name="T100" fmla="*/ 75 w 75"/>
              <a:gd name="T101" fmla="*/ 27 h 80"/>
              <a:gd name="T102" fmla="*/ 73 w 75"/>
              <a:gd name="T103" fmla="*/ 34 h 80"/>
              <a:gd name="T104" fmla="*/ 72 w 75"/>
              <a:gd name="T105" fmla="*/ 36 h 80"/>
              <a:gd name="T106" fmla="*/ 70 w 75"/>
              <a:gd name="T107" fmla="*/ 41 h 80"/>
              <a:gd name="T108" fmla="*/ 70 w 75"/>
              <a:gd name="T109" fmla="*/ 47 h 80"/>
              <a:gd name="T110" fmla="*/ 68 w 75"/>
              <a:gd name="T111" fmla="*/ 49 h 80"/>
              <a:gd name="T112" fmla="*/ 69 w 75"/>
              <a:gd name="T113" fmla="*/ 56 h 80"/>
              <a:gd name="T114" fmla="*/ 67 w 75"/>
              <a:gd name="T115" fmla="*/ 62 h 80"/>
              <a:gd name="T116" fmla="*/ 69 w 75"/>
              <a:gd name="T117" fmla="*/ 73 h 80"/>
              <a:gd name="T118" fmla="*/ 69 w 75"/>
              <a:gd name="T119" fmla="*/ 75 h 80"/>
              <a:gd name="T120" fmla="*/ 69 w 75"/>
              <a:gd name="T121" fmla="*/ 77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
              <a:gd name="T184" fmla="*/ 0 h 80"/>
              <a:gd name="T185" fmla="*/ 75 w 75"/>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 h="80">
                <a:moveTo>
                  <a:pt x="32" y="80"/>
                </a:moveTo>
                <a:lnTo>
                  <a:pt x="31" y="78"/>
                </a:lnTo>
                <a:lnTo>
                  <a:pt x="30" y="77"/>
                </a:lnTo>
                <a:lnTo>
                  <a:pt x="26" y="76"/>
                </a:lnTo>
                <a:lnTo>
                  <a:pt x="25" y="71"/>
                </a:lnTo>
                <a:lnTo>
                  <a:pt x="24" y="68"/>
                </a:lnTo>
                <a:lnTo>
                  <a:pt x="25" y="67"/>
                </a:lnTo>
                <a:lnTo>
                  <a:pt x="25" y="66"/>
                </a:lnTo>
                <a:lnTo>
                  <a:pt x="24" y="64"/>
                </a:lnTo>
                <a:lnTo>
                  <a:pt x="23" y="62"/>
                </a:lnTo>
                <a:lnTo>
                  <a:pt x="23" y="59"/>
                </a:lnTo>
                <a:lnTo>
                  <a:pt x="23" y="56"/>
                </a:lnTo>
                <a:lnTo>
                  <a:pt x="22" y="55"/>
                </a:lnTo>
                <a:lnTo>
                  <a:pt x="18" y="53"/>
                </a:lnTo>
                <a:lnTo>
                  <a:pt x="14" y="50"/>
                </a:lnTo>
                <a:lnTo>
                  <a:pt x="13" y="47"/>
                </a:lnTo>
                <a:lnTo>
                  <a:pt x="9" y="45"/>
                </a:lnTo>
                <a:lnTo>
                  <a:pt x="8" y="45"/>
                </a:lnTo>
                <a:lnTo>
                  <a:pt x="8" y="44"/>
                </a:lnTo>
                <a:lnTo>
                  <a:pt x="4" y="43"/>
                </a:lnTo>
                <a:lnTo>
                  <a:pt x="4" y="42"/>
                </a:lnTo>
                <a:lnTo>
                  <a:pt x="3" y="41"/>
                </a:lnTo>
                <a:lnTo>
                  <a:pt x="2" y="40"/>
                </a:lnTo>
                <a:lnTo>
                  <a:pt x="2" y="35"/>
                </a:lnTo>
                <a:lnTo>
                  <a:pt x="2" y="32"/>
                </a:lnTo>
                <a:lnTo>
                  <a:pt x="2" y="31"/>
                </a:lnTo>
                <a:lnTo>
                  <a:pt x="3" y="29"/>
                </a:lnTo>
                <a:lnTo>
                  <a:pt x="2" y="26"/>
                </a:lnTo>
                <a:lnTo>
                  <a:pt x="0" y="25"/>
                </a:lnTo>
                <a:lnTo>
                  <a:pt x="1" y="23"/>
                </a:lnTo>
                <a:lnTo>
                  <a:pt x="1" y="22"/>
                </a:lnTo>
                <a:lnTo>
                  <a:pt x="1" y="21"/>
                </a:lnTo>
                <a:lnTo>
                  <a:pt x="5" y="18"/>
                </a:lnTo>
                <a:lnTo>
                  <a:pt x="6" y="17"/>
                </a:lnTo>
                <a:lnTo>
                  <a:pt x="7" y="16"/>
                </a:lnTo>
                <a:lnTo>
                  <a:pt x="7" y="6"/>
                </a:lnTo>
                <a:lnTo>
                  <a:pt x="8" y="5"/>
                </a:lnTo>
                <a:lnTo>
                  <a:pt x="9" y="4"/>
                </a:lnTo>
                <a:lnTo>
                  <a:pt x="10" y="5"/>
                </a:lnTo>
                <a:lnTo>
                  <a:pt x="12" y="5"/>
                </a:lnTo>
                <a:lnTo>
                  <a:pt x="14" y="5"/>
                </a:lnTo>
                <a:lnTo>
                  <a:pt x="17" y="3"/>
                </a:lnTo>
                <a:lnTo>
                  <a:pt x="24" y="0"/>
                </a:lnTo>
                <a:lnTo>
                  <a:pt x="25" y="0"/>
                </a:lnTo>
                <a:lnTo>
                  <a:pt x="25" y="2"/>
                </a:lnTo>
                <a:lnTo>
                  <a:pt x="25" y="3"/>
                </a:lnTo>
                <a:lnTo>
                  <a:pt x="24" y="6"/>
                </a:lnTo>
                <a:lnTo>
                  <a:pt x="26" y="5"/>
                </a:lnTo>
                <a:lnTo>
                  <a:pt x="28" y="5"/>
                </a:lnTo>
                <a:lnTo>
                  <a:pt x="29" y="6"/>
                </a:lnTo>
                <a:lnTo>
                  <a:pt x="30" y="6"/>
                </a:lnTo>
                <a:lnTo>
                  <a:pt x="31" y="7"/>
                </a:lnTo>
                <a:lnTo>
                  <a:pt x="33" y="7"/>
                </a:lnTo>
                <a:lnTo>
                  <a:pt x="34" y="8"/>
                </a:lnTo>
                <a:lnTo>
                  <a:pt x="34" y="10"/>
                </a:lnTo>
                <a:lnTo>
                  <a:pt x="35" y="10"/>
                </a:lnTo>
                <a:lnTo>
                  <a:pt x="47" y="13"/>
                </a:lnTo>
                <a:lnTo>
                  <a:pt x="49" y="13"/>
                </a:lnTo>
                <a:lnTo>
                  <a:pt x="51" y="15"/>
                </a:lnTo>
                <a:lnTo>
                  <a:pt x="53" y="15"/>
                </a:lnTo>
                <a:lnTo>
                  <a:pt x="53" y="16"/>
                </a:lnTo>
                <a:lnTo>
                  <a:pt x="54" y="15"/>
                </a:lnTo>
                <a:lnTo>
                  <a:pt x="55" y="15"/>
                </a:lnTo>
                <a:lnTo>
                  <a:pt x="58" y="15"/>
                </a:lnTo>
                <a:lnTo>
                  <a:pt x="60" y="16"/>
                </a:lnTo>
                <a:lnTo>
                  <a:pt x="60" y="17"/>
                </a:lnTo>
                <a:lnTo>
                  <a:pt x="60" y="18"/>
                </a:lnTo>
                <a:lnTo>
                  <a:pt x="62" y="18"/>
                </a:lnTo>
                <a:lnTo>
                  <a:pt x="64" y="20"/>
                </a:lnTo>
                <a:lnTo>
                  <a:pt x="64" y="21"/>
                </a:lnTo>
                <a:lnTo>
                  <a:pt x="64" y="26"/>
                </a:lnTo>
                <a:lnTo>
                  <a:pt x="66" y="25"/>
                </a:lnTo>
                <a:lnTo>
                  <a:pt x="67" y="26"/>
                </a:lnTo>
                <a:lnTo>
                  <a:pt x="67" y="27"/>
                </a:lnTo>
                <a:lnTo>
                  <a:pt x="66" y="27"/>
                </a:lnTo>
                <a:lnTo>
                  <a:pt x="66" y="29"/>
                </a:lnTo>
                <a:lnTo>
                  <a:pt x="68" y="31"/>
                </a:lnTo>
                <a:lnTo>
                  <a:pt x="65" y="34"/>
                </a:lnTo>
                <a:lnTo>
                  <a:pt x="64" y="37"/>
                </a:lnTo>
                <a:lnTo>
                  <a:pt x="63" y="39"/>
                </a:lnTo>
                <a:lnTo>
                  <a:pt x="63" y="40"/>
                </a:lnTo>
                <a:lnTo>
                  <a:pt x="63" y="41"/>
                </a:lnTo>
                <a:lnTo>
                  <a:pt x="65" y="40"/>
                </a:lnTo>
                <a:lnTo>
                  <a:pt x="67" y="36"/>
                </a:lnTo>
                <a:lnTo>
                  <a:pt x="70" y="34"/>
                </a:lnTo>
                <a:lnTo>
                  <a:pt x="71" y="34"/>
                </a:lnTo>
                <a:lnTo>
                  <a:pt x="71" y="33"/>
                </a:lnTo>
                <a:lnTo>
                  <a:pt x="72" y="32"/>
                </a:lnTo>
                <a:lnTo>
                  <a:pt x="73" y="31"/>
                </a:lnTo>
                <a:lnTo>
                  <a:pt x="72" y="29"/>
                </a:lnTo>
                <a:lnTo>
                  <a:pt x="73" y="28"/>
                </a:lnTo>
                <a:lnTo>
                  <a:pt x="74" y="27"/>
                </a:lnTo>
                <a:lnTo>
                  <a:pt x="74" y="26"/>
                </a:lnTo>
                <a:lnTo>
                  <a:pt x="75" y="26"/>
                </a:lnTo>
                <a:lnTo>
                  <a:pt x="75" y="27"/>
                </a:lnTo>
                <a:lnTo>
                  <a:pt x="75" y="29"/>
                </a:lnTo>
                <a:lnTo>
                  <a:pt x="73" y="34"/>
                </a:lnTo>
                <a:lnTo>
                  <a:pt x="72" y="35"/>
                </a:lnTo>
                <a:lnTo>
                  <a:pt x="72" y="36"/>
                </a:lnTo>
                <a:lnTo>
                  <a:pt x="72" y="37"/>
                </a:lnTo>
                <a:lnTo>
                  <a:pt x="70" y="41"/>
                </a:lnTo>
                <a:lnTo>
                  <a:pt x="70" y="44"/>
                </a:lnTo>
                <a:lnTo>
                  <a:pt x="70" y="47"/>
                </a:lnTo>
                <a:lnTo>
                  <a:pt x="69" y="48"/>
                </a:lnTo>
                <a:lnTo>
                  <a:pt x="68" y="49"/>
                </a:lnTo>
                <a:lnTo>
                  <a:pt x="69" y="52"/>
                </a:lnTo>
                <a:lnTo>
                  <a:pt x="69" y="56"/>
                </a:lnTo>
                <a:lnTo>
                  <a:pt x="68" y="57"/>
                </a:lnTo>
                <a:lnTo>
                  <a:pt x="67" y="62"/>
                </a:lnTo>
                <a:lnTo>
                  <a:pt x="68" y="69"/>
                </a:lnTo>
                <a:lnTo>
                  <a:pt x="69" y="73"/>
                </a:lnTo>
                <a:lnTo>
                  <a:pt x="69" y="74"/>
                </a:lnTo>
                <a:lnTo>
                  <a:pt x="69" y="75"/>
                </a:lnTo>
                <a:lnTo>
                  <a:pt x="69" y="76"/>
                </a:lnTo>
                <a:lnTo>
                  <a:pt x="69" y="77"/>
                </a:lnTo>
                <a:lnTo>
                  <a:pt x="32" y="80"/>
                </a:lnTo>
                <a:close/>
              </a:path>
            </a:pathLst>
          </a:custGeom>
          <a:solidFill>
            <a:srgbClr val="FFFFFF"/>
          </a:solidFill>
          <a:ln w="19050">
            <a:solidFill>
              <a:srgbClr val="000000"/>
            </a:solidFill>
            <a:round/>
            <a:headEnd/>
            <a:tailEnd/>
          </a:ln>
        </p:spPr>
        <p:txBody>
          <a:bodyPr/>
          <a:lstStyle/>
          <a:p>
            <a:endParaRPr lang="en-US"/>
          </a:p>
        </p:txBody>
      </p:sp>
      <p:sp>
        <p:nvSpPr>
          <p:cNvPr id="35854" name="Freeform 13"/>
          <p:cNvSpPr>
            <a:spLocks/>
          </p:cNvSpPr>
          <p:nvPr/>
        </p:nvSpPr>
        <p:spPr bwMode="auto">
          <a:xfrm>
            <a:off x="5033963" y="2214563"/>
            <a:ext cx="676275" cy="720725"/>
          </a:xfrm>
          <a:custGeom>
            <a:avLst/>
            <a:gdLst>
              <a:gd name="T0" fmla="*/ 31 w 75"/>
              <a:gd name="T1" fmla="*/ 78 h 80"/>
              <a:gd name="T2" fmla="*/ 26 w 75"/>
              <a:gd name="T3" fmla="*/ 76 h 80"/>
              <a:gd name="T4" fmla="*/ 24 w 75"/>
              <a:gd name="T5" fmla="*/ 68 h 80"/>
              <a:gd name="T6" fmla="*/ 25 w 75"/>
              <a:gd name="T7" fmla="*/ 66 h 80"/>
              <a:gd name="T8" fmla="*/ 23 w 75"/>
              <a:gd name="T9" fmla="*/ 62 h 80"/>
              <a:gd name="T10" fmla="*/ 23 w 75"/>
              <a:gd name="T11" fmla="*/ 56 h 80"/>
              <a:gd name="T12" fmla="*/ 18 w 75"/>
              <a:gd name="T13" fmla="*/ 53 h 80"/>
              <a:gd name="T14" fmla="*/ 13 w 75"/>
              <a:gd name="T15" fmla="*/ 47 h 80"/>
              <a:gd name="T16" fmla="*/ 8 w 75"/>
              <a:gd name="T17" fmla="*/ 45 h 80"/>
              <a:gd name="T18" fmla="*/ 8 w 75"/>
              <a:gd name="T19" fmla="*/ 44 h 80"/>
              <a:gd name="T20" fmla="*/ 4 w 75"/>
              <a:gd name="T21" fmla="*/ 42 h 80"/>
              <a:gd name="T22" fmla="*/ 2 w 75"/>
              <a:gd name="T23" fmla="*/ 40 h 80"/>
              <a:gd name="T24" fmla="*/ 2 w 75"/>
              <a:gd name="T25" fmla="*/ 32 h 80"/>
              <a:gd name="T26" fmla="*/ 3 w 75"/>
              <a:gd name="T27" fmla="*/ 29 h 80"/>
              <a:gd name="T28" fmla="*/ 0 w 75"/>
              <a:gd name="T29" fmla="*/ 25 h 80"/>
              <a:gd name="T30" fmla="*/ 1 w 75"/>
              <a:gd name="T31" fmla="*/ 22 h 80"/>
              <a:gd name="T32" fmla="*/ 5 w 75"/>
              <a:gd name="T33" fmla="*/ 18 h 80"/>
              <a:gd name="T34" fmla="*/ 7 w 75"/>
              <a:gd name="T35" fmla="*/ 16 h 80"/>
              <a:gd name="T36" fmla="*/ 8 w 75"/>
              <a:gd name="T37" fmla="*/ 5 h 80"/>
              <a:gd name="T38" fmla="*/ 10 w 75"/>
              <a:gd name="T39" fmla="*/ 5 h 80"/>
              <a:gd name="T40" fmla="*/ 14 w 75"/>
              <a:gd name="T41" fmla="*/ 5 h 80"/>
              <a:gd name="T42" fmla="*/ 24 w 75"/>
              <a:gd name="T43" fmla="*/ 0 h 80"/>
              <a:gd name="T44" fmla="*/ 25 w 75"/>
              <a:gd name="T45" fmla="*/ 0 h 80"/>
              <a:gd name="T46" fmla="*/ 25 w 75"/>
              <a:gd name="T47" fmla="*/ 3 h 80"/>
              <a:gd name="T48" fmla="*/ 24 w 75"/>
              <a:gd name="T49" fmla="*/ 6 h 80"/>
              <a:gd name="T50" fmla="*/ 28 w 75"/>
              <a:gd name="T51" fmla="*/ 5 h 80"/>
              <a:gd name="T52" fmla="*/ 30 w 75"/>
              <a:gd name="T53" fmla="*/ 6 h 80"/>
              <a:gd name="T54" fmla="*/ 33 w 75"/>
              <a:gd name="T55" fmla="*/ 7 h 80"/>
              <a:gd name="T56" fmla="*/ 34 w 75"/>
              <a:gd name="T57" fmla="*/ 10 h 80"/>
              <a:gd name="T58" fmla="*/ 47 w 75"/>
              <a:gd name="T59" fmla="*/ 13 h 80"/>
              <a:gd name="T60" fmla="*/ 51 w 75"/>
              <a:gd name="T61" fmla="*/ 15 h 80"/>
              <a:gd name="T62" fmla="*/ 53 w 75"/>
              <a:gd name="T63" fmla="*/ 16 h 80"/>
              <a:gd name="T64" fmla="*/ 55 w 75"/>
              <a:gd name="T65" fmla="*/ 15 h 80"/>
              <a:gd name="T66" fmla="*/ 60 w 75"/>
              <a:gd name="T67" fmla="*/ 16 h 80"/>
              <a:gd name="T68" fmla="*/ 60 w 75"/>
              <a:gd name="T69" fmla="*/ 17 h 80"/>
              <a:gd name="T70" fmla="*/ 62 w 75"/>
              <a:gd name="T71" fmla="*/ 18 h 80"/>
              <a:gd name="T72" fmla="*/ 64 w 75"/>
              <a:gd name="T73" fmla="*/ 21 h 80"/>
              <a:gd name="T74" fmla="*/ 64 w 75"/>
              <a:gd name="T75" fmla="*/ 26 h 80"/>
              <a:gd name="T76" fmla="*/ 67 w 75"/>
              <a:gd name="T77" fmla="*/ 26 h 80"/>
              <a:gd name="T78" fmla="*/ 66 w 75"/>
              <a:gd name="T79" fmla="*/ 27 h 80"/>
              <a:gd name="T80" fmla="*/ 68 w 75"/>
              <a:gd name="T81" fmla="*/ 31 h 80"/>
              <a:gd name="T82" fmla="*/ 65 w 75"/>
              <a:gd name="T83" fmla="*/ 34 h 80"/>
              <a:gd name="T84" fmla="*/ 63 w 75"/>
              <a:gd name="T85" fmla="*/ 39 h 80"/>
              <a:gd name="T86" fmla="*/ 63 w 75"/>
              <a:gd name="T87" fmla="*/ 41 h 80"/>
              <a:gd name="T88" fmla="*/ 67 w 75"/>
              <a:gd name="T89" fmla="*/ 36 h 80"/>
              <a:gd name="T90" fmla="*/ 71 w 75"/>
              <a:gd name="T91" fmla="*/ 34 h 80"/>
              <a:gd name="T92" fmla="*/ 72 w 75"/>
              <a:gd name="T93" fmla="*/ 32 h 80"/>
              <a:gd name="T94" fmla="*/ 72 w 75"/>
              <a:gd name="T95" fmla="*/ 29 h 80"/>
              <a:gd name="T96" fmla="*/ 73 w 75"/>
              <a:gd name="T97" fmla="*/ 28 h 80"/>
              <a:gd name="T98" fmla="*/ 74 w 75"/>
              <a:gd name="T99" fmla="*/ 26 h 80"/>
              <a:gd name="T100" fmla="*/ 75 w 75"/>
              <a:gd name="T101" fmla="*/ 27 h 80"/>
              <a:gd name="T102" fmla="*/ 73 w 75"/>
              <a:gd name="T103" fmla="*/ 34 h 80"/>
              <a:gd name="T104" fmla="*/ 72 w 75"/>
              <a:gd name="T105" fmla="*/ 36 h 80"/>
              <a:gd name="T106" fmla="*/ 70 w 75"/>
              <a:gd name="T107" fmla="*/ 41 h 80"/>
              <a:gd name="T108" fmla="*/ 70 w 75"/>
              <a:gd name="T109" fmla="*/ 47 h 80"/>
              <a:gd name="T110" fmla="*/ 68 w 75"/>
              <a:gd name="T111" fmla="*/ 49 h 80"/>
              <a:gd name="T112" fmla="*/ 69 w 75"/>
              <a:gd name="T113" fmla="*/ 56 h 80"/>
              <a:gd name="T114" fmla="*/ 67 w 75"/>
              <a:gd name="T115" fmla="*/ 62 h 80"/>
              <a:gd name="T116" fmla="*/ 69 w 75"/>
              <a:gd name="T117" fmla="*/ 73 h 80"/>
              <a:gd name="T118" fmla="*/ 69 w 75"/>
              <a:gd name="T119" fmla="*/ 75 h 80"/>
              <a:gd name="T120" fmla="*/ 69 w 75"/>
              <a:gd name="T121" fmla="*/ 77 h 80"/>
              <a:gd name="T122" fmla="*/ 32 w 75"/>
              <a:gd name="T123" fmla="*/ 80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
              <a:gd name="T187" fmla="*/ 0 h 80"/>
              <a:gd name="T188" fmla="*/ 75 w 7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 h="80">
                <a:moveTo>
                  <a:pt x="32" y="80"/>
                </a:moveTo>
                <a:lnTo>
                  <a:pt x="31" y="78"/>
                </a:lnTo>
                <a:lnTo>
                  <a:pt x="30" y="77"/>
                </a:lnTo>
                <a:lnTo>
                  <a:pt x="26" y="76"/>
                </a:lnTo>
                <a:lnTo>
                  <a:pt x="25" y="71"/>
                </a:lnTo>
                <a:lnTo>
                  <a:pt x="24" y="68"/>
                </a:lnTo>
                <a:lnTo>
                  <a:pt x="25" y="67"/>
                </a:lnTo>
                <a:lnTo>
                  <a:pt x="25" y="66"/>
                </a:lnTo>
                <a:lnTo>
                  <a:pt x="24" y="64"/>
                </a:lnTo>
                <a:lnTo>
                  <a:pt x="23" y="62"/>
                </a:lnTo>
                <a:lnTo>
                  <a:pt x="23" y="59"/>
                </a:lnTo>
                <a:lnTo>
                  <a:pt x="23" y="56"/>
                </a:lnTo>
                <a:lnTo>
                  <a:pt x="22" y="55"/>
                </a:lnTo>
                <a:lnTo>
                  <a:pt x="18" y="53"/>
                </a:lnTo>
                <a:lnTo>
                  <a:pt x="14" y="50"/>
                </a:lnTo>
                <a:lnTo>
                  <a:pt x="13" y="47"/>
                </a:lnTo>
                <a:lnTo>
                  <a:pt x="9" y="45"/>
                </a:lnTo>
                <a:lnTo>
                  <a:pt x="8" y="45"/>
                </a:lnTo>
                <a:lnTo>
                  <a:pt x="8" y="44"/>
                </a:lnTo>
                <a:lnTo>
                  <a:pt x="4" y="43"/>
                </a:lnTo>
                <a:lnTo>
                  <a:pt x="4" y="42"/>
                </a:lnTo>
                <a:lnTo>
                  <a:pt x="3" y="41"/>
                </a:lnTo>
                <a:lnTo>
                  <a:pt x="2" y="40"/>
                </a:lnTo>
                <a:lnTo>
                  <a:pt x="2" y="35"/>
                </a:lnTo>
                <a:lnTo>
                  <a:pt x="2" y="32"/>
                </a:lnTo>
                <a:lnTo>
                  <a:pt x="2" y="31"/>
                </a:lnTo>
                <a:lnTo>
                  <a:pt x="3" y="29"/>
                </a:lnTo>
                <a:lnTo>
                  <a:pt x="2" y="26"/>
                </a:lnTo>
                <a:lnTo>
                  <a:pt x="0" y="25"/>
                </a:lnTo>
                <a:lnTo>
                  <a:pt x="1" y="23"/>
                </a:lnTo>
                <a:lnTo>
                  <a:pt x="1" y="22"/>
                </a:lnTo>
                <a:lnTo>
                  <a:pt x="1" y="21"/>
                </a:lnTo>
                <a:lnTo>
                  <a:pt x="5" y="18"/>
                </a:lnTo>
                <a:lnTo>
                  <a:pt x="6" y="17"/>
                </a:lnTo>
                <a:lnTo>
                  <a:pt x="7" y="16"/>
                </a:lnTo>
                <a:lnTo>
                  <a:pt x="7" y="6"/>
                </a:lnTo>
                <a:lnTo>
                  <a:pt x="8" y="5"/>
                </a:lnTo>
                <a:lnTo>
                  <a:pt x="9" y="4"/>
                </a:lnTo>
                <a:lnTo>
                  <a:pt x="10" y="5"/>
                </a:lnTo>
                <a:lnTo>
                  <a:pt x="12" y="5"/>
                </a:lnTo>
                <a:lnTo>
                  <a:pt x="14" y="5"/>
                </a:lnTo>
                <a:lnTo>
                  <a:pt x="17" y="3"/>
                </a:lnTo>
                <a:lnTo>
                  <a:pt x="24" y="0"/>
                </a:lnTo>
                <a:lnTo>
                  <a:pt x="25" y="0"/>
                </a:lnTo>
                <a:lnTo>
                  <a:pt x="25" y="2"/>
                </a:lnTo>
                <a:lnTo>
                  <a:pt x="25" y="3"/>
                </a:lnTo>
                <a:lnTo>
                  <a:pt x="24" y="6"/>
                </a:lnTo>
                <a:lnTo>
                  <a:pt x="26" y="5"/>
                </a:lnTo>
                <a:lnTo>
                  <a:pt x="28" y="5"/>
                </a:lnTo>
                <a:lnTo>
                  <a:pt x="29" y="6"/>
                </a:lnTo>
                <a:lnTo>
                  <a:pt x="30" y="6"/>
                </a:lnTo>
                <a:lnTo>
                  <a:pt x="31" y="7"/>
                </a:lnTo>
                <a:lnTo>
                  <a:pt x="33" y="7"/>
                </a:lnTo>
                <a:lnTo>
                  <a:pt x="34" y="8"/>
                </a:lnTo>
                <a:lnTo>
                  <a:pt x="34" y="10"/>
                </a:lnTo>
                <a:lnTo>
                  <a:pt x="35" y="10"/>
                </a:lnTo>
                <a:lnTo>
                  <a:pt x="47" y="13"/>
                </a:lnTo>
                <a:lnTo>
                  <a:pt x="49" y="13"/>
                </a:lnTo>
                <a:lnTo>
                  <a:pt x="51" y="15"/>
                </a:lnTo>
                <a:lnTo>
                  <a:pt x="53" y="15"/>
                </a:lnTo>
                <a:lnTo>
                  <a:pt x="53" y="16"/>
                </a:lnTo>
                <a:lnTo>
                  <a:pt x="54" y="15"/>
                </a:lnTo>
                <a:lnTo>
                  <a:pt x="55" y="15"/>
                </a:lnTo>
                <a:lnTo>
                  <a:pt x="58" y="15"/>
                </a:lnTo>
                <a:lnTo>
                  <a:pt x="60" y="16"/>
                </a:lnTo>
                <a:lnTo>
                  <a:pt x="60" y="17"/>
                </a:lnTo>
                <a:lnTo>
                  <a:pt x="60" y="18"/>
                </a:lnTo>
                <a:lnTo>
                  <a:pt x="62" y="18"/>
                </a:lnTo>
                <a:lnTo>
                  <a:pt x="64" y="20"/>
                </a:lnTo>
                <a:lnTo>
                  <a:pt x="64" y="21"/>
                </a:lnTo>
                <a:lnTo>
                  <a:pt x="64" y="26"/>
                </a:lnTo>
                <a:lnTo>
                  <a:pt x="66" y="25"/>
                </a:lnTo>
                <a:lnTo>
                  <a:pt x="67" y="26"/>
                </a:lnTo>
                <a:lnTo>
                  <a:pt x="67" y="27"/>
                </a:lnTo>
                <a:lnTo>
                  <a:pt x="66" y="27"/>
                </a:lnTo>
                <a:lnTo>
                  <a:pt x="66" y="29"/>
                </a:lnTo>
                <a:lnTo>
                  <a:pt x="68" y="31"/>
                </a:lnTo>
                <a:lnTo>
                  <a:pt x="65" y="34"/>
                </a:lnTo>
                <a:lnTo>
                  <a:pt x="64" y="37"/>
                </a:lnTo>
                <a:lnTo>
                  <a:pt x="63" y="39"/>
                </a:lnTo>
                <a:lnTo>
                  <a:pt x="63" y="40"/>
                </a:lnTo>
                <a:lnTo>
                  <a:pt x="63" y="41"/>
                </a:lnTo>
                <a:lnTo>
                  <a:pt x="65" y="40"/>
                </a:lnTo>
                <a:lnTo>
                  <a:pt x="67" y="36"/>
                </a:lnTo>
                <a:lnTo>
                  <a:pt x="70" y="34"/>
                </a:lnTo>
                <a:lnTo>
                  <a:pt x="71" y="34"/>
                </a:lnTo>
                <a:lnTo>
                  <a:pt x="71" y="33"/>
                </a:lnTo>
                <a:lnTo>
                  <a:pt x="72" y="32"/>
                </a:lnTo>
                <a:lnTo>
                  <a:pt x="73" y="31"/>
                </a:lnTo>
                <a:lnTo>
                  <a:pt x="72" y="29"/>
                </a:lnTo>
                <a:lnTo>
                  <a:pt x="73" y="28"/>
                </a:lnTo>
                <a:lnTo>
                  <a:pt x="74" y="27"/>
                </a:lnTo>
                <a:lnTo>
                  <a:pt x="74" y="26"/>
                </a:lnTo>
                <a:lnTo>
                  <a:pt x="75" y="26"/>
                </a:lnTo>
                <a:lnTo>
                  <a:pt x="75" y="27"/>
                </a:lnTo>
                <a:lnTo>
                  <a:pt x="75" y="29"/>
                </a:lnTo>
                <a:lnTo>
                  <a:pt x="73" y="34"/>
                </a:lnTo>
                <a:lnTo>
                  <a:pt x="72" y="35"/>
                </a:lnTo>
                <a:lnTo>
                  <a:pt x="72" y="36"/>
                </a:lnTo>
                <a:lnTo>
                  <a:pt x="72" y="37"/>
                </a:lnTo>
                <a:lnTo>
                  <a:pt x="70" y="41"/>
                </a:lnTo>
                <a:lnTo>
                  <a:pt x="70" y="44"/>
                </a:lnTo>
                <a:lnTo>
                  <a:pt x="70" y="47"/>
                </a:lnTo>
                <a:lnTo>
                  <a:pt x="69" y="48"/>
                </a:lnTo>
                <a:lnTo>
                  <a:pt x="68" y="49"/>
                </a:lnTo>
                <a:lnTo>
                  <a:pt x="69" y="52"/>
                </a:lnTo>
                <a:lnTo>
                  <a:pt x="69" y="56"/>
                </a:lnTo>
                <a:lnTo>
                  <a:pt x="68" y="57"/>
                </a:lnTo>
                <a:lnTo>
                  <a:pt x="67" y="62"/>
                </a:lnTo>
                <a:lnTo>
                  <a:pt x="68" y="69"/>
                </a:lnTo>
                <a:lnTo>
                  <a:pt x="69" y="73"/>
                </a:lnTo>
                <a:lnTo>
                  <a:pt x="69" y="74"/>
                </a:lnTo>
                <a:lnTo>
                  <a:pt x="69" y="75"/>
                </a:lnTo>
                <a:lnTo>
                  <a:pt x="69" y="76"/>
                </a:lnTo>
                <a:lnTo>
                  <a:pt x="69" y="77"/>
                </a:lnTo>
                <a:lnTo>
                  <a:pt x="32" y="80"/>
                </a:lnTo>
                <a:close/>
              </a:path>
            </a:pathLst>
          </a:custGeom>
          <a:noFill/>
          <a:ln w="9525">
            <a:solidFill>
              <a:srgbClr val="000000"/>
            </a:solidFill>
            <a:round/>
            <a:headEnd/>
            <a:tailEnd/>
          </a:ln>
        </p:spPr>
        <p:txBody>
          <a:bodyPr/>
          <a:lstStyle/>
          <a:p>
            <a:endParaRPr lang="en-US"/>
          </a:p>
        </p:txBody>
      </p:sp>
      <p:sp>
        <p:nvSpPr>
          <p:cNvPr id="35855" name="Freeform 14"/>
          <p:cNvSpPr>
            <a:spLocks/>
          </p:cNvSpPr>
          <p:nvPr/>
        </p:nvSpPr>
        <p:spPr bwMode="auto">
          <a:xfrm>
            <a:off x="4862513" y="3910013"/>
            <a:ext cx="641350" cy="595312"/>
          </a:xfrm>
          <a:custGeom>
            <a:avLst/>
            <a:gdLst>
              <a:gd name="T0" fmla="*/ 0 w 71"/>
              <a:gd name="T1" fmla="*/ 3 h 66"/>
              <a:gd name="T2" fmla="*/ 64 w 71"/>
              <a:gd name="T3" fmla="*/ 0 h 66"/>
              <a:gd name="T4" fmla="*/ 64 w 71"/>
              <a:gd name="T5" fmla="*/ 1 h 66"/>
              <a:gd name="T6" fmla="*/ 65 w 71"/>
              <a:gd name="T7" fmla="*/ 2 h 66"/>
              <a:gd name="T8" fmla="*/ 66 w 71"/>
              <a:gd name="T9" fmla="*/ 4 h 66"/>
              <a:gd name="T10" fmla="*/ 65 w 71"/>
              <a:gd name="T11" fmla="*/ 5 h 66"/>
              <a:gd name="T12" fmla="*/ 63 w 71"/>
              <a:gd name="T13" fmla="*/ 7 h 66"/>
              <a:gd name="T14" fmla="*/ 62 w 71"/>
              <a:gd name="T15" fmla="*/ 9 h 66"/>
              <a:gd name="T16" fmla="*/ 61 w 71"/>
              <a:gd name="T17" fmla="*/ 10 h 66"/>
              <a:gd name="T18" fmla="*/ 71 w 71"/>
              <a:gd name="T19" fmla="*/ 9 h 66"/>
              <a:gd name="T20" fmla="*/ 71 w 71"/>
              <a:gd name="T21" fmla="*/ 10 h 66"/>
              <a:gd name="T22" fmla="*/ 71 w 71"/>
              <a:gd name="T23" fmla="*/ 11 h 66"/>
              <a:gd name="T24" fmla="*/ 70 w 71"/>
              <a:gd name="T25" fmla="*/ 13 h 66"/>
              <a:gd name="T26" fmla="*/ 69 w 71"/>
              <a:gd name="T27" fmla="*/ 14 h 66"/>
              <a:gd name="T28" fmla="*/ 68 w 71"/>
              <a:gd name="T29" fmla="*/ 18 h 66"/>
              <a:gd name="T30" fmla="*/ 66 w 71"/>
              <a:gd name="T31" fmla="*/ 21 h 66"/>
              <a:gd name="T32" fmla="*/ 66 w 71"/>
              <a:gd name="T33" fmla="*/ 23 h 66"/>
              <a:gd name="T34" fmla="*/ 66 w 71"/>
              <a:gd name="T35" fmla="*/ 26 h 66"/>
              <a:gd name="T36" fmla="*/ 66 w 71"/>
              <a:gd name="T37" fmla="*/ 26 h 66"/>
              <a:gd name="T38" fmla="*/ 64 w 71"/>
              <a:gd name="T39" fmla="*/ 28 h 66"/>
              <a:gd name="T40" fmla="*/ 64 w 71"/>
              <a:gd name="T41" fmla="*/ 29 h 66"/>
              <a:gd name="T42" fmla="*/ 61 w 71"/>
              <a:gd name="T43" fmla="*/ 31 h 66"/>
              <a:gd name="T44" fmla="*/ 60 w 71"/>
              <a:gd name="T45" fmla="*/ 34 h 66"/>
              <a:gd name="T46" fmla="*/ 60 w 71"/>
              <a:gd name="T47" fmla="*/ 37 h 66"/>
              <a:gd name="T48" fmla="*/ 60 w 71"/>
              <a:gd name="T49" fmla="*/ 39 h 66"/>
              <a:gd name="T50" fmla="*/ 57 w 71"/>
              <a:gd name="T51" fmla="*/ 40 h 66"/>
              <a:gd name="T52" fmla="*/ 56 w 71"/>
              <a:gd name="T53" fmla="*/ 43 h 66"/>
              <a:gd name="T54" fmla="*/ 55 w 71"/>
              <a:gd name="T55" fmla="*/ 44 h 66"/>
              <a:gd name="T56" fmla="*/ 55 w 71"/>
              <a:gd name="T57" fmla="*/ 46 h 66"/>
              <a:gd name="T58" fmla="*/ 53 w 71"/>
              <a:gd name="T59" fmla="*/ 48 h 66"/>
              <a:gd name="T60" fmla="*/ 53 w 71"/>
              <a:gd name="T61" fmla="*/ 49 h 66"/>
              <a:gd name="T62" fmla="*/ 53 w 71"/>
              <a:gd name="T63" fmla="*/ 52 h 66"/>
              <a:gd name="T64" fmla="*/ 51 w 71"/>
              <a:gd name="T65" fmla="*/ 54 h 66"/>
              <a:gd name="T66" fmla="*/ 52 w 71"/>
              <a:gd name="T67" fmla="*/ 57 h 66"/>
              <a:gd name="T68" fmla="*/ 53 w 71"/>
              <a:gd name="T69" fmla="*/ 58 h 66"/>
              <a:gd name="T70" fmla="*/ 53 w 71"/>
              <a:gd name="T71" fmla="*/ 60 h 66"/>
              <a:gd name="T72" fmla="*/ 54 w 71"/>
              <a:gd name="T73" fmla="*/ 61 h 66"/>
              <a:gd name="T74" fmla="*/ 54 w 71"/>
              <a:gd name="T75" fmla="*/ 62 h 66"/>
              <a:gd name="T76" fmla="*/ 53 w 71"/>
              <a:gd name="T77" fmla="*/ 62 h 66"/>
              <a:gd name="T78" fmla="*/ 53 w 71"/>
              <a:gd name="T79" fmla="*/ 64 h 66"/>
              <a:gd name="T80" fmla="*/ 53 w 71"/>
              <a:gd name="T81" fmla="*/ 65 h 66"/>
              <a:gd name="T82" fmla="*/ 9 w 71"/>
              <a:gd name="T83" fmla="*/ 66 h 66"/>
              <a:gd name="T84" fmla="*/ 9 w 71"/>
              <a:gd name="T85" fmla="*/ 56 h 66"/>
              <a:gd name="T86" fmla="*/ 7 w 71"/>
              <a:gd name="T87" fmla="*/ 56 h 66"/>
              <a:gd name="T88" fmla="*/ 5 w 71"/>
              <a:gd name="T89" fmla="*/ 57 h 66"/>
              <a:gd name="T90" fmla="*/ 4 w 71"/>
              <a:gd name="T91" fmla="*/ 57 h 66"/>
              <a:gd name="T92" fmla="*/ 2 w 71"/>
              <a:gd name="T93" fmla="*/ 55 h 66"/>
              <a:gd name="T94" fmla="*/ 2 w 71"/>
              <a:gd name="T95" fmla="*/ 23 h 66"/>
              <a:gd name="T96" fmla="*/ 0 w 71"/>
              <a:gd name="T97" fmla="*/ 3 h 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6"/>
              <a:gd name="T149" fmla="*/ 71 w 71"/>
              <a:gd name="T150" fmla="*/ 66 h 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6">
                <a:moveTo>
                  <a:pt x="0" y="3"/>
                </a:moveTo>
                <a:lnTo>
                  <a:pt x="64" y="0"/>
                </a:lnTo>
                <a:lnTo>
                  <a:pt x="64" y="1"/>
                </a:lnTo>
                <a:lnTo>
                  <a:pt x="65" y="2"/>
                </a:lnTo>
                <a:lnTo>
                  <a:pt x="66" y="4"/>
                </a:lnTo>
                <a:lnTo>
                  <a:pt x="65" y="5"/>
                </a:lnTo>
                <a:lnTo>
                  <a:pt x="63" y="7"/>
                </a:lnTo>
                <a:lnTo>
                  <a:pt x="62" y="9"/>
                </a:lnTo>
                <a:lnTo>
                  <a:pt x="61" y="10"/>
                </a:lnTo>
                <a:lnTo>
                  <a:pt x="71" y="9"/>
                </a:lnTo>
                <a:lnTo>
                  <a:pt x="71" y="10"/>
                </a:lnTo>
                <a:lnTo>
                  <a:pt x="71" y="11"/>
                </a:lnTo>
                <a:lnTo>
                  <a:pt x="70" y="13"/>
                </a:lnTo>
                <a:lnTo>
                  <a:pt x="69" y="14"/>
                </a:lnTo>
                <a:lnTo>
                  <a:pt x="68" y="18"/>
                </a:lnTo>
                <a:lnTo>
                  <a:pt x="66" y="21"/>
                </a:lnTo>
                <a:lnTo>
                  <a:pt x="66" y="23"/>
                </a:lnTo>
                <a:lnTo>
                  <a:pt x="66" y="26"/>
                </a:lnTo>
                <a:lnTo>
                  <a:pt x="64" y="28"/>
                </a:lnTo>
                <a:lnTo>
                  <a:pt x="64" y="29"/>
                </a:lnTo>
                <a:lnTo>
                  <a:pt x="61" y="31"/>
                </a:lnTo>
                <a:lnTo>
                  <a:pt x="60" y="34"/>
                </a:lnTo>
                <a:lnTo>
                  <a:pt x="60" y="37"/>
                </a:lnTo>
                <a:lnTo>
                  <a:pt x="60" y="39"/>
                </a:lnTo>
                <a:lnTo>
                  <a:pt x="57" y="40"/>
                </a:lnTo>
                <a:lnTo>
                  <a:pt x="56" y="43"/>
                </a:lnTo>
                <a:lnTo>
                  <a:pt x="55" y="44"/>
                </a:lnTo>
                <a:lnTo>
                  <a:pt x="55" y="46"/>
                </a:lnTo>
                <a:lnTo>
                  <a:pt x="53" y="48"/>
                </a:lnTo>
                <a:lnTo>
                  <a:pt x="53" y="49"/>
                </a:lnTo>
                <a:lnTo>
                  <a:pt x="53" y="52"/>
                </a:lnTo>
                <a:lnTo>
                  <a:pt x="51" y="54"/>
                </a:lnTo>
                <a:lnTo>
                  <a:pt x="52" y="57"/>
                </a:lnTo>
                <a:lnTo>
                  <a:pt x="53" y="58"/>
                </a:lnTo>
                <a:lnTo>
                  <a:pt x="53" y="60"/>
                </a:lnTo>
                <a:lnTo>
                  <a:pt x="54" y="61"/>
                </a:lnTo>
                <a:lnTo>
                  <a:pt x="54" y="62"/>
                </a:lnTo>
                <a:lnTo>
                  <a:pt x="53" y="62"/>
                </a:lnTo>
                <a:lnTo>
                  <a:pt x="53" y="64"/>
                </a:lnTo>
                <a:lnTo>
                  <a:pt x="53" y="65"/>
                </a:lnTo>
                <a:lnTo>
                  <a:pt x="9" y="66"/>
                </a:lnTo>
                <a:lnTo>
                  <a:pt x="9" y="56"/>
                </a:lnTo>
                <a:lnTo>
                  <a:pt x="7" y="56"/>
                </a:lnTo>
                <a:lnTo>
                  <a:pt x="5" y="57"/>
                </a:lnTo>
                <a:lnTo>
                  <a:pt x="4" y="57"/>
                </a:lnTo>
                <a:lnTo>
                  <a:pt x="2" y="55"/>
                </a:lnTo>
                <a:lnTo>
                  <a:pt x="2" y="23"/>
                </a:lnTo>
                <a:lnTo>
                  <a:pt x="0" y="3"/>
                </a:lnTo>
                <a:close/>
              </a:path>
            </a:pathLst>
          </a:custGeom>
          <a:solidFill>
            <a:srgbClr val="FFFFFF"/>
          </a:solidFill>
          <a:ln w="19050">
            <a:solidFill>
              <a:srgbClr val="000000"/>
            </a:solidFill>
            <a:round/>
            <a:headEnd/>
            <a:tailEnd/>
          </a:ln>
        </p:spPr>
        <p:txBody>
          <a:bodyPr/>
          <a:lstStyle/>
          <a:p>
            <a:endParaRPr lang="en-US"/>
          </a:p>
        </p:txBody>
      </p:sp>
      <p:sp>
        <p:nvSpPr>
          <p:cNvPr id="35856" name="Freeform 15"/>
          <p:cNvSpPr>
            <a:spLocks/>
          </p:cNvSpPr>
          <p:nvPr/>
        </p:nvSpPr>
        <p:spPr bwMode="auto">
          <a:xfrm>
            <a:off x="4862513" y="3910013"/>
            <a:ext cx="641350" cy="595312"/>
          </a:xfrm>
          <a:custGeom>
            <a:avLst/>
            <a:gdLst>
              <a:gd name="T0" fmla="*/ 0 w 71"/>
              <a:gd name="T1" fmla="*/ 3 h 66"/>
              <a:gd name="T2" fmla="*/ 64 w 71"/>
              <a:gd name="T3" fmla="*/ 0 h 66"/>
              <a:gd name="T4" fmla="*/ 64 w 71"/>
              <a:gd name="T5" fmla="*/ 1 h 66"/>
              <a:gd name="T6" fmla="*/ 65 w 71"/>
              <a:gd name="T7" fmla="*/ 2 h 66"/>
              <a:gd name="T8" fmla="*/ 66 w 71"/>
              <a:gd name="T9" fmla="*/ 4 h 66"/>
              <a:gd name="T10" fmla="*/ 65 w 71"/>
              <a:gd name="T11" fmla="*/ 5 h 66"/>
              <a:gd name="T12" fmla="*/ 63 w 71"/>
              <a:gd name="T13" fmla="*/ 7 h 66"/>
              <a:gd name="T14" fmla="*/ 62 w 71"/>
              <a:gd name="T15" fmla="*/ 9 h 66"/>
              <a:gd name="T16" fmla="*/ 61 w 71"/>
              <a:gd name="T17" fmla="*/ 10 h 66"/>
              <a:gd name="T18" fmla="*/ 71 w 71"/>
              <a:gd name="T19" fmla="*/ 9 h 66"/>
              <a:gd name="T20" fmla="*/ 71 w 71"/>
              <a:gd name="T21" fmla="*/ 10 h 66"/>
              <a:gd name="T22" fmla="*/ 71 w 71"/>
              <a:gd name="T23" fmla="*/ 11 h 66"/>
              <a:gd name="T24" fmla="*/ 70 w 71"/>
              <a:gd name="T25" fmla="*/ 13 h 66"/>
              <a:gd name="T26" fmla="*/ 69 w 71"/>
              <a:gd name="T27" fmla="*/ 14 h 66"/>
              <a:gd name="T28" fmla="*/ 68 w 71"/>
              <a:gd name="T29" fmla="*/ 18 h 66"/>
              <a:gd name="T30" fmla="*/ 66 w 71"/>
              <a:gd name="T31" fmla="*/ 21 h 66"/>
              <a:gd name="T32" fmla="*/ 66 w 71"/>
              <a:gd name="T33" fmla="*/ 23 h 66"/>
              <a:gd name="T34" fmla="*/ 66 w 71"/>
              <a:gd name="T35" fmla="*/ 26 h 66"/>
              <a:gd name="T36" fmla="*/ 66 w 71"/>
              <a:gd name="T37" fmla="*/ 26 h 66"/>
              <a:gd name="T38" fmla="*/ 64 w 71"/>
              <a:gd name="T39" fmla="*/ 28 h 66"/>
              <a:gd name="T40" fmla="*/ 64 w 71"/>
              <a:gd name="T41" fmla="*/ 29 h 66"/>
              <a:gd name="T42" fmla="*/ 61 w 71"/>
              <a:gd name="T43" fmla="*/ 31 h 66"/>
              <a:gd name="T44" fmla="*/ 60 w 71"/>
              <a:gd name="T45" fmla="*/ 34 h 66"/>
              <a:gd name="T46" fmla="*/ 60 w 71"/>
              <a:gd name="T47" fmla="*/ 37 h 66"/>
              <a:gd name="T48" fmla="*/ 60 w 71"/>
              <a:gd name="T49" fmla="*/ 39 h 66"/>
              <a:gd name="T50" fmla="*/ 57 w 71"/>
              <a:gd name="T51" fmla="*/ 40 h 66"/>
              <a:gd name="T52" fmla="*/ 56 w 71"/>
              <a:gd name="T53" fmla="*/ 43 h 66"/>
              <a:gd name="T54" fmla="*/ 55 w 71"/>
              <a:gd name="T55" fmla="*/ 44 h 66"/>
              <a:gd name="T56" fmla="*/ 55 w 71"/>
              <a:gd name="T57" fmla="*/ 46 h 66"/>
              <a:gd name="T58" fmla="*/ 53 w 71"/>
              <a:gd name="T59" fmla="*/ 48 h 66"/>
              <a:gd name="T60" fmla="*/ 53 w 71"/>
              <a:gd name="T61" fmla="*/ 49 h 66"/>
              <a:gd name="T62" fmla="*/ 53 w 71"/>
              <a:gd name="T63" fmla="*/ 52 h 66"/>
              <a:gd name="T64" fmla="*/ 51 w 71"/>
              <a:gd name="T65" fmla="*/ 54 h 66"/>
              <a:gd name="T66" fmla="*/ 52 w 71"/>
              <a:gd name="T67" fmla="*/ 57 h 66"/>
              <a:gd name="T68" fmla="*/ 53 w 71"/>
              <a:gd name="T69" fmla="*/ 58 h 66"/>
              <a:gd name="T70" fmla="*/ 53 w 71"/>
              <a:gd name="T71" fmla="*/ 60 h 66"/>
              <a:gd name="T72" fmla="*/ 54 w 71"/>
              <a:gd name="T73" fmla="*/ 61 h 66"/>
              <a:gd name="T74" fmla="*/ 54 w 71"/>
              <a:gd name="T75" fmla="*/ 62 h 66"/>
              <a:gd name="T76" fmla="*/ 53 w 71"/>
              <a:gd name="T77" fmla="*/ 62 h 66"/>
              <a:gd name="T78" fmla="*/ 53 w 71"/>
              <a:gd name="T79" fmla="*/ 64 h 66"/>
              <a:gd name="T80" fmla="*/ 53 w 71"/>
              <a:gd name="T81" fmla="*/ 65 h 66"/>
              <a:gd name="T82" fmla="*/ 9 w 71"/>
              <a:gd name="T83" fmla="*/ 66 h 66"/>
              <a:gd name="T84" fmla="*/ 9 w 71"/>
              <a:gd name="T85" fmla="*/ 56 h 66"/>
              <a:gd name="T86" fmla="*/ 7 w 71"/>
              <a:gd name="T87" fmla="*/ 56 h 66"/>
              <a:gd name="T88" fmla="*/ 5 w 71"/>
              <a:gd name="T89" fmla="*/ 57 h 66"/>
              <a:gd name="T90" fmla="*/ 4 w 71"/>
              <a:gd name="T91" fmla="*/ 57 h 66"/>
              <a:gd name="T92" fmla="*/ 2 w 71"/>
              <a:gd name="T93" fmla="*/ 55 h 66"/>
              <a:gd name="T94" fmla="*/ 2 w 71"/>
              <a:gd name="T95" fmla="*/ 23 h 66"/>
              <a:gd name="T96" fmla="*/ 0 w 71"/>
              <a:gd name="T97" fmla="*/ 3 h 66"/>
              <a:gd name="T98" fmla="*/ 0 w 71"/>
              <a:gd name="T99" fmla="*/ 3 h 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1"/>
              <a:gd name="T151" fmla="*/ 0 h 66"/>
              <a:gd name="T152" fmla="*/ 71 w 71"/>
              <a:gd name="T153" fmla="*/ 66 h 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1" h="66">
                <a:moveTo>
                  <a:pt x="0" y="3"/>
                </a:moveTo>
                <a:lnTo>
                  <a:pt x="64" y="0"/>
                </a:lnTo>
                <a:lnTo>
                  <a:pt x="64" y="1"/>
                </a:lnTo>
                <a:lnTo>
                  <a:pt x="65" y="2"/>
                </a:lnTo>
                <a:lnTo>
                  <a:pt x="66" y="4"/>
                </a:lnTo>
                <a:lnTo>
                  <a:pt x="65" y="5"/>
                </a:lnTo>
                <a:lnTo>
                  <a:pt x="63" y="7"/>
                </a:lnTo>
                <a:lnTo>
                  <a:pt x="62" y="9"/>
                </a:lnTo>
                <a:lnTo>
                  <a:pt x="61" y="10"/>
                </a:lnTo>
                <a:lnTo>
                  <a:pt x="71" y="9"/>
                </a:lnTo>
                <a:lnTo>
                  <a:pt x="71" y="10"/>
                </a:lnTo>
                <a:lnTo>
                  <a:pt x="71" y="11"/>
                </a:lnTo>
                <a:lnTo>
                  <a:pt x="70" y="13"/>
                </a:lnTo>
                <a:lnTo>
                  <a:pt x="69" y="14"/>
                </a:lnTo>
                <a:lnTo>
                  <a:pt x="68" y="18"/>
                </a:lnTo>
                <a:lnTo>
                  <a:pt x="66" y="21"/>
                </a:lnTo>
                <a:lnTo>
                  <a:pt x="66" y="23"/>
                </a:lnTo>
                <a:lnTo>
                  <a:pt x="66" y="26"/>
                </a:lnTo>
                <a:lnTo>
                  <a:pt x="64" y="28"/>
                </a:lnTo>
                <a:lnTo>
                  <a:pt x="64" y="29"/>
                </a:lnTo>
                <a:lnTo>
                  <a:pt x="61" y="31"/>
                </a:lnTo>
                <a:lnTo>
                  <a:pt x="60" y="34"/>
                </a:lnTo>
                <a:lnTo>
                  <a:pt x="60" y="37"/>
                </a:lnTo>
                <a:lnTo>
                  <a:pt x="60" y="39"/>
                </a:lnTo>
                <a:lnTo>
                  <a:pt x="57" y="40"/>
                </a:lnTo>
                <a:lnTo>
                  <a:pt x="56" y="43"/>
                </a:lnTo>
                <a:lnTo>
                  <a:pt x="55" y="44"/>
                </a:lnTo>
                <a:lnTo>
                  <a:pt x="55" y="46"/>
                </a:lnTo>
                <a:lnTo>
                  <a:pt x="53" y="48"/>
                </a:lnTo>
                <a:lnTo>
                  <a:pt x="53" y="49"/>
                </a:lnTo>
                <a:lnTo>
                  <a:pt x="53" y="52"/>
                </a:lnTo>
                <a:lnTo>
                  <a:pt x="51" y="54"/>
                </a:lnTo>
                <a:lnTo>
                  <a:pt x="52" y="57"/>
                </a:lnTo>
                <a:lnTo>
                  <a:pt x="53" y="58"/>
                </a:lnTo>
                <a:lnTo>
                  <a:pt x="53" y="60"/>
                </a:lnTo>
                <a:lnTo>
                  <a:pt x="54" y="61"/>
                </a:lnTo>
                <a:lnTo>
                  <a:pt x="54" y="62"/>
                </a:lnTo>
                <a:lnTo>
                  <a:pt x="53" y="62"/>
                </a:lnTo>
                <a:lnTo>
                  <a:pt x="53" y="64"/>
                </a:lnTo>
                <a:lnTo>
                  <a:pt x="53" y="65"/>
                </a:lnTo>
                <a:lnTo>
                  <a:pt x="9" y="66"/>
                </a:lnTo>
                <a:lnTo>
                  <a:pt x="9" y="56"/>
                </a:lnTo>
                <a:lnTo>
                  <a:pt x="7" y="56"/>
                </a:lnTo>
                <a:lnTo>
                  <a:pt x="5" y="57"/>
                </a:lnTo>
                <a:lnTo>
                  <a:pt x="4" y="57"/>
                </a:lnTo>
                <a:lnTo>
                  <a:pt x="2" y="55"/>
                </a:lnTo>
                <a:lnTo>
                  <a:pt x="2" y="23"/>
                </a:lnTo>
                <a:lnTo>
                  <a:pt x="0" y="3"/>
                </a:lnTo>
                <a:close/>
              </a:path>
            </a:pathLst>
          </a:custGeom>
          <a:noFill/>
          <a:ln w="9525">
            <a:solidFill>
              <a:srgbClr val="000000"/>
            </a:solidFill>
            <a:round/>
            <a:headEnd/>
            <a:tailEnd/>
          </a:ln>
        </p:spPr>
        <p:txBody>
          <a:bodyPr/>
          <a:lstStyle/>
          <a:p>
            <a:endParaRPr lang="en-US"/>
          </a:p>
        </p:txBody>
      </p:sp>
      <p:sp>
        <p:nvSpPr>
          <p:cNvPr id="35857" name="Freeform 16"/>
          <p:cNvSpPr>
            <a:spLocks/>
          </p:cNvSpPr>
          <p:nvPr/>
        </p:nvSpPr>
        <p:spPr bwMode="auto">
          <a:xfrm>
            <a:off x="2855913" y="2413000"/>
            <a:ext cx="898525" cy="747713"/>
          </a:xfrm>
          <a:custGeom>
            <a:avLst/>
            <a:gdLst>
              <a:gd name="T0" fmla="*/ 94 w 100"/>
              <a:gd name="T1" fmla="*/ 83 h 83"/>
              <a:gd name="T2" fmla="*/ 97 w 100"/>
              <a:gd name="T3" fmla="*/ 47 h 83"/>
              <a:gd name="T4" fmla="*/ 100 w 100"/>
              <a:gd name="T5" fmla="*/ 11 h 83"/>
              <a:gd name="T6" fmla="*/ 10 w 100"/>
              <a:gd name="T7" fmla="*/ 0 h 83"/>
              <a:gd name="T8" fmla="*/ 9 w 100"/>
              <a:gd name="T9" fmla="*/ 9 h 83"/>
              <a:gd name="T10" fmla="*/ 3 w 100"/>
              <a:gd name="T11" fmla="*/ 54 h 83"/>
              <a:gd name="T12" fmla="*/ 3 w 100"/>
              <a:gd name="T13" fmla="*/ 54 h 83"/>
              <a:gd name="T14" fmla="*/ 0 w 100"/>
              <a:gd name="T15" fmla="*/ 71 h 83"/>
              <a:gd name="T16" fmla="*/ 26 w 100"/>
              <a:gd name="T17" fmla="*/ 76 h 83"/>
              <a:gd name="T18" fmla="*/ 94 w 100"/>
              <a:gd name="T19" fmla="*/ 83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83"/>
              <a:gd name="T32" fmla="*/ 100 w 100"/>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83">
                <a:moveTo>
                  <a:pt x="94" y="83"/>
                </a:moveTo>
                <a:lnTo>
                  <a:pt x="97" y="47"/>
                </a:lnTo>
                <a:lnTo>
                  <a:pt x="100" y="11"/>
                </a:lnTo>
                <a:lnTo>
                  <a:pt x="10" y="0"/>
                </a:lnTo>
                <a:lnTo>
                  <a:pt x="9" y="9"/>
                </a:lnTo>
                <a:lnTo>
                  <a:pt x="3" y="54"/>
                </a:lnTo>
                <a:lnTo>
                  <a:pt x="0" y="71"/>
                </a:lnTo>
                <a:lnTo>
                  <a:pt x="26" y="76"/>
                </a:lnTo>
                <a:lnTo>
                  <a:pt x="94" y="83"/>
                </a:lnTo>
                <a:close/>
              </a:path>
            </a:pathLst>
          </a:custGeom>
          <a:solidFill>
            <a:srgbClr val="FFFFFF"/>
          </a:solidFill>
          <a:ln w="19050">
            <a:solidFill>
              <a:srgbClr val="000000"/>
            </a:solidFill>
            <a:round/>
            <a:headEnd/>
            <a:tailEnd/>
          </a:ln>
        </p:spPr>
        <p:txBody>
          <a:bodyPr/>
          <a:lstStyle/>
          <a:p>
            <a:endParaRPr lang="en-US"/>
          </a:p>
        </p:txBody>
      </p:sp>
      <p:sp>
        <p:nvSpPr>
          <p:cNvPr id="35858" name="Freeform 17"/>
          <p:cNvSpPr>
            <a:spLocks/>
          </p:cNvSpPr>
          <p:nvPr/>
        </p:nvSpPr>
        <p:spPr bwMode="auto">
          <a:xfrm>
            <a:off x="2855913" y="2413000"/>
            <a:ext cx="898525" cy="747713"/>
          </a:xfrm>
          <a:custGeom>
            <a:avLst/>
            <a:gdLst>
              <a:gd name="T0" fmla="*/ 94 w 100"/>
              <a:gd name="T1" fmla="*/ 83 h 83"/>
              <a:gd name="T2" fmla="*/ 97 w 100"/>
              <a:gd name="T3" fmla="*/ 47 h 83"/>
              <a:gd name="T4" fmla="*/ 100 w 100"/>
              <a:gd name="T5" fmla="*/ 11 h 83"/>
              <a:gd name="T6" fmla="*/ 10 w 100"/>
              <a:gd name="T7" fmla="*/ 0 h 83"/>
              <a:gd name="T8" fmla="*/ 9 w 100"/>
              <a:gd name="T9" fmla="*/ 9 h 83"/>
              <a:gd name="T10" fmla="*/ 3 w 100"/>
              <a:gd name="T11" fmla="*/ 54 h 83"/>
              <a:gd name="T12" fmla="*/ 3 w 100"/>
              <a:gd name="T13" fmla="*/ 54 h 83"/>
              <a:gd name="T14" fmla="*/ 0 w 100"/>
              <a:gd name="T15" fmla="*/ 71 h 83"/>
              <a:gd name="T16" fmla="*/ 26 w 100"/>
              <a:gd name="T17" fmla="*/ 76 h 83"/>
              <a:gd name="T18" fmla="*/ 94 w 100"/>
              <a:gd name="T19" fmla="*/ 83 h 83"/>
              <a:gd name="T20" fmla="*/ 94 w 100"/>
              <a:gd name="T21" fmla="*/ 83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83"/>
              <a:gd name="T35" fmla="*/ 100 w 100"/>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83">
                <a:moveTo>
                  <a:pt x="94" y="83"/>
                </a:moveTo>
                <a:lnTo>
                  <a:pt x="97" y="47"/>
                </a:lnTo>
                <a:lnTo>
                  <a:pt x="100" y="11"/>
                </a:lnTo>
                <a:lnTo>
                  <a:pt x="10" y="0"/>
                </a:lnTo>
                <a:lnTo>
                  <a:pt x="9" y="9"/>
                </a:lnTo>
                <a:lnTo>
                  <a:pt x="3" y="54"/>
                </a:lnTo>
                <a:lnTo>
                  <a:pt x="0" y="71"/>
                </a:lnTo>
                <a:lnTo>
                  <a:pt x="26" y="76"/>
                </a:lnTo>
                <a:lnTo>
                  <a:pt x="94" y="83"/>
                </a:lnTo>
                <a:close/>
              </a:path>
            </a:pathLst>
          </a:custGeom>
          <a:noFill/>
          <a:ln w="9525">
            <a:solidFill>
              <a:srgbClr val="000000"/>
            </a:solidFill>
            <a:round/>
            <a:headEnd/>
            <a:tailEnd/>
          </a:ln>
        </p:spPr>
        <p:txBody>
          <a:bodyPr/>
          <a:lstStyle/>
          <a:p>
            <a:endParaRPr lang="en-US"/>
          </a:p>
        </p:txBody>
      </p:sp>
      <p:sp>
        <p:nvSpPr>
          <p:cNvPr id="35859" name="Freeform 18"/>
          <p:cNvSpPr>
            <a:spLocks/>
          </p:cNvSpPr>
          <p:nvPr/>
        </p:nvSpPr>
        <p:spPr bwMode="auto">
          <a:xfrm>
            <a:off x="2368550" y="2836863"/>
            <a:ext cx="722313" cy="901700"/>
          </a:xfrm>
          <a:custGeom>
            <a:avLst/>
            <a:gdLst>
              <a:gd name="T0" fmla="*/ 71 w 80"/>
              <a:gd name="T1" fmla="*/ 100 h 100"/>
              <a:gd name="T2" fmla="*/ 80 w 80"/>
              <a:gd name="T3" fmla="*/ 29 h 100"/>
              <a:gd name="T4" fmla="*/ 54 w 80"/>
              <a:gd name="T5" fmla="*/ 24 h 100"/>
              <a:gd name="T6" fmla="*/ 57 w 80"/>
              <a:gd name="T7" fmla="*/ 7 h 100"/>
              <a:gd name="T8" fmla="*/ 17 w 80"/>
              <a:gd name="T9" fmla="*/ 0 h 100"/>
              <a:gd name="T10" fmla="*/ 0 w 80"/>
              <a:gd name="T11" fmla="*/ 89 h 100"/>
              <a:gd name="T12" fmla="*/ 0 w 80"/>
              <a:gd name="T13" fmla="*/ 89 h 100"/>
              <a:gd name="T14" fmla="*/ 71 w 80"/>
              <a:gd name="T15" fmla="*/ 100 h 100"/>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00"/>
              <a:gd name="T26" fmla="*/ 80 w 80"/>
              <a:gd name="T27" fmla="*/ 100 h 1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00">
                <a:moveTo>
                  <a:pt x="71" y="100"/>
                </a:moveTo>
                <a:lnTo>
                  <a:pt x="80" y="29"/>
                </a:lnTo>
                <a:lnTo>
                  <a:pt x="54" y="24"/>
                </a:lnTo>
                <a:lnTo>
                  <a:pt x="57" y="7"/>
                </a:lnTo>
                <a:lnTo>
                  <a:pt x="17" y="0"/>
                </a:lnTo>
                <a:lnTo>
                  <a:pt x="0" y="89"/>
                </a:lnTo>
                <a:lnTo>
                  <a:pt x="71" y="100"/>
                </a:lnTo>
                <a:close/>
              </a:path>
            </a:pathLst>
          </a:custGeom>
          <a:solidFill>
            <a:srgbClr val="FFFFFF"/>
          </a:solidFill>
          <a:ln w="0">
            <a:solidFill>
              <a:srgbClr val="000000"/>
            </a:solidFill>
            <a:round/>
            <a:headEnd/>
            <a:tailEnd/>
          </a:ln>
        </p:spPr>
        <p:txBody>
          <a:bodyPr/>
          <a:lstStyle/>
          <a:p>
            <a:endParaRPr lang="en-US"/>
          </a:p>
        </p:txBody>
      </p:sp>
      <p:sp>
        <p:nvSpPr>
          <p:cNvPr id="35860" name="Freeform 19"/>
          <p:cNvSpPr>
            <a:spLocks/>
          </p:cNvSpPr>
          <p:nvPr/>
        </p:nvSpPr>
        <p:spPr bwMode="auto">
          <a:xfrm>
            <a:off x="2368550" y="2836863"/>
            <a:ext cx="722313" cy="901700"/>
          </a:xfrm>
          <a:custGeom>
            <a:avLst/>
            <a:gdLst>
              <a:gd name="T0" fmla="*/ 71 w 80"/>
              <a:gd name="T1" fmla="*/ 100 h 100"/>
              <a:gd name="T2" fmla="*/ 80 w 80"/>
              <a:gd name="T3" fmla="*/ 29 h 100"/>
              <a:gd name="T4" fmla="*/ 54 w 80"/>
              <a:gd name="T5" fmla="*/ 24 h 100"/>
              <a:gd name="T6" fmla="*/ 57 w 80"/>
              <a:gd name="T7" fmla="*/ 7 h 100"/>
              <a:gd name="T8" fmla="*/ 17 w 80"/>
              <a:gd name="T9" fmla="*/ 0 h 100"/>
              <a:gd name="T10" fmla="*/ 0 w 80"/>
              <a:gd name="T11" fmla="*/ 89 h 100"/>
              <a:gd name="T12" fmla="*/ 0 w 80"/>
              <a:gd name="T13" fmla="*/ 89 h 100"/>
              <a:gd name="T14" fmla="*/ 71 w 80"/>
              <a:gd name="T15" fmla="*/ 100 h 100"/>
              <a:gd name="T16" fmla="*/ 71 w 80"/>
              <a:gd name="T17" fmla="*/ 10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100"/>
              <a:gd name="T29" fmla="*/ 80 w 80"/>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100">
                <a:moveTo>
                  <a:pt x="71" y="100"/>
                </a:moveTo>
                <a:lnTo>
                  <a:pt x="80" y="29"/>
                </a:lnTo>
                <a:lnTo>
                  <a:pt x="54" y="24"/>
                </a:lnTo>
                <a:lnTo>
                  <a:pt x="57" y="7"/>
                </a:lnTo>
                <a:lnTo>
                  <a:pt x="17" y="0"/>
                </a:lnTo>
                <a:lnTo>
                  <a:pt x="0" y="89"/>
                </a:lnTo>
                <a:lnTo>
                  <a:pt x="71" y="100"/>
                </a:lnTo>
                <a:close/>
              </a:path>
            </a:pathLst>
          </a:custGeom>
          <a:noFill/>
          <a:ln w="9525">
            <a:solidFill>
              <a:srgbClr val="000000"/>
            </a:solidFill>
            <a:round/>
            <a:headEnd/>
            <a:tailEnd/>
          </a:ln>
        </p:spPr>
        <p:txBody>
          <a:bodyPr/>
          <a:lstStyle/>
          <a:p>
            <a:endParaRPr lang="en-US"/>
          </a:p>
        </p:txBody>
      </p:sp>
      <p:sp>
        <p:nvSpPr>
          <p:cNvPr id="35861" name="Freeform 20"/>
          <p:cNvSpPr>
            <a:spLocks/>
          </p:cNvSpPr>
          <p:nvPr/>
        </p:nvSpPr>
        <p:spPr bwMode="auto">
          <a:xfrm>
            <a:off x="1325563" y="1898650"/>
            <a:ext cx="1035050" cy="865188"/>
          </a:xfrm>
          <a:custGeom>
            <a:avLst/>
            <a:gdLst>
              <a:gd name="T0" fmla="*/ 1 w 115"/>
              <a:gd name="T1" fmla="*/ 71 h 96"/>
              <a:gd name="T2" fmla="*/ 1 w 115"/>
              <a:gd name="T3" fmla="*/ 66 h 96"/>
              <a:gd name="T4" fmla="*/ 2 w 115"/>
              <a:gd name="T5" fmla="*/ 61 h 96"/>
              <a:gd name="T6" fmla="*/ 2 w 115"/>
              <a:gd name="T7" fmla="*/ 54 h 96"/>
              <a:gd name="T8" fmla="*/ 4 w 115"/>
              <a:gd name="T9" fmla="*/ 53 h 96"/>
              <a:gd name="T10" fmla="*/ 5 w 115"/>
              <a:gd name="T11" fmla="*/ 50 h 96"/>
              <a:gd name="T12" fmla="*/ 6 w 115"/>
              <a:gd name="T13" fmla="*/ 47 h 96"/>
              <a:gd name="T14" fmla="*/ 11 w 115"/>
              <a:gd name="T15" fmla="*/ 40 h 96"/>
              <a:gd name="T16" fmla="*/ 17 w 115"/>
              <a:gd name="T17" fmla="*/ 24 h 96"/>
              <a:gd name="T18" fmla="*/ 22 w 115"/>
              <a:gd name="T19" fmla="*/ 14 h 96"/>
              <a:gd name="T20" fmla="*/ 25 w 115"/>
              <a:gd name="T21" fmla="*/ 3 h 96"/>
              <a:gd name="T22" fmla="*/ 26 w 115"/>
              <a:gd name="T23" fmla="*/ 0 h 96"/>
              <a:gd name="T24" fmla="*/ 29 w 115"/>
              <a:gd name="T25" fmla="*/ 0 h 96"/>
              <a:gd name="T26" fmla="*/ 32 w 115"/>
              <a:gd name="T27" fmla="*/ 1 h 96"/>
              <a:gd name="T28" fmla="*/ 33 w 115"/>
              <a:gd name="T29" fmla="*/ 3 h 96"/>
              <a:gd name="T30" fmla="*/ 38 w 115"/>
              <a:gd name="T31" fmla="*/ 5 h 96"/>
              <a:gd name="T32" fmla="*/ 38 w 115"/>
              <a:gd name="T33" fmla="*/ 8 h 96"/>
              <a:gd name="T34" fmla="*/ 38 w 115"/>
              <a:gd name="T35" fmla="*/ 14 h 96"/>
              <a:gd name="T36" fmla="*/ 46 w 115"/>
              <a:gd name="T37" fmla="*/ 17 h 96"/>
              <a:gd name="T38" fmla="*/ 52 w 115"/>
              <a:gd name="T39" fmla="*/ 17 h 96"/>
              <a:gd name="T40" fmla="*/ 58 w 115"/>
              <a:gd name="T41" fmla="*/ 20 h 96"/>
              <a:gd name="T42" fmla="*/ 65 w 115"/>
              <a:gd name="T43" fmla="*/ 20 h 96"/>
              <a:gd name="T44" fmla="*/ 69 w 115"/>
              <a:gd name="T45" fmla="*/ 21 h 96"/>
              <a:gd name="T46" fmla="*/ 72 w 115"/>
              <a:gd name="T47" fmla="*/ 19 h 96"/>
              <a:gd name="T48" fmla="*/ 76 w 115"/>
              <a:gd name="T49" fmla="*/ 20 h 96"/>
              <a:gd name="T50" fmla="*/ 79 w 115"/>
              <a:gd name="T51" fmla="*/ 19 h 96"/>
              <a:gd name="T52" fmla="*/ 81 w 115"/>
              <a:gd name="T53" fmla="*/ 20 h 96"/>
              <a:gd name="T54" fmla="*/ 84 w 115"/>
              <a:gd name="T55" fmla="*/ 20 h 96"/>
              <a:gd name="T56" fmla="*/ 111 w 115"/>
              <a:gd name="T57" fmla="*/ 25 h 96"/>
              <a:gd name="T58" fmla="*/ 112 w 115"/>
              <a:gd name="T59" fmla="*/ 29 h 96"/>
              <a:gd name="T60" fmla="*/ 115 w 115"/>
              <a:gd name="T61" fmla="*/ 30 h 96"/>
              <a:gd name="T62" fmla="*/ 109 w 115"/>
              <a:gd name="T63" fmla="*/ 42 h 96"/>
              <a:gd name="T64" fmla="*/ 108 w 115"/>
              <a:gd name="T65" fmla="*/ 45 h 96"/>
              <a:gd name="T66" fmla="*/ 104 w 115"/>
              <a:gd name="T67" fmla="*/ 47 h 96"/>
              <a:gd name="T68" fmla="*/ 101 w 115"/>
              <a:gd name="T69" fmla="*/ 54 h 96"/>
              <a:gd name="T70" fmla="*/ 103 w 115"/>
              <a:gd name="T71" fmla="*/ 56 h 96"/>
              <a:gd name="T72" fmla="*/ 103 w 115"/>
              <a:gd name="T73" fmla="*/ 59 h 96"/>
              <a:gd name="T74" fmla="*/ 103 w 115"/>
              <a:gd name="T75" fmla="*/ 59 h 96"/>
              <a:gd name="T76" fmla="*/ 101 w 115"/>
              <a:gd name="T77" fmla="*/ 64 h 96"/>
              <a:gd name="T78" fmla="*/ 55 w 115"/>
              <a:gd name="T79" fmla="*/ 87 h 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5"/>
              <a:gd name="T121" fmla="*/ 0 h 96"/>
              <a:gd name="T122" fmla="*/ 115 w 115"/>
              <a:gd name="T123" fmla="*/ 96 h 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5" h="96">
                <a:moveTo>
                  <a:pt x="1" y="72"/>
                </a:moveTo>
                <a:lnTo>
                  <a:pt x="1" y="71"/>
                </a:lnTo>
                <a:lnTo>
                  <a:pt x="0" y="67"/>
                </a:lnTo>
                <a:lnTo>
                  <a:pt x="1" y="66"/>
                </a:lnTo>
                <a:lnTo>
                  <a:pt x="1" y="64"/>
                </a:lnTo>
                <a:lnTo>
                  <a:pt x="2" y="61"/>
                </a:lnTo>
                <a:lnTo>
                  <a:pt x="1" y="56"/>
                </a:lnTo>
                <a:lnTo>
                  <a:pt x="2" y="54"/>
                </a:lnTo>
                <a:lnTo>
                  <a:pt x="3" y="54"/>
                </a:lnTo>
                <a:lnTo>
                  <a:pt x="4" y="53"/>
                </a:lnTo>
                <a:lnTo>
                  <a:pt x="5" y="51"/>
                </a:lnTo>
                <a:lnTo>
                  <a:pt x="5" y="50"/>
                </a:lnTo>
                <a:lnTo>
                  <a:pt x="6" y="48"/>
                </a:lnTo>
                <a:lnTo>
                  <a:pt x="6" y="47"/>
                </a:lnTo>
                <a:lnTo>
                  <a:pt x="9" y="44"/>
                </a:lnTo>
                <a:lnTo>
                  <a:pt x="11" y="40"/>
                </a:lnTo>
                <a:lnTo>
                  <a:pt x="14" y="34"/>
                </a:lnTo>
                <a:lnTo>
                  <a:pt x="17" y="24"/>
                </a:lnTo>
                <a:lnTo>
                  <a:pt x="20" y="20"/>
                </a:lnTo>
                <a:lnTo>
                  <a:pt x="22" y="14"/>
                </a:lnTo>
                <a:lnTo>
                  <a:pt x="24" y="6"/>
                </a:lnTo>
                <a:lnTo>
                  <a:pt x="25" y="3"/>
                </a:lnTo>
                <a:lnTo>
                  <a:pt x="26" y="1"/>
                </a:lnTo>
                <a:lnTo>
                  <a:pt x="26" y="0"/>
                </a:lnTo>
                <a:lnTo>
                  <a:pt x="27" y="0"/>
                </a:lnTo>
                <a:lnTo>
                  <a:pt x="29" y="0"/>
                </a:lnTo>
                <a:lnTo>
                  <a:pt x="32" y="1"/>
                </a:lnTo>
                <a:lnTo>
                  <a:pt x="33" y="2"/>
                </a:lnTo>
                <a:lnTo>
                  <a:pt x="33" y="3"/>
                </a:lnTo>
                <a:lnTo>
                  <a:pt x="35" y="3"/>
                </a:lnTo>
                <a:lnTo>
                  <a:pt x="38" y="5"/>
                </a:lnTo>
                <a:lnTo>
                  <a:pt x="38" y="7"/>
                </a:lnTo>
                <a:lnTo>
                  <a:pt x="38" y="8"/>
                </a:lnTo>
                <a:lnTo>
                  <a:pt x="38" y="13"/>
                </a:lnTo>
                <a:lnTo>
                  <a:pt x="38" y="14"/>
                </a:lnTo>
                <a:lnTo>
                  <a:pt x="42" y="16"/>
                </a:lnTo>
                <a:lnTo>
                  <a:pt x="46" y="17"/>
                </a:lnTo>
                <a:lnTo>
                  <a:pt x="49" y="16"/>
                </a:lnTo>
                <a:lnTo>
                  <a:pt x="52" y="17"/>
                </a:lnTo>
                <a:lnTo>
                  <a:pt x="56" y="18"/>
                </a:lnTo>
                <a:lnTo>
                  <a:pt x="58" y="20"/>
                </a:lnTo>
                <a:lnTo>
                  <a:pt x="63" y="19"/>
                </a:lnTo>
                <a:lnTo>
                  <a:pt x="65" y="20"/>
                </a:lnTo>
                <a:lnTo>
                  <a:pt x="66" y="20"/>
                </a:lnTo>
                <a:lnTo>
                  <a:pt x="69" y="21"/>
                </a:lnTo>
                <a:lnTo>
                  <a:pt x="70" y="20"/>
                </a:lnTo>
                <a:lnTo>
                  <a:pt x="72" y="19"/>
                </a:lnTo>
                <a:lnTo>
                  <a:pt x="74" y="19"/>
                </a:lnTo>
                <a:lnTo>
                  <a:pt x="76" y="20"/>
                </a:lnTo>
                <a:lnTo>
                  <a:pt x="77" y="19"/>
                </a:lnTo>
                <a:lnTo>
                  <a:pt x="79" y="19"/>
                </a:lnTo>
                <a:lnTo>
                  <a:pt x="79" y="20"/>
                </a:lnTo>
                <a:lnTo>
                  <a:pt x="81" y="20"/>
                </a:lnTo>
                <a:lnTo>
                  <a:pt x="82" y="20"/>
                </a:lnTo>
                <a:lnTo>
                  <a:pt x="84" y="20"/>
                </a:lnTo>
                <a:lnTo>
                  <a:pt x="86" y="20"/>
                </a:lnTo>
                <a:lnTo>
                  <a:pt x="111" y="25"/>
                </a:lnTo>
                <a:lnTo>
                  <a:pt x="111" y="27"/>
                </a:lnTo>
                <a:lnTo>
                  <a:pt x="112" y="29"/>
                </a:lnTo>
                <a:lnTo>
                  <a:pt x="113" y="29"/>
                </a:lnTo>
                <a:lnTo>
                  <a:pt x="115" y="30"/>
                </a:lnTo>
                <a:lnTo>
                  <a:pt x="115" y="33"/>
                </a:lnTo>
                <a:lnTo>
                  <a:pt x="109" y="42"/>
                </a:lnTo>
                <a:lnTo>
                  <a:pt x="108" y="43"/>
                </a:lnTo>
                <a:lnTo>
                  <a:pt x="108" y="45"/>
                </a:lnTo>
                <a:lnTo>
                  <a:pt x="106" y="46"/>
                </a:lnTo>
                <a:lnTo>
                  <a:pt x="104" y="47"/>
                </a:lnTo>
                <a:lnTo>
                  <a:pt x="101" y="52"/>
                </a:lnTo>
                <a:lnTo>
                  <a:pt x="101" y="54"/>
                </a:lnTo>
                <a:lnTo>
                  <a:pt x="101" y="55"/>
                </a:lnTo>
                <a:lnTo>
                  <a:pt x="103" y="56"/>
                </a:lnTo>
                <a:lnTo>
                  <a:pt x="104" y="58"/>
                </a:lnTo>
                <a:lnTo>
                  <a:pt x="103" y="59"/>
                </a:lnTo>
                <a:lnTo>
                  <a:pt x="103" y="62"/>
                </a:lnTo>
                <a:lnTo>
                  <a:pt x="101" y="64"/>
                </a:lnTo>
                <a:lnTo>
                  <a:pt x="94" y="96"/>
                </a:lnTo>
                <a:lnTo>
                  <a:pt x="55" y="87"/>
                </a:lnTo>
                <a:lnTo>
                  <a:pt x="1" y="72"/>
                </a:lnTo>
                <a:close/>
              </a:path>
            </a:pathLst>
          </a:custGeom>
          <a:solidFill>
            <a:srgbClr val="FFFFFF"/>
          </a:solidFill>
          <a:ln w="19050">
            <a:solidFill>
              <a:srgbClr val="000000"/>
            </a:solidFill>
            <a:round/>
            <a:headEnd/>
            <a:tailEnd/>
          </a:ln>
        </p:spPr>
        <p:txBody>
          <a:bodyPr/>
          <a:lstStyle/>
          <a:p>
            <a:endParaRPr lang="en-US"/>
          </a:p>
        </p:txBody>
      </p:sp>
      <p:sp>
        <p:nvSpPr>
          <p:cNvPr id="35862" name="Freeform 21"/>
          <p:cNvSpPr>
            <a:spLocks/>
          </p:cNvSpPr>
          <p:nvPr/>
        </p:nvSpPr>
        <p:spPr bwMode="auto">
          <a:xfrm>
            <a:off x="1325563" y="1898650"/>
            <a:ext cx="1035050" cy="865188"/>
          </a:xfrm>
          <a:custGeom>
            <a:avLst/>
            <a:gdLst>
              <a:gd name="T0" fmla="*/ 1 w 115"/>
              <a:gd name="T1" fmla="*/ 71 h 96"/>
              <a:gd name="T2" fmla="*/ 1 w 115"/>
              <a:gd name="T3" fmla="*/ 66 h 96"/>
              <a:gd name="T4" fmla="*/ 2 w 115"/>
              <a:gd name="T5" fmla="*/ 61 h 96"/>
              <a:gd name="T6" fmla="*/ 2 w 115"/>
              <a:gd name="T7" fmla="*/ 54 h 96"/>
              <a:gd name="T8" fmla="*/ 4 w 115"/>
              <a:gd name="T9" fmla="*/ 53 h 96"/>
              <a:gd name="T10" fmla="*/ 5 w 115"/>
              <a:gd name="T11" fmla="*/ 50 h 96"/>
              <a:gd name="T12" fmla="*/ 6 w 115"/>
              <a:gd name="T13" fmla="*/ 47 h 96"/>
              <a:gd name="T14" fmla="*/ 11 w 115"/>
              <a:gd name="T15" fmla="*/ 40 h 96"/>
              <a:gd name="T16" fmla="*/ 17 w 115"/>
              <a:gd name="T17" fmla="*/ 24 h 96"/>
              <a:gd name="T18" fmla="*/ 22 w 115"/>
              <a:gd name="T19" fmla="*/ 14 h 96"/>
              <a:gd name="T20" fmla="*/ 25 w 115"/>
              <a:gd name="T21" fmla="*/ 3 h 96"/>
              <a:gd name="T22" fmla="*/ 26 w 115"/>
              <a:gd name="T23" fmla="*/ 0 h 96"/>
              <a:gd name="T24" fmla="*/ 29 w 115"/>
              <a:gd name="T25" fmla="*/ 0 h 96"/>
              <a:gd name="T26" fmla="*/ 32 w 115"/>
              <a:gd name="T27" fmla="*/ 1 h 96"/>
              <a:gd name="T28" fmla="*/ 33 w 115"/>
              <a:gd name="T29" fmla="*/ 3 h 96"/>
              <a:gd name="T30" fmla="*/ 38 w 115"/>
              <a:gd name="T31" fmla="*/ 5 h 96"/>
              <a:gd name="T32" fmla="*/ 38 w 115"/>
              <a:gd name="T33" fmla="*/ 8 h 96"/>
              <a:gd name="T34" fmla="*/ 38 w 115"/>
              <a:gd name="T35" fmla="*/ 14 h 96"/>
              <a:gd name="T36" fmla="*/ 46 w 115"/>
              <a:gd name="T37" fmla="*/ 17 h 96"/>
              <a:gd name="T38" fmla="*/ 52 w 115"/>
              <a:gd name="T39" fmla="*/ 17 h 96"/>
              <a:gd name="T40" fmla="*/ 58 w 115"/>
              <a:gd name="T41" fmla="*/ 20 h 96"/>
              <a:gd name="T42" fmla="*/ 65 w 115"/>
              <a:gd name="T43" fmla="*/ 20 h 96"/>
              <a:gd name="T44" fmla="*/ 69 w 115"/>
              <a:gd name="T45" fmla="*/ 21 h 96"/>
              <a:gd name="T46" fmla="*/ 72 w 115"/>
              <a:gd name="T47" fmla="*/ 19 h 96"/>
              <a:gd name="T48" fmla="*/ 76 w 115"/>
              <a:gd name="T49" fmla="*/ 20 h 96"/>
              <a:gd name="T50" fmla="*/ 79 w 115"/>
              <a:gd name="T51" fmla="*/ 19 h 96"/>
              <a:gd name="T52" fmla="*/ 81 w 115"/>
              <a:gd name="T53" fmla="*/ 20 h 96"/>
              <a:gd name="T54" fmla="*/ 84 w 115"/>
              <a:gd name="T55" fmla="*/ 20 h 96"/>
              <a:gd name="T56" fmla="*/ 111 w 115"/>
              <a:gd name="T57" fmla="*/ 25 h 96"/>
              <a:gd name="T58" fmla="*/ 112 w 115"/>
              <a:gd name="T59" fmla="*/ 29 h 96"/>
              <a:gd name="T60" fmla="*/ 115 w 115"/>
              <a:gd name="T61" fmla="*/ 30 h 96"/>
              <a:gd name="T62" fmla="*/ 109 w 115"/>
              <a:gd name="T63" fmla="*/ 42 h 96"/>
              <a:gd name="T64" fmla="*/ 108 w 115"/>
              <a:gd name="T65" fmla="*/ 45 h 96"/>
              <a:gd name="T66" fmla="*/ 104 w 115"/>
              <a:gd name="T67" fmla="*/ 47 h 96"/>
              <a:gd name="T68" fmla="*/ 101 w 115"/>
              <a:gd name="T69" fmla="*/ 54 h 96"/>
              <a:gd name="T70" fmla="*/ 103 w 115"/>
              <a:gd name="T71" fmla="*/ 56 h 96"/>
              <a:gd name="T72" fmla="*/ 103 w 115"/>
              <a:gd name="T73" fmla="*/ 59 h 96"/>
              <a:gd name="T74" fmla="*/ 103 w 115"/>
              <a:gd name="T75" fmla="*/ 59 h 96"/>
              <a:gd name="T76" fmla="*/ 101 w 115"/>
              <a:gd name="T77" fmla="*/ 64 h 96"/>
              <a:gd name="T78" fmla="*/ 55 w 115"/>
              <a:gd name="T79" fmla="*/ 87 h 96"/>
              <a:gd name="T80" fmla="*/ 1 w 115"/>
              <a:gd name="T81" fmla="*/ 72 h 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96"/>
              <a:gd name="T125" fmla="*/ 115 w 115"/>
              <a:gd name="T126" fmla="*/ 96 h 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96">
                <a:moveTo>
                  <a:pt x="1" y="72"/>
                </a:moveTo>
                <a:lnTo>
                  <a:pt x="1" y="71"/>
                </a:lnTo>
                <a:lnTo>
                  <a:pt x="0" y="67"/>
                </a:lnTo>
                <a:lnTo>
                  <a:pt x="1" y="66"/>
                </a:lnTo>
                <a:lnTo>
                  <a:pt x="1" y="64"/>
                </a:lnTo>
                <a:lnTo>
                  <a:pt x="2" y="61"/>
                </a:lnTo>
                <a:lnTo>
                  <a:pt x="1" y="56"/>
                </a:lnTo>
                <a:lnTo>
                  <a:pt x="2" y="54"/>
                </a:lnTo>
                <a:lnTo>
                  <a:pt x="3" y="54"/>
                </a:lnTo>
                <a:lnTo>
                  <a:pt x="4" y="53"/>
                </a:lnTo>
                <a:lnTo>
                  <a:pt x="5" y="51"/>
                </a:lnTo>
                <a:lnTo>
                  <a:pt x="5" y="50"/>
                </a:lnTo>
                <a:lnTo>
                  <a:pt x="6" y="48"/>
                </a:lnTo>
                <a:lnTo>
                  <a:pt x="6" y="47"/>
                </a:lnTo>
                <a:lnTo>
                  <a:pt x="9" y="44"/>
                </a:lnTo>
                <a:lnTo>
                  <a:pt x="11" y="40"/>
                </a:lnTo>
                <a:lnTo>
                  <a:pt x="14" y="34"/>
                </a:lnTo>
                <a:lnTo>
                  <a:pt x="17" y="24"/>
                </a:lnTo>
                <a:lnTo>
                  <a:pt x="20" y="20"/>
                </a:lnTo>
                <a:lnTo>
                  <a:pt x="22" y="14"/>
                </a:lnTo>
                <a:lnTo>
                  <a:pt x="24" y="6"/>
                </a:lnTo>
                <a:lnTo>
                  <a:pt x="25" y="3"/>
                </a:lnTo>
                <a:lnTo>
                  <a:pt x="26" y="1"/>
                </a:lnTo>
                <a:lnTo>
                  <a:pt x="26" y="0"/>
                </a:lnTo>
                <a:lnTo>
                  <a:pt x="27" y="0"/>
                </a:lnTo>
                <a:lnTo>
                  <a:pt x="29" y="0"/>
                </a:lnTo>
                <a:lnTo>
                  <a:pt x="32" y="1"/>
                </a:lnTo>
                <a:lnTo>
                  <a:pt x="33" y="2"/>
                </a:lnTo>
                <a:lnTo>
                  <a:pt x="33" y="3"/>
                </a:lnTo>
                <a:lnTo>
                  <a:pt x="35" y="3"/>
                </a:lnTo>
                <a:lnTo>
                  <a:pt x="38" y="5"/>
                </a:lnTo>
                <a:lnTo>
                  <a:pt x="38" y="7"/>
                </a:lnTo>
                <a:lnTo>
                  <a:pt x="38" y="8"/>
                </a:lnTo>
                <a:lnTo>
                  <a:pt x="38" y="13"/>
                </a:lnTo>
                <a:lnTo>
                  <a:pt x="38" y="14"/>
                </a:lnTo>
                <a:lnTo>
                  <a:pt x="42" y="16"/>
                </a:lnTo>
                <a:lnTo>
                  <a:pt x="46" y="17"/>
                </a:lnTo>
                <a:lnTo>
                  <a:pt x="49" y="16"/>
                </a:lnTo>
                <a:lnTo>
                  <a:pt x="52" y="17"/>
                </a:lnTo>
                <a:lnTo>
                  <a:pt x="56" y="18"/>
                </a:lnTo>
                <a:lnTo>
                  <a:pt x="58" y="20"/>
                </a:lnTo>
                <a:lnTo>
                  <a:pt x="63" y="19"/>
                </a:lnTo>
                <a:lnTo>
                  <a:pt x="65" y="20"/>
                </a:lnTo>
                <a:lnTo>
                  <a:pt x="66" y="20"/>
                </a:lnTo>
                <a:lnTo>
                  <a:pt x="69" y="21"/>
                </a:lnTo>
                <a:lnTo>
                  <a:pt x="70" y="20"/>
                </a:lnTo>
                <a:lnTo>
                  <a:pt x="72" y="19"/>
                </a:lnTo>
                <a:lnTo>
                  <a:pt x="74" y="19"/>
                </a:lnTo>
                <a:lnTo>
                  <a:pt x="76" y="20"/>
                </a:lnTo>
                <a:lnTo>
                  <a:pt x="77" y="19"/>
                </a:lnTo>
                <a:lnTo>
                  <a:pt x="79" y="19"/>
                </a:lnTo>
                <a:lnTo>
                  <a:pt x="79" y="20"/>
                </a:lnTo>
                <a:lnTo>
                  <a:pt x="81" y="20"/>
                </a:lnTo>
                <a:lnTo>
                  <a:pt x="82" y="20"/>
                </a:lnTo>
                <a:lnTo>
                  <a:pt x="84" y="20"/>
                </a:lnTo>
                <a:lnTo>
                  <a:pt x="86" y="20"/>
                </a:lnTo>
                <a:lnTo>
                  <a:pt x="111" y="25"/>
                </a:lnTo>
                <a:lnTo>
                  <a:pt x="111" y="27"/>
                </a:lnTo>
                <a:lnTo>
                  <a:pt x="112" y="29"/>
                </a:lnTo>
                <a:lnTo>
                  <a:pt x="113" y="29"/>
                </a:lnTo>
                <a:lnTo>
                  <a:pt x="115" y="30"/>
                </a:lnTo>
                <a:lnTo>
                  <a:pt x="115" y="33"/>
                </a:lnTo>
                <a:lnTo>
                  <a:pt x="109" y="42"/>
                </a:lnTo>
                <a:lnTo>
                  <a:pt x="108" y="43"/>
                </a:lnTo>
                <a:lnTo>
                  <a:pt x="108" y="45"/>
                </a:lnTo>
                <a:lnTo>
                  <a:pt x="106" y="46"/>
                </a:lnTo>
                <a:lnTo>
                  <a:pt x="104" y="47"/>
                </a:lnTo>
                <a:lnTo>
                  <a:pt x="101" y="52"/>
                </a:lnTo>
                <a:lnTo>
                  <a:pt x="101" y="54"/>
                </a:lnTo>
                <a:lnTo>
                  <a:pt x="101" y="55"/>
                </a:lnTo>
                <a:lnTo>
                  <a:pt x="103" y="56"/>
                </a:lnTo>
                <a:lnTo>
                  <a:pt x="104" y="58"/>
                </a:lnTo>
                <a:lnTo>
                  <a:pt x="103" y="59"/>
                </a:lnTo>
                <a:lnTo>
                  <a:pt x="103" y="62"/>
                </a:lnTo>
                <a:lnTo>
                  <a:pt x="101" y="64"/>
                </a:lnTo>
                <a:lnTo>
                  <a:pt x="94" y="96"/>
                </a:lnTo>
                <a:lnTo>
                  <a:pt x="55" y="87"/>
                </a:lnTo>
                <a:lnTo>
                  <a:pt x="1" y="72"/>
                </a:lnTo>
                <a:close/>
              </a:path>
            </a:pathLst>
          </a:custGeom>
          <a:noFill/>
          <a:ln w="9525">
            <a:solidFill>
              <a:srgbClr val="000000"/>
            </a:solidFill>
            <a:round/>
            <a:headEnd/>
            <a:tailEnd/>
          </a:ln>
        </p:spPr>
        <p:txBody>
          <a:bodyPr/>
          <a:lstStyle/>
          <a:p>
            <a:endParaRPr lang="en-US"/>
          </a:p>
        </p:txBody>
      </p:sp>
      <p:sp>
        <p:nvSpPr>
          <p:cNvPr id="35863" name="Freeform 22"/>
          <p:cNvSpPr>
            <a:spLocks/>
          </p:cNvSpPr>
          <p:nvPr/>
        </p:nvSpPr>
        <p:spPr bwMode="auto">
          <a:xfrm>
            <a:off x="2170113" y="1646238"/>
            <a:ext cx="765175" cy="1252537"/>
          </a:xfrm>
          <a:custGeom>
            <a:avLst/>
            <a:gdLst>
              <a:gd name="T0" fmla="*/ 7 w 85"/>
              <a:gd name="T1" fmla="*/ 92 h 139"/>
              <a:gd name="T2" fmla="*/ 9 w 85"/>
              <a:gd name="T3" fmla="*/ 87 h 139"/>
              <a:gd name="T4" fmla="*/ 9 w 85"/>
              <a:gd name="T5" fmla="*/ 87 h 139"/>
              <a:gd name="T6" fmla="*/ 9 w 85"/>
              <a:gd name="T7" fmla="*/ 84 h 139"/>
              <a:gd name="T8" fmla="*/ 7 w 85"/>
              <a:gd name="T9" fmla="*/ 82 h 139"/>
              <a:gd name="T10" fmla="*/ 10 w 85"/>
              <a:gd name="T11" fmla="*/ 75 h 139"/>
              <a:gd name="T12" fmla="*/ 14 w 85"/>
              <a:gd name="T13" fmla="*/ 73 h 139"/>
              <a:gd name="T14" fmla="*/ 15 w 85"/>
              <a:gd name="T15" fmla="*/ 70 h 139"/>
              <a:gd name="T16" fmla="*/ 21 w 85"/>
              <a:gd name="T17" fmla="*/ 58 h 139"/>
              <a:gd name="T18" fmla="*/ 18 w 85"/>
              <a:gd name="T19" fmla="*/ 57 h 139"/>
              <a:gd name="T20" fmla="*/ 17 w 85"/>
              <a:gd name="T21" fmla="*/ 53 h 139"/>
              <a:gd name="T22" fmla="*/ 17 w 85"/>
              <a:gd name="T23" fmla="*/ 50 h 139"/>
              <a:gd name="T24" fmla="*/ 17 w 85"/>
              <a:gd name="T25" fmla="*/ 48 h 139"/>
              <a:gd name="T26" fmla="*/ 17 w 85"/>
              <a:gd name="T27" fmla="*/ 46 h 139"/>
              <a:gd name="T28" fmla="*/ 27 w 85"/>
              <a:gd name="T29" fmla="*/ 0 h 139"/>
              <a:gd name="T30" fmla="*/ 35 w 85"/>
              <a:gd name="T31" fmla="*/ 21 h 139"/>
              <a:gd name="T32" fmla="*/ 38 w 85"/>
              <a:gd name="T33" fmla="*/ 28 h 139"/>
              <a:gd name="T34" fmla="*/ 37 w 85"/>
              <a:gd name="T35" fmla="*/ 31 h 139"/>
              <a:gd name="T36" fmla="*/ 39 w 85"/>
              <a:gd name="T37" fmla="*/ 34 h 139"/>
              <a:gd name="T38" fmla="*/ 44 w 85"/>
              <a:gd name="T39" fmla="*/ 42 h 139"/>
              <a:gd name="T40" fmla="*/ 46 w 85"/>
              <a:gd name="T41" fmla="*/ 46 h 139"/>
              <a:gd name="T42" fmla="*/ 48 w 85"/>
              <a:gd name="T43" fmla="*/ 48 h 139"/>
              <a:gd name="T44" fmla="*/ 51 w 85"/>
              <a:gd name="T45" fmla="*/ 49 h 139"/>
              <a:gd name="T46" fmla="*/ 49 w 85"/>
              <a:gd name="T47" fmla="*/ 56 h 139"/>
              <a:gd name="T48" fmla="*/ 47 w 85"/>
              <a:gd name="T49" fmla="*/ 60 h 139"/>
              <a:gd name="T50" fmla="*/ 47 w 85"/>
              <a:gd name="T51" fmla="*/ 61 h 139"/>
              <a:gd name="T52" fmla="*/ 46 w 85"/>
              <a:gd name="T53" fmla="*/ 64 h 139"/>
              <a:gd name="T54" fmla="*/ 45 w 85"/>
              <a:gd name="T55" fmla="*/ 67 h 139"/>
              <a:gd name="T56" fmla="*/ 48 w 85"/>
              <a:gd name="T57" fmla="*/ 69 h 139"/>
              <a:gd name="T58" fmla="*/ 53 w 85"/>
              <a:gd name="T59" fmla="*/ 66 h 139"/>
              <a:gd name="T60" fmla="*/ 54 w 85"/>
              <a:gd name="T61" fmla="*/ 67 h 139"/>
              <a:gd name="T62" fmla="*/ 55 w 85"/>
              <a:gd name="T63" fmla="*/ 68 h 139"/>
              <a:gd name="T64" fmla="*/ 54 w 85"/>
              <a:gd name="T65" fmla="*/ 74 h 139"/>
              <a:gd name="T66" fmla="*/ 57 w 85"/>
              <a:gd name="T67" fmla="*/ 79 h 139"/>
              <a:gd name="T68" fmla="*/ 56 w 85"/>
              <a:gd name="T69" fmla="*/ 81 h 139"/>
              <a:gd name="T70" fmla="*/ 59 w 85"/>
              <a:gd name="T71" fmla="*/ 84 h 139"/>
              <a:gd name="T72" fmla="*/ 60 w 85"/>
              <a:gd name="T73" fmla="*/ 86 h 139"/>
              <a:gd name="T74" fmla="*/ 60 w 85"/>
              <a:gd name="T75" fmla="*/ 90 h 139"/>
              <a:gd name="T76" fmla="*/ 62 w 85"/>
              <a:gd name="T77" fmla="*/ 92 h 139"/>
              <a:gd name="T78" fmla="*/ 64 w 85"/>
              <a:gd name="T79" fmla="*/ 90 h 139"/>
              <a:gd name="T80" fmla="*/ 68 w 85"/>
              <a:gd name="T81" fmla="*/ 92 h 139"/>
              <a:gd name="T82" fmla="*/ 70 w 85"/>
              <a:gd name="T83" fmla="*/ 90 h 139"/>
              <a:gd name="T84" fmla="*/ 74 w 85"/>
              <a:gd name="T85" fmla="*/ 91 h 139"/>
              <a:gd name="T86" fmla="*/ 77 w 85"/>
              <a:gd name="T87" fmla="*/ 92 h 139"/>
              <a:gd name="T88" fmla="*/ 80 w 85"/>
              <a:gd name="T89" fmla="*/ 90 h 139"/>
              <a:gd name="T90" fmla="*/ 84 w 85"/>
              <a:gd name="T91" fmla="*/ 91 h 139"/>
              <a:gd name="T92" fmla="*/ 85 w 85"/>
              <a:gd name="T93" fmla="*/ 94 h 139"/>
              <a:gd name="T94" fmla="*/ 79 w 85"/>
              <a:gd name="T95" fmla="*/ 139 h 139"/>
              <a:gd name="T96" fmla="*/ 0 w 85"/>
              <a:gd name="T97" fmla="*/ 124 h 1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
              <a:gd name="T148" fmla="*/ 0 h 139"/>
              <a:gd name="T149" fmla="*/ 85 w 85"/>
              <a:gd name="T150" fmla="*/ 139 h 1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 h="139">
                <a:moveTo>
                  <a:pt x="0" y="124"/>
                </a:moveTo>
                <a:lnTo>
                  <a:pt x="7" y="92"/>
                </a:lnTo>
                <a:lnTo>
                  <a:pt x="9" y="90"/>
                </a:lnTo>
                <a:lnTo>
                  <a:pt x="9" y="87"/>
                </a:lnTo>
                <a:lnTo>
                  <a:pt x="10" y="86"/>
                </a:lnTo>
                <a:lnTo>
                  <a:pt x="9" y="84"/>
                </a:lnTo>
                <a:lnTo>
                  <a:pt x="7" y="83"/>
                </a:lnTo>
                <a:lnTo>
                  <a:pt x="7" y="82"/>
                </a:lnTo>
                <a:lnTo>
                  <a:pt x="7" y="80"/>
                </a:lnTo>
                <a:lnTo>
                  <a:pt x="10" y="75"/>
                </a:lnTo>
                <a:lnTo>
                  <a:pt x="12" y="74"/>
                </a:lnTo>
                <a:lnTo>
                  <a:pt x="14" y="73"/>
                </a:lnTo>
                <a:lnTo>
                  <a:pt x="14" y="71"/>
                </a:lnTo>
                <a:lnTo>
                  <a:pt x="15" y="70"/>
                </a:lnTo>
                <a:lnTo>
                  <a:pt x="21" y="61"/>
                </a:lnTo>
                <a:lnTo>
                  <a:pt x="21" y="58"/>
                </a:lnTo>
                <a:lnTo>
                  <a:pt x="19" y="57"/>
                </a:lnTo>
                <a:lnTo>
                  <a:pt x="18" y="57"/>
                </a:lnTo>
                <a:lnTo>
                  <a:pt x="17" y="55"/>
                </a:lnTo>
                <a:lnTo>
                  <a:pt x="17" y="53"/>
                </a:lnTo>
                <a:lnTo>
                  <a:pt x="17" y="51"/>
                </a:lnTo>
                <a:lnTo>
                  <a:pt x="17" y="50"/>
                </a:lnTo>
                <a:lnTo>
                  <a:pt x="17" y="48"/>
                </a:lnTo>
                <a:lnTo>
                  <a:pt x="17" y="46"/>
                </a:lnTo>
                <a:lnTo>
                  <a:pt x="27" y="0"/>
                </a:lnTo>
                <a:lnTo>
                  <a:pt x="38" y="3"/>
                </a:lnTo>
                <a:lnTo>
                  <a:pt x="35" y="21"/>
                </a:lnTo>
                <a:lnTo>
                  <a:pt x="37" y="25"/>
                </a:lnTo>
                <a:lnTo>
                  <a:pt x="38" y="28"/>
                </a:lnTo>
                <a:lnTo>
                  <a:pt x="37" y="30"/>
                </a:lnTo>
                <a:lnTo>
                  <a:pt x="37" y="31"/>
                </a:lnTo>
                <a:lnTo>
                  <a:pt x="38" y="32"/>
                </a:lnTo>
                <a:lnTo>
                  <a:pt x="39" y="34"/>
                </a:lnTo>
                <a:lnTo>
                  <a:pt x="42" y="37"/>
                </a:lnTo>
                <a:lnTo>
                  <a:pt x="44" y="42"/>
                </a:lnTo>
                <a:lnTo>
                  <a:pt x="45" y="44"/>
                </a:lnTo>
                <a:lnTo>
                  <a:pt x="46" y="46"/>
                </a:lnTo>
                <a:lnTo>
                  <a:pt x="47" y="46"/>
                </a:lnTo>
                <a:lnTo>
                  <a:pt x="48" y="48"/>
                </a:lnTo>
                <a:lnTo>
                  <a:pt x="50" y="48"/>
                </a:lnTo>
                <a:lnTo>
                  <a:pt x="51" y="49"/>
                </a:lnTo>
                <a:lnTo>
                  <a:pt x="48" y="55"/>
                </a:lnTo>
                <a:lnTo>
                  <a:pt x="49" y="56"/>
                </a:lnTo>
                <a:lnTo>
                  <a:pt x="48" y="57"/>
                </a:lnTo>
                <a:lnTo>
                  <a:pt x="47" y="60"/>
                </a:lnTo>
                <a:lnTo>
                  <a:pt x="48" y="60"/>
                </a:lnTo>
                <a:lnTo>
                  <a:pt x="47" y="61"/>
                </a:lnTo>
                <a:lnTo>
                  <a:pt x="46" y="63"/>
                </a:lnTo>
                <a:lnTo>
                  <a:pt x="46" y="64"/>
                </a:lnTo>
                <a:lnTo>
                  <a:pt x="46" y="65"/>
                </a:lnTo>
                <a:lnTo>
                  <a:pt x="45" y="67"/>
                </a:lnTo>
                <a:lnTo>
                  <a:pt x="47" y="69"/>
                </a:lnTo>
                <a:lnTo>
                  <a:pt x="48" y="69"/>
                </a:lnTo>
                <a:lnTo>
                  <a:pt x="52" y="66"/>
                </a:lnTo>
                <a:lnTo>
                  <a:pt x="53" y="66"/>
                </a:lnTo>
                <a:lnTo>
                  <a:pt x="54" y="67"/>
                </a:lnTo>
                <a:lnTo>
                  <a:pt x="54" y="68"/>
                </a:lnTo>
                <a:lnTo>
                  <a:pt x="55" y="68"/>
                </a:lnTo>
                <a:lnTo>
                  <a:pt x="54" y="71"/>
                </a:lnTo>
                <a:lnTo>
                  <a:pt x="54" y="74"/>
                </a:lnTo>
                <a:lnTo>
                  <a:pt x="55" y="77"/>
                </a:lnTo>
                <a:lnTo>
                  <a:pt x="57" y="79"/>
                </a:lnTo>
                <a:lnTo>
                  <a:pt x="57" y="80"/>
                </a:lnTo>
                <a:lnTo>
                  <a:pt x="56" y="81"/>
                </a:lnTo>
                <a:lnTo>
                  <a:pt x="57" y="84"/>
                </a:lnTo>
                <a:lnTo>
                  <a:pt x="59" y="84"/>
                </a:lnTo>
                <a:lnTo>
                  <a:pt x="60" y="85"/>
                </a:lnTo>
                <a:lnTo>
                  <a:pt x="60" y="86"/>
                </a:lnTo>
                <a:lnTo>
                  <a:pt x="60" y="89"/>
                </a:lnTo>
                <a:lnTo>
                  <a:pt x="60" y="90"/>
                </a:lnTo>
                <a:lnTo>
                  <a:pt x="61" y="91"/>
                </a:lnTo>
                <a:lnTo>
                  <a:pt x="62" y="92"/>
                </a:lnTo>
                <a:lnTo>
                  <a:pt x="63" y="91"/>
                </a:lnTo>
                <a:lnTo>
                  <a:pt x="64" y="90"/>
                </a:lnTo>
                <a:lnTo>
                  <a:pt x="67" y="91"/>
                </a:lnTo>
                <a:lnTo>
                  <a:pt x="68" y="92"/>
                </a:lnTo>
                <a:lnTo>
                  <a:pt x="69" y="90"/>
                </a:lnTo>
                <a:lnTo>
                  <a:pt x="70" y="90"/>
                </a:lnTo>
                <a:lnTo>
                  <a:pt x="71" y="91"/>
                </a:lnTo>
                <a:lnTo>
                  <a:pt x="74" y="91"/>
                </a:lnTo>
                <a:lnTo>
                  <a:pt x="76" y="92"/>
                </a:lnTo>
                <a:lnTo>
                  <a:pt x="77" y="92"/>
                </a:lnTo>
                <a:lnTo>
                  <a:pt x="80" y="92"/>
                </a:lnTo>
                <a:lnTo>
                  <a:pt x="80" y="90"/>
                </a:lnTo>
                <a:lnTo>
                  <a:pt x="82" y="89"/>
                </a:lnTo>
                <a:lnTo>
                  <a:pt x="84" y="91"/>
                </a:lnTo>
                <a:lnTo>
                  <a:pt x="84" y="93"/>
                </a:lnTo>
                <a:lnTo>
                  <a:pt x="85" y="94"/>
                </a:lnTo>
                <a:lnTo>
                  <a:pt x="79" y="139"/>
                </a:lnTo>
                <a:lnTo>
                  <a:pt x="39" y="132"/>
                </a:lnTo>
                <a:lnTo>
                  <a:pt x="0" y="124"/>
                </a:lnTo>
                <a:close/>
              </a:path>
            </a:pathLst>
          </a:custGeom>
          <a:solidFill>
            <a:srgbClr val="FFFFFF"/>
          </a:solidFill>
          <a:ln w="19050">
            <a:solidFill>
              <a:srgbClr val="000000"/>
            </a:solidFill>
            <a:round/>
            <a:headEnd/>
            <a:tailEnd/>
          </a:ln>
        </p:spPr>
        <p:txBody>
          <a:bodyPr/>
          <a:lstStyle/>
          <a:p>
            <a:endParaRPr lang="en-US"/>
          </a:p>
        </p:txBody>
      </p:sp>
      <p:sp>
        <p:nvSpPr>
          <p:cNvPr id="35864" name="Freeform 23"/>
          <p:cNvSpPr>
            <a:spLocks/>
          </p:cNvSpPr>
          <p:nvPr/>
        </p:nvSpPr>
        <p:spPr bwMode="auto">
          <a:xfrm>
            <a:off x="2170113" y="1646238"/>
            <a:ext cx="765175" cy="1252537"/>
          </a:xfrm>
          <a:custGeom>
            <a:avLst/>
            <a:gdLst>
              <a:gd name="T0" fmla="*/ 7 w 85"/>
              <a:gd name="T1" fmla="*/ 92 h 139"/>
              <a:gd name="T2" fmla="*/ 9 w 85"/>
              <a:gd name="T3" fmla="*/ 87 h 139"/>
              <a:gd name="T4" fmla="*/ 9 w 85"/>
              <a:gd name="T5" fmla="*/ 87 h 139"/>
              <a:gd name="T6" fmla="*/ 9 w 85"/>
              <a:gd name="T7" fmla="*/ 84 h 139"/>
              <a:gd name="T8" fmla="*/ 7 w 85"/>
              <a:gd name="T9" fmla="*/ 82 h 139"/>
              <a:gd name="T10" fmla="*/ 10 w 85"/>
              <a:gd name="T11" fmla="*/ 75 h 139"/>
              <a:gd name="T12" fmla="*/ 14 w 85"/>
              <a:gd name="T13" fmla="*/ 73 h 139"/>
              <a:gd name="T14" fmla="*/ 15 w 85"/>
              <a:gd name="T15" fmla="*/ 70 h 139"/>
              <a:gd name="T16" fmla="*/ 21 w 85"/>
              <a:gd name="T17" fmla="*/ 58 h 139"/>
              <a:gd name="T18" fmla="*/ 18 w 85"/>
              <a:gd name="T19" fmla="*/ 57 h 139"/>
              <a:gd name="T20" fmla="*/ 17 w 85"/>
              <a:gd name="T21" fmla="*/ 53 h 139"/>
              <a:gd name="T22" fmla="*/ 17 w 85"/>
              <a:gd name="T23" fmla="*/ 50 h 139"/>
              <a:gd name="T24" fmla="*/ 17 w 85"/>
              <a:gd name="T25" fmla="*/ 48 h 139"/>
              <a:gd name="T26" fmla="*/ 17 w 85"/>
              <a:gd name="T27" fmla="*/ 46 h 139"/>
              <a:gd name="T28" fmla="*/ 27 w 85"/>
              <a:gd name="T29" fmla="*/ 0 h 139"/>
              <a:gd name="T30" fmla="*/ 35 w 85"/>
              <a:gd name="T31" fmla="*/ 21 h 139"/>
              <a:gd name="T32" fmla="*/ 38 w 85"/>
              <a:gd name="T33" fmla="*/ 28 h 139"/>
              <a:gd name="T34" fmla="*/ 37 w 85"/>
              <a:gd name="T35" fmla="*/ 31 h 139"/>
              <a:gd name="T36" fmla="*/ 39 w 85"/>
              <a:gd name="T37" fmla="*/ 34 h 139"/>
              <a:gd name="T38" fmla="*/ 44 w 85"/>
              <a:gd name="T39" fmla="*/ 42 h 139"/>
              <a:gd name="T40" fmla="*/ 46 w 85"/>
              <a:gd name="T41" fmla="*/ 46 h 139"/>
              <a:gd name="T42" fmla="*/ 48 w 85"/>
              <a:gd name="T43" fmla="*/ 48 h 139"/>
              <a:gd name="T44" fmla="*/ 51 w 85"/>
              <a:gd name="T45" fmla="*/ 49 h 139"/>
              <a:gd name="T46" fmla="*/ 49 w 85"/>
              <a:gd name="T47" fmla="*/ 56 h 139"/>
              <a:gd name="T48" fmla="*/ 47 w 85"/>
              <a:gd name="T49" fmla="*/ 60 h 139"/>
              <a:gd name="T50" fmla="*/ 47 w 85"/>
              <a:gd name="T51" fmla="*/ 61 h 139"/>
              <a:gd name="T52" fmla="*/ 46 w 85"/>
              <a:gd name="T53" fmla="*/ 64 h 139"/>
              <a:gd name="T54" fmla="*/ 45 w 85"/>
              <a:gd name="T55" fmla="*/ 67 h 139"/>
              <a:gd name="T56" fmla="*/ 48 w 85"/>
              <a:gd name="T57" fmla="*/ 69 h 139"/>
              <a:gd name="T58" fmla="*/ 53 w 85"/>
              <a:gd name="T59" fmla="*/ 66 h 139"/>
              <a:gd name="T60" fmla="*/ 54 w 85"/>
              <a:gd name="T61" fmla="*/ 67 h 139"/>
              <a:gd name="T62" fmla="*/ 55 w 85"/>
              <a:gd name="T63" fmla="*/ 68 h 139"/>
              <a:gd name="T64" fmla="*/ 54 w 85"/>
              <a:gd name="T65" fmla="*/ 74 h 139"/>
              <a:gd name="T66" fmla="*/ 57 w 85"/>
              <a:gd name="T67" fmla="*/ 79 h 139"/>
              <a:gd name="T68" fmla="*/ 56 w 85"/>
              <a:gd name="T69" fmla="*/ 81 h 139"/>
              <a:gd name="T70" fmla="*/ 59 w 85"/>
              <a:gd name="T71" fmla="*/ 84 h 139"/>
              <a:gd name="T72" fmla="*/ 60 w 85"/>
              <a:gd name="T73" fmla="*/ 86 h 139"/>
              <a:gd name="T74" fmla="*/ 60 w 85"/>
              <a:gd name="T75" fmla="*/ 90 h 139"/>
              <a:gd name="T76" fmla="*/ 62 w 85"/>
              <a:gd name="T77" fmla="*/ 92 h 139"/>
              <a:gd name="T78" fmla="*/ 64 w 85"/>
              <a:gd name="T79" fmla="*/ 90 h 139"/>
              <a:gd name="T80" fmla="*/ 68 w 85"/>
              <a:gd name="T81" fmla="*/ 92 h 139"/>
              <a:gd name="T82" fmla="*/ 70 w 85"/>
              <a:gd name="T83" fmla="*/ 90 h 139"/>
              <a:gd name="T84" fmla="*/ 74 w 85"/>
              <a:gd name="T85" fmla="*/ 91 h 139"/>
              <a:gd name="T86" fmla="*/ 77 w 85"/>
              <a:gd name="T87" fmla="*/ 92 h 139"/>
              <a:gd name="T88" fmla="*/ 80 w 85"/>
              <a:gd name="T89" fmla="*/ 90 h 139"/>
              <a:gd name="T90" fmla="*/ 84 w 85"/>
              <a:gd name="T91" fmla="*/ 91 h 139"/>
              <a:gd name="T92" fmla="*/ 85 w 85"/>
              <a:gd name="T93" fmla="*/ 94 h 139"/>
              <a:gd name="T94" fmla="*/ 79 w 85"/>
              <a:gd name="T95" fmla="*/ 139 h 139"/>
              <a:gd name="T96" fmla="*/ 0 w 85"/>
              <a:gd name="T97" fmla="*/ 124 h 1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
              <a:gd name="T148" fmla="*/ 0 h 139"/>
              <a:gd name="T149" fmla="*/ 85 w 85"/>
              <a:gd name="T150" fmla="*/ 139 h 1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 h="139">
                <a:moveTo>
                  <a:pt x="0" y="124"/>
                </a:moveTo>
                <a:lnTo>
                  <a:pt x="7" y="92"/>
                </a:lnTo>
                <a:lnTo>
                  <a:pt x="9" y="90"/>
                </a:lnTo>
                <a:lnTo>
                  <a:pt x="9" y="87"/>
                </a:lnTo>
                <a:lnTo>
                  <a:pt x="10" y="86"/>
                </a:lnTo>
                <a:lnTo>
                  <a:pt x="9" y="84"/>
                </a:lnTo>
                <a:lnTo>
                  <a:pt x="7" y="83"/>
                </a:lnTo>
                <a:lnTo>
                  <a:pt x="7" y="82"/>
                </a:lnTo>
                <a:lnTo>
                  <a:pt x="7" y="80"/>
                </a:lnTo>
                <a:lnTo>
                  <a:pt x="10" y="75"/>
                </a:lnTo>
                <a:lnTo>
                  <a:pt x="12" y="74"/>
                </a:lnTo>
                <a:lnTo>
                  <a:pt x="14" y="73"/>
                </a:lnTo>
                <a:lnTo>
                  <a:pt x="14" y="71"/>
                </a:lnTo>
                <a:lnTo>
                  <a:pt x="15" y="70"/>
                </a:lnTo>
                <a:lnTo>
                  <a:pt x="21" y="61"/>
                </a:lnTo>
                <a:lnTo>
                  <a:pt x="21" y="58"/>
                </a:lnTo>
                <a:lnTo>
                  <a:pt x="19" y="57"/>
                </a:lnTo>
                <a:lnTo>
                  <a:pt x="18" y="57"/>
                </a:lnTo>
                <a:lnTo>
                  <a:pt x="17" y="55"/>
                </a:lnTo>
                <a:lnTo>
                  <a:pt x="17" y="53"/>
                </a:lnTo>
                <a:lnTo>
                  <a:pt x="17" y="51"/>
                </a:lnTo>
                <a:lnTo>
                  <a:pt x="17" y="50"/>
                </a:lnTo>
                <a:lnTo>
                  <a:pt x="17" y="48"/>
                </a:lnTo>
                <a:lnTo>
                  <a:pt x="17" y="46"/>
                </a:lnTo>
                <a:lnTo>
                  <a:pt x="27" y="0"/>
                </a:lnTo>
                <a:lnTo>
                  <a:pt x="38" y="3"/>
                </a:lnTo>
                <a:lnTo>
                  <a:pt x="35" y="21"/>
                </a:lnTo>
                <a:lnTo>
                  <a:pt x="37" y="25"/>
                </a:lnTo>
                <a:lnTo>
                  <a:pt x="38" y="28"/>
                </a:lnTo>
                <a:lnTo>
                  <a:pt x="37" y="30"/>
                </a:lnTo>
                <a:lnTo>
                  <a:pt x="37" y="31"/>
                </a:lnTo>
                <a:lnTo>
                  <a:pt x="38" y="32"/>
                </a:lnTo>
                <a:lnTo>
                  <a:pt x="39" y="34"/>
                </a:lnTo>
                <a:lnTo>
                  <a:pt x="42" y="37"/>
                </a:lnTo>
                <a:lnTo>
                  <a:pt x="44" y="42"/>
                </a:lnTo>
                <a:lnTo>
                  <a:pt x="45" y="44"/>
                </a:lnTo>
                <a:lnTo>
                  <a:pt x="46" y="46"/>
                </a:lnTo>
                <a:lnTo>
                  <a:pt x="47" y="46"/>
                </a:lnTo>
                <a:lnTo>
                  <a:pt x="48" y="48"/>
                </a:lnTo>
                <a:lnTo>
                  <a:pt x="50" y="48"/>
                </a:lnTo>
                <a:lnTo>
                  <a:pt x="51" y="49"/>
                </a:lnTo>
                <a:lnTo>
                  <a:pt x="48" y="55"/>
                </a:lnTo>
                <a:lnTo>
                  <a:pt x="49" y="56"/>
                </a:lnTo>
                <a:lnTo>
                  <a:pt x="48" y="57"/>
                </a:lnTo>
                <a:lnTo>
                  <a:pt x="47" y="60"/>
                </a:lnTo>
                <a:lnTo>
                  <a:pt x="48" y="60"/>
                </a:lnTo>
                <a:lnTo>
                  <a:pt x="47" y="61"/>
                </a:lnTo>
                <a:lnTo>
                  <a:pt x="46" y="63"/>
                </a:lnTo>
                <a:lnTo>
                  <a:pt x="46" y="64"/>
                </a:lnTo>
                <a:lnTo>
                  <a:pt x="46" y="65"/>
                </a:lnTo>
                <a:lnTo>
                  <a:pt x="45" y="67"/>
                </a:lnTo>
                <a:lnTo>
                  <a:pt x="47" y="69"/>
                </a:lnTo>
                <a:lnTo>
                  <a:pt x="48" y="69"/>
                </a:lnTo>
                <a:lnTo>
                  <a:pt x="52" y="66"/>
                </a:lnTo>
                <a:lnTo>
                  <a:pt x="53" y="66"/>
                </a:lnTo>
                <a:lnTo>
                  <a:pt x="54" y="67"/>
                </a:lnTo>
                <a:lnTo>
                  <a:pt x="54" y="68"/>
                </a:lnTo>
                <a:lnTo>
                  <a:pt x="55" y="68"/>
                </a:lnTo>
                <a:lnTo>
                  <a:pt x="54" y="71"/>
                </a:lnTo>
                <a:lnTo>
                  <a:pt x="54" y="74"/>
                </a:lnTo>
                <a:lnTo>
                  <a:pt x="55" y="77"/>
                </a:lnTo>
                <a:lnTo>
                  <a:pt x="57" y="79"/>
                </a:lnTo>
                <a:lnTo>
                  <a:pt x="57" y="80"/>
                </a:lnTo>
                <a:lnTo>
                  <a:pt x="56" y="81"/>
                </a:lnTo>
                <a:lnTo>
                  <a:pt x="57" y="84"/>
                </a:lnTo>
                <a:lnTo>
                  <a:pt x="59" y="84"/>
                </a:lnTo>
                <a:lnTo>
                  <a:pt x="60" y="85"/>
                </a:lnTo>
                <a:lnTo>
                  <a:pt x="60" y="86"/>
                </a:lnTo>
                <a:lnTo>
                  <a:pt x="60" y="89"/>
                </a:lnTo>
                <a:lnTo>
                  <a:pt x="60" y="90"/>
                </a:lnTo>
                <a:lnTo>
                  <a:pt x="61" y="91"/>
                </a:lnTo>
                <a:lnTo>
                  <a:pt x="62" y="92"/>
                </a:lnTo>
                <a:lnTo>
                  <a:pt x="63" y="91"/>
                </a:lnTo>
                <a:lnTo>
                  <a:pt x="64" y="90"/>
                </a:lnTo>
                <a:lnTo>
                  <a:pt x="67" y="91"/>
                </a:lnTo>
                <a:lnTo>
                  <a:pt x="68" y="92"/>
                </a:lnTo>
                <a:lnTo>
                  <a:pt x="69" y="90"/>
                </a:lnTo>
                <a:lnTo>
                  <a:pt x="70" y="90"/>
                </a:lnTo>
                <a:lnTo>
                  <a:pt x="71" y="91"/>
                </a:lnTo>
                <a:lnTo>
                  <a:pt x="74" y="91"/>
                </a:lnTo>
                <a:lnTo>
                  <a:pt x="76" y="92"/>
                </a:lnTo>
                <a:lnTo>
                  <a:pt x="77" y="92"/>
                </a:lnTo>
                <a:lnTo>
                  <a:pt x="80" y="92"/>
                </a:lnTo>
                <a:lnTo>
                  <a:pt x="80" y="90"/>
                </a:lnTo>
                <a:lnTo>
                  <a:pt x="82" y="89"/>
                </a:lnTo>
                <a:lnTo>
                  <a:pt x="84" y="91"/>
                </a:lnTo>
                <a:lnTo>
                  <a:pt x="84" y="93"/>
                </a:lnTo>
                <a:lnTo>
                  <a:pt x="85" y="94"/>
                </a:lnTo>
                <a:lnTo>
                  <a:pt x="79" y="139"/>
                </a:lnTo>
                <a:lnTo>
                  <a:pt x="39" y="132"/>
                </a:lnTo>
                <a:lnTo>
                  <a:pt x="0" y="124"/>
                </a:lnTo>
                <a:close/>
              </a:path>
            </a:pathLst>
          </a:custGeom>
          <a:noFill/>
          <a:ln w="9525">
            <a:solidFill>
              <a:srgbClr val="000000"/>
            </a:solidFill>
            <a:round/>
            <a:headEnd/>
            <a:tailEnd/>
          </a:ln>
        </p:spPr>
        <p:txBody>
          <a:bodyPr/>
          <a:lstStyle/>
          <a:p>
            <a:endParaRPr lang="en-US"/>
          </a:p>
        </p:txBody>
      </p:sp>
      <p:sp>
        <p:nvSpPr>
          <p:cNvPr id="35865" name="Freeform 24"/>
          <p:cNvSpPr>
            <a:spLocks/>
          </p:cNvSpPr>
          <p:nvPr/>
        </p:nvSpPr>
        <p:spPr bwMode="auto">
          <a:xfrm>
            <a:off x="2487613" y="1673225"/>
            <a:ext cx="1320800" cy="838200"/>
          </a:xfrm>
          <a:custGeom>
            <a:avLst/>
            <a:gdLst>
              <a:gd name="T0" fmla="*/ 51 w 147"/>
              <a:gd name="T1" fmla="*/ 82 h 93"/>
              <a:gd name="T2" fmla="*/ 49 w 147"/>
              <a:gd name="T3" fmla="*/ 90 h 93"/>
              <a:gd name="T4" fmla="*/ 47 w 147"/>
              <a:gd name="T5" fmla="*/ 86 h 93"/>
              <a:gd name="T6" fmla="*/ 45 w 147"/>
              <a:gd name="T7" fmla="*/ 89 h 93"/>
              <a:gd name="T8" fmla="*/ 41 w 147"/>
              <a:gd name="T9" fmla="*/ 89 h 93"/>
              <a:gd name="T10" fmla="*/ 36 w 147"/>
              <a:gd name="T11" fmla="*/ 88 h 93"/>
              <a:gd name="T12" fmla="*/ 34 w 147"/>
              <a:gd name="T13" fmla="*/ 87 h 93"/>
              <a:gd name="T14" fmla="*/ 32 w 147"/>
              <a:gd name="T15" fmla="*/ 88 h 93"/>
              <a:gd name="T16" fmla="*/ 28 w 147"/>
              <a:gd name="T17" fmla="*/ 88 h 93"/>
              <a:gd name="T18" fmla="*/ 26 w 147"/>
              <a:gd name="T19" fmla="*/ 88 h 93"/>
              <a:gd name="T20" fmla="*/ 25 w 147"/>
              <a:gd name="T21" fmla="*/ 86 h 93"/>
              <a:gd name="T22" fmla="*/ 25 w 147"/>
              <a:gd name="T23" fmla="*/ 82 h 93"/>
              <a:gd name="T24" fmla="*/ 22 w 147"/>
              <a:gd name="T25" fmla="*/ 81 h 93"/>
              <a:gd name="T26" fmla="*/ 22 w 147"/>
              <a:gd name="T27" fmla="*/ 77 h 93"/>
              <a:gd name="T28" fmla="*/ 20 w 147"/>
              <a:gd name="T29" fmla="*/ 74 h 93"/>
              <a:gd name="T30" fmla="*/ 19 w 147"/>
              <a:gd name="T31" fmla="*/ 68 h 93"/>
              <a:gd name="T32" fmla="*/ 19 w 147"/>
              <a:gd name="T33" fmla="*/ 65 h 93"/>
              <a:gd name="T34" fmla="*/ 18 w 147"/>
              <a:gd name="T35" fmla="*/ 63 h 93"/>
              <a:gd name="T36" fmla="*/ 17 w 147"/>
              <a:gd name="T37" fmla="*/ 63 h 93"/>
              <a:gd name="T38" fmla="*/ 12 w 147"/>
              <a:gd name="T39" fmla="*/ 66 h 93"/>
              <a:gd name="T40" fmla="*/ 11 w 147"/>
              <a:gd name="T41" fmla="*/ 62 h 93"/>
              <a:gd name="T42" fmla="*/ 11 w 147"/>
              <a:gd name="T43" fmla="*/ 60 h 93"/>
              <a:gd name="T44" fmla="*/ 13 w 147"/>
              <a:gd name="T45" fmla="*/ 57 h 93"/>
              <a:gd name="T46" fmla="*/ 13 w 147"/>
              <a:gd name="T47" fmla="*/ 54 h 93"/>
              <a:gd name="T48" fmla="*/ 13 w 147"/>
              <a:gd name="T49" fmla="*/ 52 h 93"/>
              <a:gd name="T50" fmla="*/ 15 w 147"/>
              <a:gd name="T51" fmla="*/ 45 h 93"/>
              <a:gd name="T52" fmla="*/ 12 w 147"/>
              <a:gd name="T53" fmla="*/ 43 h 93"/>
              <a:gd name="T54" fmla="*/ 10 w 147"/>
              <a:gd name="T55" fmla="*/ 41 h 93"/>
              <a:gd name="T56" fmla="*/ 7 w 147"/>
              <a:gd name="T57" fmla="*/ 34 h 93"/>
              <a:gd name="T58" fmla="*/ 3 w 147"/>
              <a:gd name="T59" fmla="*/ 29 h 93"/>
              <a:gd name="T60" fmla="*/ 2 w 147"/>
              <a:gd name="T61" fmla="*/ 27 h 93"/>
              <a:gd name="T62" fmla="*/ 2 w 147"/>
              <a:gd name="T63" fmla="*/ 22 h 93"/>
              <a:gd name="T64" fmla="*/ 3 w 147"/>
              <a:gd name="T65" fmla="*/ 0 h 93"/>
              <a:gd name="T66" fmla="*/ 53 w 147"/>
              <a:gd name="T67" fmla="*/ 9 h 93"/>
              <a:gd name="T68" fmla="*/ 147 w 147"/>
              <a:gd name="T69" fmla="*/ 21 h 93"/>
              <a:gd name="T70" fmla="*/ 141 w 147"/>
              <a:gd name="T71" fmla="*/ 93 h 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7"/>
              <a:gd name="T109" fmla="*/ 0 h 93"/>
              <a:gd name="T110" fmla="*/ 147 w 147"/>
              <a:gd name="T111" fmla="*/ 93 h 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7" h="93">
                <a:moveTo>
                  <a:pt x="141" y="93"/>
                </a:moveTo>
                <a:lnTo>
                  <a:pt x="51" y="82"/>
                </a:lnTo>
                <a:lnTo>
                  <a:pt x="50" y="91"/>
                </a:lnTo>
                <a:lnTo>
                  <a:pt x="49" y="90"/>
                </a:lnTo>
                <a:lnTo>
                  <a:pt x="49" y="88"/>
                </a:lnTo>
                <a:lnTo>
                  <a:pt x="47" y="86"/>
                </a:lnTo>
                <a:lnTo>
                  <a:pt x="45" y="87"/>
                </a:lnTo>
                <a:lnTo>
                  <a:pt x="45" y="89"/>
                </a:lnTo>
                <a:lnTo>
                  <a:pt x="42" y="89"/>
                </a:lnTo>
                <a:lnTo>
                  <a:pt x="41" y="89"/>
                </a:lnTo>
                <a:lnTo>
                  <a:pt x="39" y="88"/>
                </a:lnTo>
                <a:lnTo>
                  <a:pt x="36" y="88"/>
                </a:lnTo>
                <a:lnTo>
                  <a:pt x="35" y="87"/>
                </a:lnTo>
                <a:lnTo>
                  <a:pt x="34" y="87"/>
                </a:lnTo>
                <a:lnTo>
                  <a:pt x="33" y="89"/>
                </a:lnTo>
                <a:lnTo>
                  <a:pt x="32" y="88"/>
                </a:lnTo>
                <a:lnTo>
                  <a:pt x="29" y="87"/>
                </a:lnTo>
                <a:lnTo>
                  <a:pt x="28" y="88"/>
                </a:lnTo>
                <a:lnTo>
                  <a:pt x="27" y="89"/>
                </a:lnTo>
                <a:lnTo>
                  <a:pt x="26" y="88"/>
                </a:lnTo>
                <a:lnTo>
                  <a:pt x="25" y="87"/>
                </a:lnTo>
                <a:lnTo>
                  <a:pt x="25" y="86"/>
                </a:lnTo>
                <a:lnTo>
                  <a:pt x="25" y="83"/>
                </a:lnTo>
                <a:lnTo>
                  <a:pt x="25" y="82"/>
                </a:lnTo>
                <a:lnTo>
                  <a:pt x="24" y="81"/>
                </a:lnTo>
                <a:lnTo>
                  <a:pt x="22" y="81"/>
                </a:lnTo>
                <a:lnTo>
                  <a:pt x="21" y="78"/>
                </a:lnTo>
                <a:lnTo>
                  <a:pt x="22" y="77"/>
                </a:lnTo>
                <a:lnTo>
                  <a:pt x="22" y="76"/>
                </a:lnTo>
                <a:lnTo>
                  <a:pt x="20" y="74"/>
                </a:lnTo>
                <a:lnTo>
                  <a:pt x="19" y="71"/>
                </a:lnTo>
                <a:lnTo>
                  <a:pt x="19" y="68"/>
                </a:lnTo>
                <a:lnTo>
                  <a:pt x="20" y="65"/>
                </a:lnTo>
                <a:lnTo>
                  <a:pt x="19" y="65"/>
                </a:lnTo>
                <a:lnTo>
                  <a:pt x="19" y="64"/>
                </a:lnTo>
                <a:lnTo>
                  <a:pt x="18" y="63"/>
                </a:lnTo>
                <a:lnTo>
                  <a:pt x="17" y="63"/>
                </a:lnTo>
                <a:lnTo>
                  <a:pt x="13" y="66"/>
                </a:lnTo>
                <a:lnTo>
                  <a:pt x="12" y="66"/>
                </a:lnTo>
                <a:lnTo>
                  <a:pt x="10" y="64"/>
                </a:lnTo>
                <a:lnTo>
                  <a:pt x="11" y="62"/>
                </a:lnTo>
                <a:lnTo>
                  <a:pt x="11" y="61"/>
                </a:lnTo>
                <a:lnTo>
                  <a:pt x="11" y="60"/>
                </a:lnTo>
                <a:lnTo>
                  <a:pt x="12" y="58"/>
                </a:lnTo>
                <a:lnTo>
                  <a:pt x="13" y="57"/>
                </a:lnTo>
                <a:lnTo>
                  <a:pt x="12" y="57"/>
                </a:lnTo>
                <a:lnTo>
                  <a:pt x="13" y="54"/>
                </a:lnTo>
                <a:lnTo>
                  <a:pt x="14" y="53"/>
                </a:lnTo>
                <a:lnTo>
                  <a:pt x="13" y="52"/>
                </a:lnTo>
                <a:lnTo>
                  <a:pt x="16" y="46"/>
                </a:lnTo>
                <a:lnTo>
                  <a:pt x="15" y="45"/>
                </a:lnTo>
                <a:lnTo>
                  <a:pt x="13" y="45"/>
                </a:lnTo>
                <a:lnTo>
                  <a:pt x="12" y="43"/>
                </a:lnTo>
                <a:lnTo>
                  <a:pt x="11" y="43"/>
                </a:lnTo>
                <a:lnTo>
                  <a:pt x="10" y="41"/>
                </a:lnTo>
                <a:lnTo>
                  <a:pt x="9" y="39"/>
                </a:lnTo>
                <a:lnTo>
                  <a:pt x="7" y="34"/>
                </a:lnTo>
                <a:lnTo>
                  <a:pt x="4" y="31"/>
                </a:lnTo>
                <a:lnTo>
                  <a:pt x="3" y="29"/>
                </a:lnTo>
                <a:lnTo>
                  <a:pt x="2" y="28"/>
                </a:lnTo>
                <a:lnTo>
                  <a:pt x="2" y="27"/>
                </a:lnTo>
                <a:lnTo>
                  <a:pt x="3" y="25"/>
                </a:lnTo>
                <a:lnTo>
                  <a:pt x="2" y="22"/>
                </a:lnTo>
                <a:lnTo>
                  <a:pt x="0" y="18"/>
                </a:lnTo>
                <a:lnTo>
                  <a:pt x="3" y="0"/>
                </a:lnTo>
                <a:lnTo>
                  <a:pt x="17" y="3"/>
                </a:lnTo>
                <a:lnTo>
                  <a:pt x="53" y="9"/>
                </a:lnTo>
                <a:lnTo>
                  <a:pt x="89" y="15"/>
                </a:lnTo>
                <a:lnTo>
                  <a:pt x="147" y="21"/>
                </a:lnTo>
                <a:lnTo>
                  <a:pt x="142" y="76"/>
                </a:lnTo>
                <a:lnTo>
                  <a:pt x="141" y="93"/>
                </a:lnTo>
                <a:close/>
              </a:path>
            </a:pathLst>
          </a:custGeom>
          <a:solidFill>
            <a:srgbClr val="FFFFFF"/>
          </a:solidFill>
          <a:ln w="19050">
            <a:solidFill>
              <a:srgbClr val="000000"/>
            </a:solidFill>
            <a:round/>
            <a:headEnd/>
            <a:tailEnd/>
          </a:ln>
        </p:spPr>
        <p:txBody>
          <a:bodyPr/>
          <a:lstStyle/>
          <a:p>
            <a:endParaRPr lang="en-US"/>
          </a:p>
        </p:txBody>
      </p:sp>
      <p:sp>
        <p:nvSpPr>
          <p:cNvPr id="35866" name="Freeform 25"/>
          <p:cNvSpPr>
            <a:spLocks/>
          </p:cNvSpPr>
          <p:nvPr/>
        </p:nvSpPr>
        <p:spPr bwMode="auto">
          <a:xfrm>
            <a:off x="2487613" y="1673225"/>
            <a:ext cx="1320800" cy="838200"/>
          </a:xfrm>
          <a:custGeom>
            <a:avLst/>
            <a:gdLst>
              <a:gd name="T0" fmla="*/ 51 w 147"/>
              <a:gd name="T1" fmla="*/ 82 h 93"/>
              <a:gd name="T2" fmla="*/ 49 w 147"/>
              <a:gd name="T3" fmla="*/ 90 h 93"/>
              <a:gd name="T4" fmla="*/ 47 w 147"/>
              <a:gd name="T5" fmla="*/ 86 h 93"/>
              <a:gd name="T6" fmla="*/ 45 w 147"/>
              <a:gd name="T7" fmla="*/ 89 h 93"/>
              <a:gd name="T8" fmla="*/ 41 w 147"/>
              <a:gd name="T9" fmla="*/ 89 h 93"/>
              <a:gd name="T10" fmla="*/ 36 w 147"/>
              <a:gd name="T11" fmla="*/ 88 h 93"/>
              <a:gd name="T12" fmla="*/ 34 w 147"/>
              <a:gd name="T13" fmla="*/ 87 h 93"/>
              <a:gd name="T14" fmla="*/ 32 w 147"/>
              <a:gd name="T15" fmla="*/ 88 h 93"/>
              <a:gd name="T16" fmla="*/ 28 w 147"/>
              <a:gd name="T17" fmla="*/ 88 h 93"/>
              <a:gd name="T18" fmla="*/ 26 w 147"/>
              <a:gd name="T19" fmla="*/ 88 h 93"/>
              <a:gd name="T20" fmla="*/ 25 w 147"/>
              <a:gd name="T21" fmla="*/ 86 h 93"/>
              <a:gd name="T22" fmla="*/ 25 w 147"/>
              <a:gd name="T23" fmla="*/ 82 h 93"/>
              <a:gd name="T24" fmla="*/ 22 w 147"/>
              <a:gd name="T25" fmla="*/ 81 h 93"/>
              <a:gd name="T26" fmla="*/ 22 w 147"/>
              <a:gd name="T27" fmla="*/ 77 h 93"/>
              <a:gd name="T28" fmla="*/ 20 w 147"/>
              <a:gd name="T29" fmla="*/ 74 h 93"/>
              <a:gd name="T30" fmla="*/ 19 w 147"/>
              <a:gd name="T31" fmla="*/ 68 h 93"/>
              <a:gd name="T32" fmla="*/ 19 w 147"/>
              <a:gd name="T33" fmla="*/ 65 h 93"/>
              <a:gd name="T34" fmla="*/ 18 w 147"/>
              <a:gd name="T35" fmla="*/ 63 h 93"/>
              <a:gd name="T36" fmla="*/ 17 w 147"/>
              <a:gd name="T37" fmla="*/ 63 h 93"/>
              <a:gd name="T38" fmla="*/ 12 w 147"/>
              <a:gd name="T39" fmla="*/ 66 h 93"/>
              <a:gd name="T40" fmla="*/ 11 w 147"/>
              <a:gd name="T41" fmla="*/ 62 h 93"/>
              <a:gd name="T42" fmla="*/ 11 w 147"/>
              <a:gd name="T43" fmla="*/ 60 h 93"/>
              <a:gd name="T44" fmla="*/ 13 w 147"/>
              <a:gd name="T45" fmla="*/ 57 h 93"/>
              <a:gd name="T46" fmla="*/ 13 w 147"/>
              <a:gd name="T47" fmla="*/ 54 h 93"/>
              <a:gd name="T48" fmla="*/ 13 w 147"/>
              <a:gd name="T49" fmla="*/ 52 h 93"/>
              <a:gd name="T50" fmla="*/ 15 w 147"/>
              <a:gd name="T51" fmla="*/ 45 h 93"/>
              <a:gd name="T52" fmla="*/ 12 w 147"/>
              <a:gd name="T53" fmla="*/ 43 h 93"/>
              <a:gd name="T54" fmla="*/ 10 w 147"/>
              <a:gd name="T55" fmla="*/ 41 h 93"/>
              <a:gd name="T56" fmla="*/ 7 w 147"/>
              <a:gd name="T57" fmla="*/ 34 h 93"/>
              <a:gd name="T58" fmla="*/ 3 w 147"/>
              <a:gd name="T59" fmla="*/ 29 h 93"/>
              <a:gd name="T60" fmla="*/ 2 w 147"/>
              <a:gd name="T61" fmla="*/ 27 h 93"/>
              <a:gd name="T62" fmla="*/ 2 w 147"/>
              <a:gd name="T63" fmla="*/ 22 h 93"/>
              <a:gd name="T64" fmla="*/ 3 w 147"/>
              <a:gd name="T65" fmla="*/ 0 h 93"/>
              <a:gd name="T66" fmla="*/ 53 w 147"/>
              <a:gd name="T67" fmla="*/ 9 h 93"/>
              <a:gd name="T68" fmla="*/ 147 w 147"/>
              <a:gd name="T69" fmla="*/ 21 h 93"/>
              <a:gd name="T70" fmla="*/ 141 w 147"/>
              <a:gd name="T71" fmla="*/ 93 h 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7"/>
              <a:gd name="T109" fmla="*/ 0 h 93"/>
              <a:gd name="T110" fmla="*/ 147 w 147"/>
              <a:gd name="T111" fmla="*/ 93 h 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7" h="93">
                <a:moveTo>
                  <a:pt x="141" y="93"/>
                </a:moveTo>
                <a:lnTo>
                  <a:pt x="51" y="82"/>
                </a:lnTo>
                <a:lnTo>
                  <a:pt x="50" y="91"/>
                </a:lnTo>
                <a:lnTo>
                  <a:pt x="49" y="90"/>
                </a:lnTo>
                <a:lnTo>
                  <a:pt x="49" y="88"/>
                </a:lnTo>
                <a:lnTo>
                  <a:pt x="47" y="86"/>
                </a:lnTo>
                <a:lnTo>
                  <a:pt x="45" y="87"/>
                </a:lnTo>
                <a:lnTo>
                  <a:pt x="45" y="89"/>
                </a:lnTo>
                <a:lnTo>
                  <a:pt x="42" y="89"/>
                </a:lnTo>
                <a:lnTo>
                  <a:pt x="41" y="89"/>
                </a:lnTo>
                <a:lnTo>
                  <a:pt x="39" y="88"/>
                </a:lnTo>
                <a:lnTo>
                  <a:pt x="36" y="88"/>
                </a:lnTo>
                <a:lnTo>
                  <a:pt x="35" y="87"/>
                </a:lnTo>
                <a:lnTo>
                  <a:pt x="34" y="87"/>
                </a:lnTo>
                <a:lnTo>
                  <a:pt x="33" y="89"/>
                </a:lnTo>
                <a:lnTo>
                  <a:pt x="32" y="88"/>
                </a:lnTo>
                <a:lnTo>
                  <a:pt x="29" y="87"/>
                </a:lnTo>
                <a:lnTo>
                  <a:pt x="28" y="88"/>
                </a:lnTo>
                <a:lnTo>
                  <a:pt x="27" y="89"/>
                </a:lnTo>
                <a:lnTo>
                  <a:pt x="26" y="88"/>
                </a:lnTo>
                <a:lnTo>
                  <a:pt x="25" y="87"/>
                </a:lnTo>
                <a:lnTo>
                  <a:pt x="25" y="86"/>
                </a:lnTo>
                <a:lnTo>
                  <a:pt x="25" y="83"/>
                </a:lnTo>
                <a:lnTo>
                  <a:pt x="25" y="82"/>
                </a:lnTo>
                <a:lnTo>
                  <a:pt x="24" y="81"/>
                </a:lnTo>
                <a:lnTo>
                  <a:pt x="22" y="81"/>
                </a:lnTo>
                <a:lnTo>
                  <a:pt x="21" y="78"/>
                </a:lnTo>
                <a:lnTo>
                  <a:pt x="22" y="77"/>
                </a:lnTo>
                <a:lnTo>
                  <a:pt x="22" y="76"/>
                </a:lnTo>
                <a:lnTo>
                  <a:pt x="20" y="74"/>
                </a:lnTo>
                <a:lnTo>
                  <a:pt x="19" y="71"/>
                </a:lnTo>
                <a:lnTo>
                  <a:pt x="19" y="68"/>
                </a:lnTo>
                <a:lnTo>
                  <a:pt x="20" y="65"/>
                </a:lnTo>
                <a:lnTo>
                  <a:pt x="19" y="65"/>
                </a:lnTo>
                <a:lnTo>
                  <a:pt x="19" y="64"/>
                </a:lnTo>
                <a:lnTo>
                  <a:pt x="18" y="63"/>
                </a:lnTo>
                <a:lnTo>
                  <a:pt x="17" y="63"/>
                </a:lnTo>
                <a:lnTo>
                  <a:pt x="13" y="66"/>
                </a:lnTo>
                <a:lnTo>
                  <a:pt x="12" y="66"/>
                </a:lnTo>
                <a:lnTo>
                  <a:pt x="10" y="64"/>
                </a:lnTo>
                <a:lnTo>
                  <a:pt x="11" y="62"/>
                </a:lnTo>
                <a:lnTo>
                  <a:pt x="11" y="61"/>
                </a:lnTo>
                <a:lnTo>
                  <a:pt x="11" y="60"/>
                </a:lnTo>
                <a:lnTo>
                  <a:pt x="12" y="58"/>
                </a:lnTo>
                <a:lnTo>
                  <a:pt x="13" y="57"/>
                </a:lnTo>
                <a:lnTo>
                  <a:pt x="12" y="57"/>
                </a:lnTo>
                <a:lnTo>
                  <a:pt x="13" y="54"/>
                </a:lnTo>
                <a:lnTo>
                  <a:pt x="14" y="53"/>
                </a:lnTo>
                <a:lnTo>
                  <a:pt x="13" y="52"/>
                </a:lnTo>
                <a:lnTo>
                  <a:pt x="16" y="46"/>
                </a:lnTo>
                <a:lnTo>
                  <a:pt x="15" y="45"/>
                </a:lnTo>
                <a:lnTo>
                  <a:pt x="13" y="45"/>
                </a:lnTo>
                <a:lnTo>
                  <a:pt x="12" y="43"/>
                </a:lnTo>
                <a:lnTo>
                  <a:pt x="11" y="43"/>
                </a:lnTo>
                <a:lnTo>
                  <a:pt x="10" y="41"/>
                </a:lnTo>
                <a:lnTo>
                  <a:pt x="9" y="39"/>
                </a:lnTo>
                <a:lnTo>
                  <a:pt x="7" y="34"/>
                </a:lnTo>
                <a:lnTo>
                  <a:pt x="4" y="31"/>
                </a:lnTo>
                <a:lnTo>
                  <a:pt x="3" y="29"/>
                </a:lnTo>
                <a:lnTo>
                  <a:pt x="2" y="28"/>
                </a:lnTo>
                <a:lnTo>
                  <a:pt x="2" y="27"/>
                </a:lnTo>
                <a:lnTo>
                  <a:pt x="3" y="25"/>
                </a:lnTo>
                <a:lnTo>
                  <a:pt x="2" y="22"/>
                </a:lnTo>
                <a:lnTo>
                  <a:pt x="0" y="18"/>
                </a:lnTo>
                <a:lnTo>
                  <a:pt x="3" y="0"/>
                </a:lnTo>
                <a:lnTo>
                  <a:pt x="17" y="3"/>
                </a:lnTo>
                <a:lnTo>
                  <a:pt x="53" y="9"/>
                </a:lnTo>
                <a:lnTo>
                  <a:pt x="89" y="15"/>
                </a:lnTo>
                <a:lnTo>
                  <a:pt x="147" y="21"/>
                </a:lnTo>
                <a:lnTo>
                  <a:pt x="142" y="76"/>
                </a:lnTo>
                <a:lnTo>
                  <a:pt x="141" y="93"/>
                </a:lnTo>
                <a:close/>
              </a:path>
            </a:pathLst>
          </a:custGeom>
          <a:noFill/>
          <a:ln w="9525">
            <a:solidFill>
              <a:srgbClr val="000000"/>
            </a:solidFill>
            <a:round/>
            <a:headEnd/>
            <a:tailEnd/>
          </a:ln>
        </p:spPr>
        <p:txBody>
          <a:bodyPr/>
          <a:lstStyle/>
          <a:p>
            <a:endParaRPr lang="en-US"/>
          </a:p>
        </p:txBody>
      </p:sp>
      <p:sp>
        <p:nvSpPr>
          <p:cNvPr id="35867" name="Freeform 26"/>
          <p:cNvSpPr>
            <a:spLocks/>
          </p:cNvSpPr>
          <p:nvPr/>
        </p:nvSpPr>
        <p:spPr bwMode="auto">
          <a:xfrm>
            <a:off x="1693863" y="2682875"/>
            <a:ext cx="827087" cy="1262063"/>
          </a:xfrm>
          <a:custGeom>
            <a:avLst/>
            <a:gdLst>
              <a:gd name="T0" fmla="*/ 14 w 92"/>
              <a:gd name="T1" fmla="*/ 0 h 140"/>
              <a:gd name="T2" fmla="*/ 0 w 92"/>
              <a:gd name="T3" fmla="*/ 53 h 140"/>
              <a:gd name="T4" fmla="*/ 60 w 92"/>
              <a:gd name="T5" fmla="*/ 140 h 140"/>
              <a:gd name="T6" fmla="*/ 60 w 92"/>
              <a:gd name="T7" fmla="*/ 139 h 140"/>
              <a:gd name="T8" fmla="*/ 60 w 92"/>
              <a:gd name="T9" fmla="*/ 138 h 140"/>
              <a:gd name="T10" fmla="*/ 61 w 92"/>
              <a:gd name="T11" fmla="*/ 134 h 140"/>
              <a:gd name="T12" fmla="*/ 61 w 92"/>
              <a:gd name="T13" fmla="*/ 133 h 140"/>
              <a:gd name="T14" fmla="*/ 62 w 92"/>
              <a:gd name="T15" fmla="*/ 124 h 140"/>
              <a:gd name="T16" fmla="*/ 61 w 92"/>
              <a:gd name="T17" fmla="*/ 121 h 140"/>
              <a:gd name="T18" fmla="*/ 62 w 92"/>
              <a:gd name="T19" fmla="*/ 120 h 140"/>
              <a:gd name="T20" fmla="*/ 64 w 92"/>
              <a:gd name="T21" fmla="*/ 120 h 140"/>
              <a:gd name="T22" fmla="*/ 67 w 92"/>
              <a:gd name="T23" fmla="*/ 120 h 140"/>
              <a:gd name="T24" fmla="*/ 68 w 92"/>
              <a:gd name="T25" fmla="*/ 122 h 140"/>
              <a:gd name="T26" fmla="*/ 68 w 92"/>
              <a:gd name="T27" fmla="*/ 122 h 140"/>
              <a:gd name="T28" fmla="*/ 69 w 92"/>
              <a:gd name="T29" fmla="*/ 123 h 140"/>
              <a:gd name="T30" fmla="*/ 70 w 92"/>
              <a:gd name="T31" fmla="*/ 123 h 140"/>
              <a:gd name="T32" fmla="*/ 73 w 92"/>
              <a:gd name="T33" fmla="*/ 116 h 140"/>
              <a:gd name="T34" fmla="*/ 75 w 92"/>
              <a:gd name="T35" fmla="*/ 106 h 140"/>
              <a:gd name="T36" fmla="*/ 92 w 92"/>
              <a:gd name="T37" fmla="*/ 17 h 140"/>
              <a:gd name="T38" fmla="*/ 53 w 92"/>
              <a:gd name="T39" fmla="*/ 9 h 140"/>
              <a:gd name="T40" fmla="*/ 14 w 92"/>
              <a:gd name="T41" fmla="*/ 0 h 140"/>
              <a:gd name="T42" fmla="*/ 14 w 92"/>
              <a:gd name="T43" fmla="*/ 0 h 1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40"/>
              <a:gd name="T68" fmla="*/ 92 w 92"/>
              <a:gd name="T69" fmla="*/ 140 h 1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40">
                <a:moveTo>
                  <a:pt x="14" y="0"/>
                </a:moveTo>
                <a:lnTo>
                  <a:pt x="0" y="53"/>
                </a:lnTo>
                <a:lnTo>
                  <a:pt x="60" y="140"/>
                </a:lnTo>
                <a:lnTo>
                  <a:pt x="60" y="139"/>
                </a:lnTo>
                <a:lnTo>
                  <a:pt x="60" y="138"/>
                </a:lnTo>
                <a:lnTo>
                  <a:pt x="61" y="134"/>
                </a:lnTo>
                <a:lnTo>
                  <a:pt x="61" y="133"/>
                </a:lnTo>
                <a:lnTo>
                  <a:pt x="62" y="124"/>
                </a:lnTo>
                <a:lnTo>
                  <a:pt x="61" y="121"/>
                </a:lnTo>
                <a:lnTo>
                  <a:pt x="62" y="120"/>
                </a:lnTo>
                <a:lnTo>
                  <a:pt x="64" y="120"/>
                </a:lnTo>
                <a:lnTo>
                  <a:pt x="67" y="120"/>
                </a:lnTo>
                <a:lnTo>
                  <a:pt x="68" y="122"/>
                </a:lnTo>
                <a:lnTo>
                  <a:pt x="69" y="123"/>
                </a:lnTo>
                <a:lnTo>
                  <a:pt x="70" y="123"/>
                </a:lnTo>
                <a:lnTo>
                  <a:pt x="73" y="116"/>
                </a:lnTo>
                <a:lnTo>
                  <a:pt x="75" y="106"/>
                </a:lnTo>
                <a:lnTo>
                  <a:pt x="92" y="17"/>
                </a:lnTo>
                <a:lnTo>
                  <a:pt x="53" y="9"/>
                </a:lnTo>
                <a:lnTo>
                  <a:pt x="14" y="0"/>
                </a:lnTo>
                <a:close/>
              </a:path>
            </a:pathLst>
          </a:custGeom>
          <a:noFill/>
          <a:ln w="9525">
            <a:solidFill>
              <a:srgbClr val="000000"/>
            </a:solidFill>
            <a:round/>
            <a:headEnd/>
            <a:tailEnd/>
          </a:ln>
        </p:spPr>
        <p:txBody>
          <a:bodyPr/>
          <a:lstStyle/>
          <a:p>
            <a:endParaRPr lang="en-US"/>
          </a:p>
        </p:txBody>
      </p:sp>
      <p:sp>
        <p:nvSpPr>
          <p:cNvPr id="35868" name="Freeform 27"/>
          <p:cNvSpPr>
            <a:spLocks/>
          </p:cNvSpPr>
          <p:nvPr/>
        </p:nvSpPr>
        <p:spPr bwMode="auto">
          <a:xfrm>
            <a:off x="3773488" y="3829050"/>
            <a:ext cx="1108075" cy="576263"/>
          </a:xfrm>
          <a:custGeom>
            <a:avLst/>
            <a:gdLst>
              <a:gd name="T0" fmla="*/ 15 w 123"/>
              <a:gd name="T1" fmla="*/ 1 h 64"/>
              <a:gd name="T2" fmla="*/ 0 w 123"/>
              <a:gd name="T3" fmla="*/ 9 h 64"/>
              <a:gd name="T4" fmla="*/ 42 w 123"/>
              <a:gd name="T5" fmla="*/ 46 h 64"/>
              <a:gd name="T6" fmla="*/ 44 w 123"/>
              <a:gd name="T7" fmla="*/ 47 h 64"/>
              <a:gd name="T8" fmla="*/ 47 w 123"/>
              <a:gd name="T9" fmla="*/ 50 h 64"/>
              <a:gd name="T10" fmla="*/ 51 w 123"/>
              <a:gd name="T11" fmla="*/ 49 h 64"/>
              <a:gd name="T12" fmla="*/ 54 w 123"/>
              <a:gd name="T13" fmla="*/ 51 h 64"/>
              <a:gd name="T14" fmla="*/ 54 w 123"/>
              <a:gd name="T15" fmla="*/ 53 h 64"/>
              <a:gd name="T16" fmla="*/ 59 w 123"/>
              <a:gd name="T17" fmla="*/ 54 h 64"/>
              <a:gd name="T18" fmla="*/ 61 w 123"/>
              <a:gd name="T19" fmla="*/ 55 h 64"/>
              <a:gd name="T20" fmla="*/ 62 w 123"/>
              <a:gd name="T21" fmla="*/ 54 h 64"/>
              <a:gd name="T22" fmla="*/ 65 w 123"/>
              <a:gd name="T23" fmla="*/ 56 h 64"/>
              <a:gd name="T24" fmla="*/ 70 w 123"/>
              <a:gd name="T25" fmla="*/ 56 h 64"/>
              <a:gd name="T26" fmla="*/ 71 w 123"/>
              <a:gd name="T27" fmla="*/ 58 h 64"/>
              <a:gd name="T28" fmla="*/ 72 w 123"/>
              <a:gd name="T29" fmla="*/ 60 h 64"/>
              <a:gd name="T30" fmla="*/ 75 w 123"/>
              <a:gd name="T31" fmla="*/ 59 h 64"/>
              <a:gd name="T32" fmla="*/ 80 w 123"/>
              <a:gd name="T33" fmla="*/ 61 h 64"/>
              <a:gd name="T34" fmla="*/ 82 w 123"/>
              <a:gd name="T35" fmla="*/ 60 h 64"/>
              <a:gd name="T36" fmla="*/ 84 w 123"/>
              <a:gd name="T37" fmla="*/ 61 h 64"/>
              <a:gd name="T38" fmla="*/ 84 w 123"/>
              <a:gd name="T39" fmla="*/ 63 h 64"/>
              <a:gd name="T40" fmla="*/ 85 w 123"/>
              <a:gd name="T41" fmla="*/ 61 h 64"/>
              <a:gd name="T42" fmla="*/ 87 w 123"/>
              <a:gd name="T43" fmla="*/ 59 h 64"/>
              <a:gd name="T44" fmla="*/ 88 w 123"/>
              <a:gd name="T45" fmla="*/ 60 h 64"/>
              <a:gd name="T46" fmla="*/ 90 w 123"/>
              <a:gd name="T47" fmla="*/ 61 h 64"/>
              <a:gd name="T48" fmla="*/ 92 w 123"/>
              <a:gd name="T49" fmla="*/ 60 h 64"/>
              <a:gd name="T50" fmla="*/ 92 w 123"/>
              <a:gd name="T51" fmla="*/ 61 h 64"/>
              <a:gd name="T52" fmla="*/ 96 w 123"/>
              <a:gd name="T53" fmla="*/ 63 h 64"/>
              <a:gd name="T54" fmla="*/ 99 w 123"/>
              <a:gd name="T55" fmla="*/ 61 h 64"/>
              <a:gd name="T56" fmla="*/ 105 w 123"/>
              <a:gd name="T57" fmla="*/ 60 h 64"/>
              <a:gd name="T58" fmla="*/ 107 w 123"/>
              <a:gd name="T59" fmla="*/ 59 h 64"/>
              <a:gd name="T60" fmla="*/ 113 w 123"/>
              <a:gd name="T61" fmla="*/ 59 h 64"/>
              <a:gd name="T62" fmla="*/ 120 w 123"/>
              <a:gd name="T63" fmla="*/ 63 h 64"/>
              <a:gd name="T64" fmla="*/ 122 w 123"/>
              <a:gd name="T65" fmla="*/ 64 h 64"/>
              <a:gd name="T66" fmla="*/ 123 w 123"/>
              <a:gd name="T67" fmla="*/ 32 h 64"/>
              <a:gd name="T68" fmla="*/ 121 w 123"/>
              <a:gd name="T69" fmla="*/ 3 h 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64"/>
              <a:gd name="T107" fmla="*/ 123 w 123"/>
              <a:gd name="T108" fmla="*/ 64 h 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64">
                <a:moveTo>
                  <a:pt x="121" y="3"/>
                </a:moveTo>
                <a:lnTo>
                  <a:pt x="15" y="1"/>
                </a:lnTo>
                <a:lnTo>
                  <a:pt x="1" y="0"/>
                </a:lnTo>
                <a:lnTo>
                  <a:pt x="0" y="9"/>
                </a:lnTo>
                <a:lnTo>
                  <a:pt x="43" y="11"/>
                </a:lnTo>
                <a:lnTo>
                  <a:pt x="42" y="46"/>
                </a:lnTo>
                <a:lnTo>
                  <a:pt x="44" y="47"/>
                </a:lnTo>
                <a:lnTo>
                  <a:pt x="46" y="50"/>
                </a:lnTo>
                <a:lnTo>
                  <a:pt x="47" y="50"/>
                </a:lnTo>
                <a:lnTo>
                  <a:pt x="50" y="50"/>
                </a:lnTo>
                <a:lnTo>
                  <a:pt x="51" y="49"/>
                </a:lnTo>
                <a:lnTo>
                  <a:pt x="53" y="50"/>
                </a:lnTo>
                <a:lnTo>
                  <a:pt x="54" y="51"/>
                </a:lnTo>
                <a:lnTo>
                  <a:pt x="54" y="52"/>
                </a:lnTo>
                <a:lnTo>
                  <a:pt x="54" y="53"/>
                </a:lnTo>
                <a:lnTo>
                  <a:pt x="55" y="53"/>
                </a:lnTo>
                <a:lnTo>
                  <a:pt x="59" y="54"/>
                </a:lnTo>
                <a:lnTo>
                  <a:pt x="60" y="55"/>
                </a:lnTo>
                <a:lnTo>
                  <a:pt x="61" y="55"/>
                </a:lnTo>
                <a:lnTo>
                  <a:pt x="62" y="54"/>
                </a:lnTo>
                <a:lnTo>
                  <a:pt x="63" y="56"/>
                </a:lnTo>
                <a:lnTo>
                  <a:pt x="65" y="56"/>
                </a:lnTo>
                <a:lnTo>
                  <a:pt x="66" y="55"/>
                </a:lnTo>
                <a:lnTo>
                  <a:pt x="70" y="56"/>
                </a:lnTo>
                <a:lnTo>
                  <a:pt x="71" y="58"/>
                </a:lnTo>
                <a:lnTo>
                  <a:pt x="72" y="58"/>
                </a:lnTo>
                <a:lnTo>
                  <a:pt x="72" y="60"/>
                </a:lnTo>
                <a:lnTo>
                  <a:pt x="75" y="61"/>
                </a:lnTo>
                <a:lnTo>
                  <a:pt x="75" y="59"/>
                </a:lnTo>
                <a:lnTo>
                  <a:pt x="76" y="58"/>
                </a:lnTo>
                <a:lnTo>
                  <a:pt x="80" y="61"/>
                </a:lnTo>
                <a:lnTo>
                  <a:pt x="81" y="61"/>
                </a:lnTo>
                <a:lnTo>
                  <a:pt x="82" y="60"/>
                </a:lnTo>
                <a:lnTo>
                  <a:pt x="83" y="60"/>
                </a:lnTo>
                <a:lnTo>
                  <a:pt x="84" y="61"/>
                </a:lnTo>
                <a:lnTo>
                  <a:pt x="83" y="62"/>
                </a:lnTo>
                <a:lnTo>
                  <a:pt x="84" y="63"/>
                </a:lnTo>
                <a:lnTo>
                  <a:pt x="85" y="62"/>
                </a:lnTo>
                <a:lnTo>
                  <a:pt x="85" y="61"/>
                </a:lnTo>
                <a:lnTo>
                  <a:pt x="86" y="60"/>
                </a:lnTo>
                <a:lnTo>
                  <a:pt x="87" y="59"/>
                </a:lnTo>
                <a:lnTo>
                  <a:pt x="88" y="59"/>
                </a:lnTo>
                <a:lnTo>
                  <a:pt x="88" y="60"/>
                </a:lnTo>
                <a:lnTo>
                  <a:pt x="90" y="61"/>
                </a:lnTo>
                <a:lnTo>
                  <a:pt x="91" y="60"/>
                </a:lnTo>
                <a:lnTo>
                  <a:pt x="92" y="60"/>
                </a:lnTo>
                <a:lnTo>
                  <a:pt x="92" y="61"/>
                </a:lnTo>
                <a:lnTo>
                  <a:pt x="94" y="62"/>
                </a:lnTo>
                <a:lnTo>
                  <a:pt x="96" y="63"/>
                </a:lnTo>
                <a:lnTo>
                  <a:pt x="98" y="61"/>
                </a:lnTo>
                <a:lnTo>
                  <a:pt x="99" y="61"/>
                </a:lnTo>
                <a:lnTo>
                  <a:pt x="103" y="61"/>
                </a:lnTo>
                <a:lnTo>
                  <a:pt x="105" y="60"/>
                </a:lnTo>
                <a:lnTo>
                  <a:pt x="106" y="59"/>
                </a:lnTo>
                <a:lnTo>
                  <a:pt x="107" y="59"/>
                </a:lnTo>
                <a:lnTo>
                  <a:pt x="111" y="60"/>
                </a:lnTo>
                <a:lnTo>
                  <a:pt x="113" y="59"/>
                </a:lnTo>
                <a:lnTo>
                  <a:pt x="120" y="63"/>
                </a:lnTo>
                <a:lnTo>
                  <a:pt x="122" y="63"/>
                </a:lnTo>
                <a:lnTo>
                  <a:pt x="122" y="64"/>
                </a:lnTo>
                <a:lnTo>
                  <a:pt x="123" y="64"/>
                </a:lnTo>
                <a:lnTo>
                  <a:pt x="123" y="32"/>
                </a:lnTo>
                <a:lnTo>
                  <a:pt x="121" y="12"/>
                </a:lnTo>
                <a:lnTo>
                  <a:pt x="121" y="3"/>
                </a:lnTo>
                <a:close/>
              </a:path>
            </a:pathLst>
          </a:custGeom>
          <a:solidFill>
            <a:srgbClr val="FFFFFF"/>
          </a:solidFill>
          <a:ln w="0">
            <a:solidFill>
              <a:srgbClr val="000000"/>
            </a:solidFill>
            <a:round/>
            <a:headEnd/>
            <a:tailEnd/>
          </a:ln>
        </p:spPr>
        <p:txBody>
          <a:bodyPr/>
          <a:lstStyle/>
          <a:p>
            <a:endParaRPr lang="en-US"/>
          </a:p>
        </p:txBody>
      </p:sp>
      <p:sp>
        <p:nvSpPr>
          <p:cNvPr id="35869" name="Freeform 28"/>
          <p:cNvSpPr>
            <a:spLocks/>
          </p:cNvSpPr>
          <p:nvPr/>
        </p:nvSpPr>
        <p:spPr bwMode="auto">
          <a:xfrm>
            <a:off x="3773488" y="3829050"/>
            <a:ext cx="1108075" cy="576263"/>
          </a:xfrm>
          <a:custGeom>
            <a:avLst/>
            <a:gdLst>
              <a:gd name="T0" fmla="*/ 15 w 123"/>
              <a:gd name="T1" fmla="*/ 1 h 64"/>
              <a:gd name="T2" fmla="*/ 0 w 123"/>
              <a:gd name="T3" fmla="*/ 9 h 64"/>
              <a:gd name="T4" fmla="*/ 42 w 123"/>
              <a:gd name="T5" fmla="*/ 46 h 64"/>
              <a:gd name="T6" fmla="*/ 44 w 123"/>
              <a:gd name="T7" fmla="*/ 47 h 64"/>
              <a:gd name="T8" fmla="*/ 47 w 123"/>
              <a:gd name="T9" fmla="*/ 50 h 64"/>
              <a:gd name="T10" fmla="*/ 51 w 123"/>
              <a:gd name="T11" fmla="*/ 49 h 64"/>
              <a:gd name="T12" fmla="*/ 54 w 123"/>
              <a:gd name="T13" fmla="*/ 51 h 64"/>
              <a:gd name="T14" fmla="*/ 54 w 123"/>
              <a:gd name="T15" fmla="*/ 53 h 64"/>
              <a:gd name="T16" fmla="*/ 59 w 123"/>
              <a:gd name="T17" fmla="*/ 54 h 64"/>
              <a:gd name="T18" fmla="*/ 61 w 123"/>
              <a:gd name="T19" fmla="*/ 55 h 64"/>
              <a:gd name="T20" fmla="*/ 62 w 123"/>
              <a:gd name="T21" fmla="*/ 54 h 64"/>
              <a:gd name="T22" fmla="*/ 65 w 123"/>
              <a:gd name="T23" fmla="*/ 56 h 64"/>
              <a:gd name="T24" fmla="*/ 70 w 123"/>
              <a:gd name="T25" fmla="*/ 56 h 64"/>
              <a:gd name="T26" fmla="*/ 71 w 123"/>
              <a:gd name="T27" fmla="*/ 58 h 64"/>
              <a:gd name="T28" fmla="*/ 72 w 123"/>
              <a:gd name="T29" fmla="*/ 60 h 64"/>
              <a:gd name="T30" fmla="*/ 75 w 123"/>
              <a:gd name="T31" fmla="*/ 59 h 64"/>
              <a:gd name="T32" fmla="*/ 80 w 123"/>
              <a:gd name="T33" fmla="*/ 61 h 64"/>
              <a:gd name="T34" fmla="*/ 82 w 123"/>
              <a:gd name="T35" fmla="*/ 60 h 64"/>
              <a:gd name="T36" fmla="*/ 84 w 123"/>
              <a:gd name="T37" fmla="*/ 61 h 64"/>
              <a:gd name="T38" fmla="*/ 84 w 123"/>
              <a:gd name="T39" fmla="*/ 63 h 64"/>
              <a:gd name="T40" fmla="*/ 85 w 123"/>
              <a:gd name="T41" fmla="*/ 61 h 64"/>
              <a:gd name="T42" fmla="*/ 87 w 123"/>
              <a:gd name="T43" fmla="*/ 59 h 64"/>
              <a:gd name="T44" fmla="*/ 88 w 123"/>
              <a:gd name="T45" fmla="*/ 60 h 64"/>
              <a:gd name="T46" fmla="*/ 90 w 123"/>
              <a:gd name="T47" fmla="*/ 61 h 64"/>
              <a:gd name="T48" fmla="*/ 92 w 123"/>
              <a:gd name="T49" fmla="*/ 60 h 64"/>
              <a:gd name="T50" fmla="*/ 92 w 123"/>
              <a:gd name="T51" fmla="*/ 61 h 64"/>
              <a:gd name="T52" fmla="*/ 96 w 123"/>
              <a:gd name="T53" fmla="*/ 63 h 64"/>
              <a:gd name="T54" fmla="*/ 99 w 123"/>
              <a:gd name="T55" fmla="*/ 61 h 64"/>
              <a:gd name="T56" fmla="*/ 105 w 123"/>
              <a:gd name="T57" fmla="*/ 60 h 64"/>
              <a:gd name="T58" fmla="*/ 107 w 123"/>
              <a:gd name="T59" fmla="*/ 59 h 64"/>
              <a:gd name="T60" fmla="*/ 113 w 123"/>
              <a:gd name="T61" fmla="*/ 59 h 64"/>
              <a:gd name="T62" fmla="*/ 120 w 123"/>
              <a:gd name="T63" fmla="*/ 63 h 64"/>
              <a:gd name="T64" fmla="*/ 122 w 123"/>
              <a:gd name="T65" fmla="*/ 64 h 64"/>
              <a:gd name="T66" fmla="*/ 123 w 123"/>
              <a:gd name="T67" fmla="*/ 32 h 64"/>
              <a:gd name="T68" fmla="*/ 121 w 123"/>
              <a:gd name="T69" fmla="*/ 3 h 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64"/>
              <a:gd name="T107" fmla="*/ 123 w 123"/>
              <a:gd name="T108" fmla="*/ 64 h 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64">
                <a:moveTo>
                  <a:pt x="121" y="3"/>
                </a:moveTo>
                <a:lnTo>
                  <a:pt x="15" y="1"/>
                </a:lnTo>
                <a:lnTo>
                  <a:pt x="1" y="0"/>
                </a:lnTo>
                <a:lnTo>
                  <a:pt x="0" y="9"/>
                </a:lnTo>
                <a:lnTo>
                  <a:pt x="43" y="11"/>
                </a:lnTo>
                <a:lnTo>
                  <a:pt x="42" y="46"/>
                </a:lnTo>
                <a:lnTo>
                  <a:pt x="44" y="47"/>
                </a:lnTo>
                <a:lnTo>
                  <a:pt x="46" y="50"/>
                </a:lnTo>
                <a:lnTo>
                  <a:pt x="47" y="50"/>
                </a:lnTo>
                <a:lnTo>
                  <a:pt x="50" y="50"/>
                </a:lnTo>
                <a:lnTo>
                  <a:pt x="51" y="49"/>
                </a:lnTo>
                <a:lnTo>
                  <a:pt x="53" y="50"/>
                </a:lnTo>
                <a:lnTo>
                  <a:pt x="54" y="51"/>
                </a:lnTo>
                <a:lnTo>
                  <a:pt x="54" y="52"/>
                </a:lnTo>
                <a:lnTo>
                  <a:pt x="54" y="53"/>
                </a:lnTo>
                <a:lnTo>
                  <a:pt x="55" y="53"/>
                </a:lnTo>
                <a:lnTo>
                  <a:pt x="59" y="54"/>
                </a:lnTo>
                <a:lnTo>
                  <a:pt x="60" y="55"/>
                </a:lnTo>
                <a:lnTo>
                  <a:pt x="61" y="55"/>
                </a:lnTo>
                <a:lnTo>
                  <a:pt x="62" y="54"/>
                </a:lnTo>
                <a:lnTo>
                  <a:pt x="63" y="56"/>
                </a:lnTo>
                <a:lnTo>
                  <a:pt x="65" y="56"/>
                </a:lnTo>
                <a:lnTo>
                  <a:pt x="66" y="55"/>
                </a:lnTo>
                <a:lnTo>
                  <a:pt x="70" y="56"/>
                </a:lnTo>
                <a:lnTo>
                  <a:pt x="71" y="58"/>
                </a:lnTo>
                <a:lnTo>
                  <a:pt x="72" y="58"/>
                </a:lnTo>
                <a:lnTo>
                  <a:pt x="72" y="60"/>
                </a:lnTo>
                <a:lnTo>
                  <a:pt x="75" y="61"/>
                </a:lnTo>
                <a:lnTo>
                  <a:pt x="75" y="59"/>
                </a:lnTo>
                <a:lnTo>
                  <a:pt x="76" y="58"/>
                </a:lnTo>
                <a:lnTo>
                  <a:pt x="80" y="61"/>
                </a:lnTo>
                <a:lnTo>
                  <a:pt x="81" y="61"/>
                </a:lnTo>
                <a:lnTo>
                  <a:pt x="82" y="60"/>
                </a:lnTo>
                <a:lnTo>
                  <a:pt x="83" y="60"/>
                </a:lnTo>
                <a:lnTo>
                  <a:pt x="84" y="61"/>
                </a:lnTo>
                <a:lnTo>
                  <a:pt x="83" y="62"/>
                </a:lnTo>
                <a:lnTo>
                  <a:pt x="84" y="63"/>
                </a:lnTo>
                <a:lnTo>
                  <a:pt x="85" y="62"/>
                </a:lnTo>
                <a:lnTo>
                  <a:pt x="85" y="61"/>
                </a:lnTo>
                <a:lnTo>
                  <a:pt x="86" y="60"/>
                </a:lnTo>
                <a:lnTo>
                  <a:pt x="87" y="59"/>
                </a:lnTo>
                <a:lnTo>
                  <a:pt x="88" y="59"/>
                </a:lnTo>
                <a:lnTo>
                  <a:pt x="88" y="60"/>
                </a:lnTo>
                <a:lnTo>
                  <a:pt x="90" y="61"/>
                </a:lnTo>
                <a:lnTo>
                  <a:pt x="91" y="60"/>
                </a:lnTo>
                <a:lnTo>
                  <a:pt x="92" y="60"/>
                </a:lnTo>
                <a:lnTo>
                  <a:pt x="92" y="61"/>
                </a:lnTo>
                <a:lnTo>
                  <a:pt x="94" y="62"/>
                </a:lnTo>
                <a:lnTo>
                  <a:pt x="96" y="63"/>
                </a:lnTo>
                <a:lnTo>
                  <a:pt x="98" y="61"/>
                </a:lnTo>
                <a:lnTo>
                  <a:pt x="99" y="61"/>
                </a:lnTo>
                <a:lnTo>
                  <a:pt x="103" y="61"/>
                </a:lnTo>
                <a:lnTo>
                  <a:pt x="105" y="60"/>
                </a:lnTo>
                <a:lnTo>
                  <a:pt x="106" y="59"/>
                </a:lnTo>
                <a:lnTo>
                  <a:pt x="107" y="59"/>
                </a:lnTo>
                <a:lnTo>
                  <a:pt x="111" y="60"/>
                </a:lnTo>
                <a:lnTo>
                  <a:pt x="113" y="59"/>
                </a:lnTo>
                <a:lnTo>
                  <a:pt x="120" y="63"/>
                </a:lnTo>
                <a:lnTo>
                  <a:pt x="122" y="63"/>
                </a:lnTo>
                <a:lnTo>
                  <a:pt x="122" y="64"/>
                </a:lnTo>
                <a:lnTo>
                  <a:pt x="123" y="64"/>
                </a:lnTo>
                <a:lnTo>
                  <a:pt x="123" y="32"/>
                </a:lnTo>
                <a:lnTo>
                  <a:pt x="121" y="12"/>
                </a:lnTo>
                <a:lnTo>
                  <a:pt x="121" y="3"/>
                </a:lnTo>
                <a:close/>
              </a:path>
            </a:pathLst>
          </a:custGeom>
          <a:noFill/>
          <a:ln w="19050">
            <a:solidFill>
              <a:srgbClr val="000000"/>
            </a:solidFill>
            <a:round/>
            <a:headEnd/>
            <a:tailEnd/>
          </a:ln>
        </p:spPr>
        <p:txBody>
          <a:bodyPr/>
          <a:lstStyle/>
          <a:p>
            <a:endParaRPr lang="en-US"/>
          </a:p>
        </p:txBody>
      </p:sp>
      <p:sp>
        <p:nvSpPr>
          <p:cNvPr id="35870" name="Freeform 29"/>
          <p:cNvSpPr>
            <a:spLocks/>
          </p:cNvSpPr>
          <p:nvPr/>
        </p:nvSpPr>
        <p:spPr bwMode="auto">
          <a:xfrm>
            <a:off x="4710113" y="3251200"/>
            <a:ext cx="863600" cy="749300"/>
          </a:xfrm>
          <a:custGeom>
            <a:avLst/>
            <a:gdLst>
              <a:gd name="T0" fmla="*/ 81 w 96"/>
              <a:gd name="T1" fmla="*/ 73 h 83"/>
              <a:gd name="T2" fmla="*/ 82 w 96"/>
              <a:gd name="T3" fmla="*/ 75 h 83"/>
              <a:gd name="T4" fmla="*/ 82 w 96"/>
              <a:gd name="T5" fmla="*/ 78 h 83"/>
              <a:gd name="T6" fmla="*/ 79 w 96"/>
              <a:gd name="T7" fmla="*/ 82 h 83"/>
              <a:gd name="T8" fmla="*/ 88 w 96"/>
              <a:gd name="T9" fmla="*/ 82 h 83"/>
              <a:gd name="T10" fmla="*/ 89 w 96"/>
              <a:gd name="T11" fmla="*/ 79 h 83"/>
              <a:gd name="T12" fmla="*/ 90 w 96"/>
              <a:gd name="T13" fmla="*/ 73 h 83"/>
              <a:gd name="T14" fmla="*/ 93 w 96"/>
              <a:gd name="T15" fmla="*/ 71 h 83"/>
              <a:gd name="T16" fmla="*/ 95 w 96"/>
              <a:gd name="T17" fmla="*/ 71 h 83"/>
              <a:gd name="T18" fmla="*/ 96 w 96"/>
              <a:gd name="T19" fmla="*/ 64 h 83"/>
              <a:gd name="T20" fmla="*/ 94 w 96"/>
              <a:gd name="T21" fmla="*/ 64 h 83"/>
              <a:gd name="T22" fmla="*/ 94 w 96"/>
              <a:gd name="T23" fmla="*/ 63 h 83"/>
              <a:gd name="T24" fmla="*/ 93 w 96"/>
              <a:gd name="T25" fmla="*/ 64 h 83"/>
              <a:gd name="T26" fmla="*/ 89 w 96"/>
              <a:gd name="T27" fmla="*/ 59 h 83"/>
              <a:gd name="T28" fmla="*/ 90 w 96"/>
              <a:gd name="T29" fmla="*/ 57 h 83"/>
              <a:gd name="T30" fmla="*/ 89 w 96"/>
              <a:gd name="T31" fmla="*/ 55 h 83"/>
              <a:gd name="T32" fmla="*/ 84 w 96"/>
              <a:gd name="T33" fmla="*/ 48 h 83"/>
              <a:gd name="T34" fmla="*/ 78 w 96"/>
              <a:gd name="T35" fmla="*/ 45 h 83"/>
              <a:gd name="T36" fmla="*/ 75 w 96"/>
              <a:gd name="T37" fmla="*/ 41 h 83"/>
              <a:gd name="T38" fmla="*/ 78 w 96"/>
              <a:gd name="T39" fmla="*/ 36 h 83"/>
              <a:gd name="T40" fmla="*/ 79 w 96"/>
              <a:gd name="T41" fmla="*/ 32 h 83"/>
              <a:gd name="T42" fmla="*/ 75 w 96"/>
              <a:gd name="T43" fmla="*/ 29 h 83"/>
              <a:gd name="T44" fmla="*/ 72 w 96"/>
              <a:gd name="T45" fmla="*/ 31 h 83"/>
              <a:gd name="T46" fmla="*/ 69 w 96"/>
              <a:gd name="T47" fmla="*/ 23 h 83"/>
              <a:gd name="T48" fmla="*/ 64 w 96"/>
              <a:gd name="T49" fmla="*/ 19 h 83"/>
              <a:gd name="T50" fmla="*/ 60 w 96"/>
              <a:gd name="T51" fmla="*/ 13 h 83"/>
              <a:gd name="T52" fmla="*/ 58 w 96"/>
              <a:gd name="T53" fmla="*/ 7 h 83"/>
              <a:gd name="T54" fmla="*/ 59 w 96"/>
              <a:gd name="T55" fmla="*/ 4 h 83"/>
              <a:gd name="T56" fmla="*/ 0 w 96"/>
              <a:gd name="T57" fmla="*/ 2 h 83"/>
              <a:gd name="T58" fmla="*/ 3 w 96"/>
              <a:gd name="T59" fmla="*/ 5 h 83"/>
              <a:gd name="T60" fmla="*/ 5 w 96"/>
              <a:gd name="T61" fmla="*/ 10 h 83"/>
              <a:gd name="T62" fmla="*/ 6 w 96"/>
              <a:gd name="T63" fmla="*/ 12 h 83"/>
              <a:gd name="T64" fmla="*/ 12 w 96"/>
              <a:gd name="T65" fmla="*/ 17 h 83"/>
              <a:gd name="T66" fmla="*/ 10 w 96"/>
              <a:gd name="T67" fmla="*/ 21 h 83"/>
              <a:gd name="T68" fmla="*/ 12 w 96"/>
              <a:gd name="T69" fmla="*/ 23 h 83"/>
              <a:gd name="T70" fmla="*/ 14 w 96"/>
              <a:gd name="T71" fmla="*/ 27 h 83"/>
              <a:gd name="T72" fmla="*/ 16 w 96"/>
              <a:gd name="T73" fmla="*/ 28 h 83"/>
              <a:gd name="T74" fmla="*/ 17 w 96"/>
              <a:gd name="T75" fmla="*/ 76 h 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6"/>
              <a:gd name="T115" fmla="*/ 0 h 83"/>
              <a:gd name="T116" fmla="*/ 96 w 96"/>
              <a:gd name="T117" fmla="*/ 83 h 8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6" h="83">
                <a:moveTo>
                  <a:pt x="17" y="76"/>
                </a:moveTo>
                <a:lnTo>
                  <a:pt x="81" y="73"/>
                </a:lnTo>
                <a:lnTo>
                  <a:pt x="81" y="74"/>
                </a:lnTo>
                <a:lnTo>
                  <a:pt x="82" y="75"/>
                </a:lnTo>
                <a:lnTo>
                  <a:pt x="83" y="77"/>
                </a:lnTo>
                <a:lnTo>
                  <a:pt x="82" y="78"/>
                </a:lnTo>
                <a:lnTo>
                  <a:pt x="80" y="80"/>
                </a:lnTo>
                <a:lnTo>
                  <a:pt x="79" y="82"/>
                </a:lnTo>
                <a:lnTo>
                  <a:pt x="78" y="83"/>
                </a:lnTo>
                <a:lnTo>
                  <a:pt x="88" y="82"/>
                </a:lnTo>
                <a:lnTo>
                  <a:pt x="89" y="80"/>
                </a:lnTo>
                <a:lnTo>
                  <a:pt x="89" y="79"/>
                </a:lnTo>
                <a:lnTo>
                  <a:pt x="89" y="76"/>
                </a:lnTo>
                <a:lnTo>
                  <a:pt x="90" y="73"/>
                </a:lnTo>
                <a:lnTo>
                  <a:pt x="91" y="71"/>
                </a:lnTo>
                <a:lnTo>
                  <a:pt x="93" y="71"/>
                </a:lnTo>
                <a:lnTo>
                  <a:pt x="94" y="71"/>
                </a:lnTo>
                <a:lnTo>
                  <a:pt x="95" y="71"/>
                </a:lnTo>
                <a:lnTo>
                  <a:pt x="96" y="66"/>
                </a:lnTo>
                <a:lnTo>
                  <a:pt x="96" y="64"/>
                </a:lnTo>
                <a:lnTo>
                  <a:pt x="95" y="64"/>
                </a:lnTo>
                <a:lnTo>
                  <a:pt x="94" y="64"/>
                </a:lnTo>
                <a:lnTo>
                  <a:pt x="94" y="63"/>
                </a:lnTo>
                <a:lnTo>
                  <a:pt x="93" y="63"/>
                </a:lnTo>
                <a:lnTo>
                  <a:pt x="93" y="64"/>
                </a:lnTo>
                <a:lnTo>
                  <a:pt x="92" y="64"/>
                </a:lnTo>
                <a:lnTo>
                  <a:pt x="89" y="59"/>
                </a:lnTo>
                <a:lnTo>
                  <a:pt x="89" y="58"/>
                </a:lnTo>
                <a:lnTo>
                  <a:pt x="90" y="57"/>
                </a:lnTo>
                <a:lnTo>
                  <a:pt x="91" y="56"/>
                </a:lnTo>
                <a:lnTo>
                  <a:pt x="89" y="55"/>
                </a:lnTo>
                <a:lnTo>
                  <a:pt x="88" y="52"/>
                </a:lnTo>
                <a:lnTo>
                  <a:pt x="84" y="48"/>
                </a:lnTo>
                <a:lnTo>
                  <a:pt x="82" y="47"/>
                </a:lnTo>
                <a:lnTo>
                  <a:pt x="78" y="45"/>
                </a:lnTo>
                <a:lnTo>
                  <a:pt x="76" y="43"/>
                </a:lnTo>
                <a:lnTo>
                  <a:pt x="75" y="41"/>
                </a:lnTo>
                <a:lnTo>
                  <a:pt x="76" y="39"/>
                </a:lnTo>
                <a:lnTo>
                  <a:pt x="78" y="36"/>
                </a:lnTo>
                <a:lnTo>
                  <a:pt x="78" y="34"/>
                </a:lnTo>
                <a:lnTo>
                  <a:pt x="79" y="32"/>
                </a:lnTo>
                <a:lnTo>
                  <a:pt x="78" y="31"/>
                </a:lnTo>
                <a:lnTo>
                  <a:pt x="75" y="29"/>
                </a:lnTo>
                <a:lnTo>
                  <a:pt x="74" y="29"/>
                </a:lnTo>
                <a:lnTo>
                  <a:pt x="72" y="31"/>
                </a:lnTo>
                <a:lnTo>
                  <a:pt x="72" y="30"/>
                </a:lnTo>
                <a:lnTo>
                  <a:pt x="69" y="23"/>
                </a:lnTo>
                <a:lnTo>
                  <a:pt x="68" y="22"/>
                </a:lnTo>
                <a:lnTo>
                  <a:pt x="64" y="19"/>
                </a:lnTo>
                <a:lnTo>
                  <a:pt x="60" y="14"/>
                </a:lnTo>
                <a:lnTo>
                  <a:pt x="60" y="13"/>
                </a:lnTo>
                <a:lnTo>
                  <a:pt x="59" y="10"/>
                </a:lnTo>
                <a:lnTo>
                  <a:pt x="58" y="7"/>
                </a:lnTo>
                <a:lnTo>
                  <a:pt x="59" y="5"/>
                </a:lnTo>
                <a:lnTo>
                  <a:pt x="59" y="4"/>
                </a:lnTo>
                <a:lnTo>
                  <a:pt x="55" y="0"/>
                </a:lnTo>
                <a:lnTo>
                  <a:pt x="0" y="2"/>
                </a:lnTo>
                <a:lnTo>
                  <a:pt x="1" y="3"/>
                </a:lnTo>
                <a:lnTo>
                  <a:pt x="3" y="5"/>
                </a:lnTo>
                <a:lnTo>
                  <a:pt x="3" y="7"/>
                </a:lnTo>
                <a:lnTo>
                  <a:pt x="5" y="10"/>
                </a:lnTo>
                <a:lnTo>
                  <a:pt x="6" y="10"/>
                </a:lnTo>
                <a:lnTo>
                  <a:pt x="6" y="12"/>
                </a:lnTo>
                <a:lnTo>
                  <a:pt x="12" y="17"/>
                </a:lnTo>
                <a:lnTo>
                  <a:pt x="10" y="19"/>
                </a:lnTo>
                <a:lnTo>
                  <a:pt x="10" y="21"/>
                </a:lnTo>
                <a:lnTo>
                  <a:pt x="10" y="23"/>
                </a:lnTo>
                <a:lnTo>
                  <a:pt x="12" y="23"/>
                </a:lnTo>
                <a:lnTo>
                  <a:pt x="13" y="26"/>
                </a:lnTo>
                <a:lnTo>
                  <a:pt x="14" y="27"/>
                </a:lnTo>
                <a:lnTo>
                  <a:pt x="16" y="28"/>
                </a:lnTo>
                <a:lnTo>
                  <a:pt x="17" y="67"/>
                </a:lnTo>
                <a:lnTo>
                  <a:pt x="17" y="76"/>
                </a:lnTo>
                <a:close/>
              </a:path>
            </a:pathLst>
          </a:custGeom>
          <a:noFill/>
          <a:ln w="19050">
            <a:solidFill>
              <a:srgbClr val="000000"/>
            </a:solidFill>
            <a:round/>
            <a:headEnd/>
            <a:tailEnd/>
          </a:ln>
        </p:spPr>
        <p:txBody>
          <a:bodyPr/>
          <a:lstStyle/>
          <a:p>
            <a:endParaRPr lang="en-US"/>
          </a:p>
        </p:txBody>
      </p:sp>
      <p:sp>
        <p:nvSpPr>
          <p:cNvPr id="35871" name="Freeform 30"/>
          <p:cNvSpPr>
            <a:spLocks/>
          </p:cNvSpPr>
          <p:nvPr/>
        </p:nvSpPr>
        <p:spPr bwMode="auto">
          <a:xfrm>
            <a:off x="4710113" y="3251200"/>
            <a:ext cx="863600" cy="749300"/>
          </a:xfrm>
          <a:custGeom>
            <a:avLst/>
            <a:gdLst>
              <a:gd name="T0" fmla="*/ 81 w 96"/>
              <a:gd name="T1" fmla="*/ 73 h 83"/>
              <a:gd name="T2" fmla="*/ 82 w 96"/>
              <a:gd name="T3" fmla="*/ 75 h 83"/>
              <a:gd name="T4" fmla="*/ 82 w 96"/>
              <a:gd name="T5" fmla="*/ 78 h 83"/>
              <a:gd name="T6" fmla="*/ 79 w 96"/>
              <a:gd name="T7" fmla="*/ 82 h 83"/>
              <a:gd name="T8" fmla="*/ 88 w 96"/>
              <a:gd name="T9" fmla="*/ 82 h 83"/>
              <a:gd name="T10" fmla="*/ 89 w 96"/>
              <a:gd name="T11" fmla="*/ 79 h 83"/>
              <a:gd name="T12" fmla="*/ 90 w 96"/>
              <a:gd name="T13" fmla="*/ 73 h 83"/>
              <a:gd name="T14" fmla="*/ 93 w 96"/>
              <a:gd name="T15" fmla="*/ 71 h 83"/>
              <a:gd name="T16" fmla="*/ 95 w 96"/>
              <a:gd name="T17" fmla="*/ 71 h 83"/>
              <a:gd name="T18" fmla="*/ 96 w 96"/>
              <a:gd name="T19" fmla="*/ 64 h 83"/>
              <a:gd name="T20" fmla="*/ 94 w 96"/>
              <a:gd name="T21" fmla="*/ 64 h 83"/>
              <a:gd name="T22" fmla="*/ 94 w 96"/>
              <a:gd name="T23" fmla="*/ 63 h 83"/>
              <a:gd name="T24" fmla="*/ 93 w 96"/>
              <a:gd name="T25" fmla="*/ 64 h 83"/>
              <a:gd name="T26" fmla="*/ 89 w 96"/>
              <a:gd name="T27" fmla="*/ 59 h 83"/>
              <a:gd name="T28" fmla="*/ 90 w 96"/>
              <a:gd name="T29" fmla="*/ 57 h 83"/>
              <a:gd name="T30" fmla="*/ 89 w 96"/>
              <a:gd name="T31" fmla="*/ 55 h 83"/>
              <a:gd name="T32" fmla="*/ 84 w 96"/>
              <a:gd name="T33" fmla="*/ 48 h 83"/>
              <a:gd name="T34" fmla="*/ 78 w 96"/>
              <a:gd name="T35" fmla="*/ 45 h 83"/>
              <a:gd name="T36" fmla="*/ 75 w 96"/>
              <a:gd name="T37" fmla="*/ 41 h 83"/>
              <a:gd name="T38" fmla="*/ 78 w 96"/>
              <a:gd name="T39" fmla="*/ 36 h 83"/>
              <a:gd name="T40" fmla="*/ 79 w 96"/>
              <a:gd name="T41" fmla="*/ 32 h 83"/>
              <a:gd name="T42" fmla="*/ 75 w 96"/>
              <a:gd name="T43" fmla="*/ 29 h 83"/>
              <a:gd name="T44" fmla="*/ 72 w 96"/>
              <a:gd name="T45" fmla="*/ 31 h 83"/>
              <a:gd name="T46" fmla="*/ 69 w 96"/>
              <a:gd name="T47" fmla="*/ 23 h 83"/>
              <a:gd name="T48" fmla="*/ 64 w 96"/>
              <a:gd name="T49" fmla="*/ 19 h 83"/>
              <a:gd name="T50" fmla="*/ 60 w 96"/>
              <a:gd name="T51" fmla="*/ 13 h 83"/>
              <a:gd name="T52" fmla="*/ 58 w 96"/>
              <a:gd name="T53" fmla="*/ 7 h 83"/>
              <a:gd name="T54" fmla="*/ 59 w 96"/>
              <a:gd name="T55" fmla="*/ 4 h 83"/>
              <a:gd name="T56" fmla="*/ 0 w 96"/>
              <a:gd name="T57" fmla="*/ 2 h 83"/>
              <a:gd name="T58" fmla="*/ 3 w 96"/>
              <a:gd name="T59" fmla="*/ 5 h 83"/>
              <a:gd name="T60" fmla="*/ 5 w 96"/>
              <a:gd name="T61" fmla="*/ 10 h 83"/>
              <a:gd name="T62" fmla="*/ 6 w 96"/>
              <a:gd name="T63" fmla="*/ 12 h 83"/>
              <a:gd name="T64" fmla="*/ 12 w 96"/>
              <a:gd name="T65" fmla="*/ 17 h 83"/>
              <a:gd name="T66" fmla="*/ 10 w 96"/>
              <a:gd name="T67" fmla="*/ 21 h 83"/>
              <a:gd name="T68" fmla="*/ 12 w 96"/>
              <a:gd name="T69" fmla="*/ 23 h 83"/>
              <a:gd name="T70" fmla="*/ 14 w 96"/>
              <a:gd name="T71" fmla="*/ 27 h 83"/>
              <a:gd name="T72" fmla="*/ 16 w 96"/>
              <a:gd name="T73" fmla="*/ 28 h 83"/>
              <a:gd name="T74" fmla="*/ 17 w 96"/>
              <a:gd name="T75" fmla="*/ 76 h 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6"/>
              <a:gd name="T115" fmla="*/ 0 h 83"/>
              <a:gd name="T116" fmla="*/ 96 w 96"/>
              <a:gd name="T117" fmla="*/ 83 h 8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6" h="83">
                <a:moveTo>
                  <a:pt x="17" y="76"/>
                </a:moveTo>
                <a:lnTo>
                  <a:pt x="81" y="73"/>
                </a:lnTo>
                <a:lnTo>
                  <a:pt x="81" y="74"/>
                </a:lnTo>
                <a:lnTo>
                  <a:pt x="82" y="75"/>
                </a:lnTo>
                <a:lnTo>
                  <a:pt x="83" y="77"/>
                </a:lnTo>
                <a:lnTo>
                  <a:pt x="82" y="78"/>
                </a:lnTo>
                <a:lnTo>
                  <a:pt x="80" y="80"/>
                </a:lnTo>
                <a:lnTo>
                  <a:pt x="79" y="82"/>
                </a:lnTo>
                <a:lnTo>
                  <a:pt x="78" y="83"/>
                </a:lnTo>
                <a:lnTo>
                  <a:pt x="88" y="82"/>
                </a:lnTo>
                <a:lnTo>
                  <a:pt x="89" y="80"/>
                </a:lnTo>
                <a:lnTo>
                  <a:pt x="89" y="79"/>
                </a:lnTo>
                <a:lnTo>
                  <a:pt x="89" y="76"/>
                </a:lnTo>
                <a:lnTo>
                  <a:pt x="90" y="73"/>
                </a:lnTo>
                <a:lnTo>
                  <a:pt x="91" y="71"/>
                </a:lnTo>
                <a:lnTo>
                  <a:pt x="93" y="71"/>
                </a:lnTo>
                <a:lnTo>
                  <a:pt x="94" y="71"/>
                </a:lnTo>
                <a:lnTo>
                  <a:pt x="95" y="71"/>
                </a:lnTo>
                <a:lnTo>
                  <a:pt x="96" y="66"/>
                </a:lnTo>
                <a:lnTo>
                  <a:pt x="96" y="64"/>
                </a:lnTo>
                <a:lnTo>
                  <a:pt x="95" y="64"/>
                </a:lnTo>
                <a:lnTo>
                  <a:pt x="94" y="64"/>
                </a:lnTo>
                <a:lnTo>
                  <a:pt x="94" y="63"/>
                </a:lnTo>
                <a:lnTo>
                  <a:pt x="93" y="63"/>
                </a:lnTo>
                <a:lnTo>
                  <a:pt x="93" y="64"/>
                </a:lnTo>
                <a:lnTo>
                  <a:pt x="92" y="64"/>
                </a:lnTo>
                <a:lnTo>
                  <a:pt x="89" y="59"/>
                </a:lnTo>
                <a:lnTo>
                  <a:pt x="89" y="58"/>
                </a:lnTo>
                <a:lnTo>
                  <a:pt x="90" y="57"/>
                </a:lnTo>
                <a:lnTo>
                  <a:pt x="91" y="56"/>
                </a:lnTo>
                <a:lnTo>
                  <a:pt x="89" y="55"/>
                </a:lnTo>
                <a:lnTo>
                  <a:pt x="88" y="52"/>
                </a:lnTo>
                <a:lnTo>
                  <a:pt x="84" y="48"/>
                </a:lnTo>
                <a:lnTo>
                  <a:pt x="82" y="47"/>
                </a:lnTo>
                <a:lnTo>
                  <a:pt x="78" y="45"/>
                </a:lnTo>
                <a:lnTo>
                  <a:pt x="76" y="43"/>
                </a:lnTo>
                <a:lnTo>
                  <a:pt x="75" y="41"/>
                </a:lnTo>
                <a:lnTo>
                  <a:pt x="76" y="39"/>
                </a:lnTo>
                <a:lnTo>
                  <a:pt x="78" y="36"/>
                </a:lnTo>
                <a:lnTo>
                  <a:pt x="78" y="34"/>
                </a:lnTo>
                <a:lnTo>
                  <a:pt x="79" y="32"/>
                </a:lnTo>
                <a:lnTo>
                  <a:pt x="78" y="31"/>
                </a:lnTo>
                <a:lnTo>
                  <a:pt x="75" y="29"/>
                </a:lnTo>
                <a:lnTo>
                  <a:pt x="74" y="29"/>
                </a:lnTo>
                <a:lnTo>
                  <a:pt x="72" y="31"/>
                </a:lnTo>
                <a:lnTo>
                  <a:pt x="72" y="30"/>
                </a:lnTo>
                <a:lnTo>
                  <a:pt x="69" y="23"/>
                </a:lnTo>
                <a:lnTo>
                  <a:pt x="68" y="22"/>
                </a:lnTo>
                <a:lnTo>
                  <a:pt x="64" y="19"/>
                </a:lnTo>
                <a:lnTo>
                  <a:pt x="60" y="14"/>
                </a:lnTo>
                <a:lnTo>
                  <a:pt x="60" y="13"/>
                </a:lnTo>
                <a:lnTo>
                  <a:pt x="59" y="10"/>
                </a:lnTo>
                <a:lnTo>
                  <a:pt x="58" y="7"/>
                </a:lnTo>
                <a:lnTo>
                  <a:pt x="59" y="5"/>
                </a:lnTo>
                <a:lnTo>
                  <a:pt x="59" y="4"/>
                </a:lnTo>
                <a:lnTo>
                  <a:pt x="55" y="0"/>
                </a:lnTo>
                <a:lnTo>
                  <a:pt x="0" y="2"/>
                </a:lnTo>
                <a:lnTo>
                  <a:pt x="1" y="3"/>
                </a:lnTo>
                <a:lnTo>
                  <a:pt x="3" y="5"/>
                </a:lnTo>
                <a:lnTo>
                  <a:pt x="3" y="7"/>
                </a:lnTo>
                <a:lnTo>
                  <a:pt x="5" y="10"/>
                </a:lnTo>
                <a:lnTo>
                  <a:pt x="6" y="10"/>
                </a:lnTo>
                <a:lnTo>
                  <a:pt x="6" y="12"/>
                </a:lnTo>
                <a:lnTo>
                  <a:pt x="12" y="17"/>
                </a:lnTo>
                <a:lnTo>
                  <a:pt x="10" y="19"/>
                </a:lnTo>
                <a:lnTo>
                  <a:pt x="10" y="21"/>
                </a:lnTo>
                <a:lnTo>
                  <a:pt x="10" y="23"/>
                </a:lnTo>
                <a:lnTo>
                  <a:pt x="12" y="23"/>
                </a:lnTo>
                <a:lnTo>
                  <a:pt x="13" y="26"/>
                </a:lnTo>
                <a:lnTo>
                  <a:pt x="14" y="27"/>
                </a:lnTo>
                <a:lnTo>
                  <a:pt x="16" y="28"/>
                </a:lnTo>
                <a:lnTo>
                  <a:pt x="17" y="67"/>
                </a:lnTo>
                <a:lnTo>
                  <a:pt x="17" y="76"/>
                </a:lnTo>
                <a:close/>
              </a:path>
            </a:pathLst>
          </a:custGeom>
          <a:noFill/>
          <a:ln w="9525">
            <a:solidFill>
              <a:srgbClr val="000000"/>
            </a:solidFill>
            <a:round/>
            <a:headEnd/>
            <a:tailEnd/>
          </a:ln>
        </p:spPr>
        <p:txBody>
          <a:bodyPr/>
          <a:lstStyle/>
          <a:p>
            <a:endParaRPr lang="en-US"/>
          </a:p>
        </p:txBody>
      </p:sp>
      <p:sp>
        <p:nvSpPr>
          <p:cNvPr id="35872" name="Freeform 31"/>
          <p:cNvSpPr>
            <a:spLocks/>
          </p:cNvSpPr>
          <p:nvPr/>
        </p:nvSpPr>
        <p:spPr bwMode="auto">
          <a:xfrm>
            <a:off x="5519738" y="3422650"/>
            <a:ext cx="955675" cy="487363"/>
          </a:xfrm>
          <a:custGeom>
            <a:avLst/>
            <a:gdLst>
              <a:gd name="T0" fmla="*/ 22 w 106"/>
              <a:gd name="T1" fmla="*/ 52 h 54"/>
              <a:gd name="T2" fmla="*/ 21 w 106"/>
              <a:gd name="T3" fmla="*/ 49 h 54"/>
              <a:gd name="T4" fmla="*/ 24 w 106"/>
              <a:gd name="T5" fmla="*/ 50 h 54"/>
              <a:gd name="T6" fmla="*/ 85 w 106"/>
              <a:gd name="T7" fmla="*/ 43 h 54"/>
              <a:gd name="T8" fmla="*/ 91 w 106"/>
              <a:gd name="T9" fmla="*/ 40 h 54"/>
              <a:gd name="T10" fmla="*/ 94 w 106"/>
              <a:gd name="T11" fmla="*/ 37 h 54"/>
              <a:gd name="T12" fmla="*/ 95 w 106"/>
              <a:gd name="T13" fmla="*/ 35 h 54"/>
              <a:gd name="T14" fmla="*/ 96 w 106"/>
              <a:gd name="T15" fmla="*/ 33 h 54"/>
              <a:gd name="T16" fmla="*/ 105 w 106"/>
              <a:gd name="T17" fmla="*/ 25 h 54"/>
              <a:gd name="T18" fmla="*/ 105 w 106"/>
              <a:gd name="T19" fmla="*/ 24 h 54"/>
              <a:gd name="T20" fmla="*/ 103 w 106"/>
              <a:gd name="T21" fmla="*/ 23 h 54"/>
              <a:gd name="T22" fmla="*/ 101 w 106"/>
              <a:gd name="T23" fmla="*/ 22 h 54"/>
              <a:gd name="T24" fmla="*/ 100 w 106"/>
              <a:gd name="T25" fmla="*/ 21 h 54"/>
              <a:gd name="T26" fmla="*/ 96 w 106"/>
              <a:gd name="T27" fmla="*/ 15 h 54"/>
              <a:gd name="T28" fmla="*/ 95 w 106"/>
              <a:gd name="T29" fmla="*/ 13 h 54"/>
              <a:gd name="T30" fmla="*/ 95 w 106"/>
              <a:gd name="T31" fmla="*/ 9 h 54"/>
              <a:gd name="T32" fmla="*/ 93 w 106"/>
              <a:gd name="T33" fmla="*/ 7 h 54"/>
              <a:gd name="T34" fmla="*/ 90 w 106"/>
              <a:gd name="T35" fmla="*/ 4 h 54"/>
              <a:gd name="T36" fmla="*/ 87 w 106"/>
              <a:gd name="T37" fmla="*/ 5 h 54"/>
              <a:gd name="T38" fmla="*/ 86 w 106"/>
              <a:gd name="T39" fmla="*/ 6 h 54"/>
              <a:gd name="T40" fmla="*/ 84 w 106"/>
              <a:gd name="T41" fmla="*/ 7 h 54"/>
              <a:gd name="T42" fmla="*/ 80 w 106"/>
              <a:gd name="T43" fmla="*/ 6 h 54"/>
              <a:gd name="T44" fmla="*/ 76 w 106"/>
              <a:gd name="T45" fmla="*/ 5 h 54"/>
              <a:gd name="T46" fmla="*/ 71 w 106"/>
              <a:gd name="T47" fmla="*/ 5 h 54"/>
              <a:gd name="T48" fmla="*/ 67 w 106"/>
              <a:gd name="T49" fmla="*/ 0 h 54"/>
              <a:gd name="T50" fmla="*/ 65 w 106"/>
              <a:gd name="T51" fmla="*/ 1 h 54"/>
              <a:gd name="T52" fmla="*/ 62 w 106"/>
              <a:gd name="T53" fmla="*/ 0 h 54"/>
              <a:gd name="T54" fmla="*/ 62 w 106"/>
              <a:gd name="T55" fmla="*/ 2 h 54"/>
              <a:gd name="T56" fmla="*/ 62 w 106"/>
              <a:gd name="T57" fmla="*/ 7 h 54"/>
              <a:gd name="T58" fmla="*/ 58 w 106"/>
              <a:gd name="T59" fmla="*/ 9 h 54"/>
              <a:gd name="T60" fmla="*/ 55 w 106"/>
              <a:gd name="T61" fmla="*/ 9 h 54"/>
              <a:gd name="T62" fmla="*/ 49 w 106"/>
              <a:gd name="T63" fmla="*/ 19 h 54"/>
              <a:gd name="T64" fmla="*/ 45 w 106"/>
              <a:gd name="T65" fmla="*/ 22 h 54"/>
              <a:gd name="T66" fmla="*/ 42 w 106"/>
              <a:gd name="T67" fmla="*/ 20 h 54"/>
              <a:gd name="T68" fmla="*/ 40 w 106"/>
              <a:gd name="T69" fmla="*/ 25 h 54"/>
              <a:gd name="T70" fmla="*/ 37 w 106"/>
              <a:gd name="T71" fmla="*/ 25 h 54"/>
              <a:gd name="T72" fmla="*/ 34 w 106"/>
              <a:gd name="T73" fmla="*/ 25 h 54"/>
              <a:gd name="T74" fmla="*/ 32 w 106"/>
              <a:gd name="T75" fmla="*/ 28 h 54"/>
              <a:gd name="T76" fmla="*/ 28 w 106"/>
              <a:gd name="T77" fmla="*/ 25 h 54"/>
              <a:gd name="T78" fmla="*/ 22 w 106"/>
              <a:gd name="T79" fmla="*/ 27 h 54"/>
              <a:gd name="T80" fmla="*/ 21 w 106"/>
              <a:gd name="T81" fmla="*/ 28 h 54"/>
              <a:gd name="T82" fmla="*/ 19 w 106"/>
              <a:gd name="T83" fmla="*/ 29 h 54"/>
              <a:gd name="T84" fmla="*/ 19 w 106"/>
              <a:gd name="T85" fmla="*/ 29 h 54"/>
              <a:gd name="T86" fmla="*/ 19 w 106"/>
              <a:gd name="T87" fmla="*/ 31 h 54"/>
              <a:gd name="T88" fmla="*/ 18 w 106"/>
              <a:gd name="T89" fmla="*/ 32 h 54"/>
              <a:gd name="T90" fmla="*/ 19 w 106"/>
              <a:gd name="T91" fmla="*/ 34 h 54"/>
              <a:gd name="T92" fmla="*/ 14 w 106"/>
              <a:gd name="T93" fmla="*/ 36 h 54"/>
              <a:gd name="T94" fmla="*/ 15 w 106"/>
              <a:gd name="T95" fmla="*/ 42 h 54"/>
              <a:gd name="T96" fmla="*/ 11 w 106"/>
              <a:gd name="T97" fmla="*/ 42 h 54"/>
              <a:gd name="T98" fmla="*/ 7 w 106"/>
              <a:gd name="T99" fmla="*/ 40 h 54"/>
              <a:gd name="T100" fmla="*/ 4 w 106"/>
              <a:gd name="T101" fmla="*/ 44 h 54"/>
              <a:gd name="T102" fmla="*/ 5 w 106"/>
              <a:gd name="T103" fmla="*/ 45 h 54"/>
              <a:gd name="T104" fmla="*/ 6 w 106"/>
              <a:gd name="T105" fmla="*/ 47 h 54"/>
              <a:gd name="T106" fmla="*/ 4 w 106"/>
              <a:gd name="T107" fmla="*/ 52 h 54"/>
              <a:gd name="T108" fmla="*/ 1 w 106"/>
              <a:gd name="T109" fmla="*/ 52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
              <a:gd name="T166" fmla="*/ 0 h 54"/>
              <a:gd name="T167" fmla="*/ 106 w 106"/>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 h="54">
                <a:moveTo>
                  <a:pt x="0" y="54"/>
                </a:moveTo>
                <a:lnTo>
                  <a:pt x="22" y="52"/>
                </a:lnTo>
                <a:lnTo>
                  <a:pt x="21" y="51"/>
                </a:lnTo>
                <a:lnTo>
                  <a:pt x="21" y="49"/>
                </a:lnTo>
                <a:lnTo>
                  <a:pt x="23" y="49"/>
                </a:lnTo>
                <a:lnTo>
                  <a:pt x="24" y="50"/>
                </a:lnTo>
                <a:lnTo>
                  <a:pt x="84" y="44"/>
                </a:lnTo>
                <a:lnTo>
                  <a:pt x="85" y="43"/>
                </a:lnTo>
                <a:lnTo>
                  <a:pt x="86" y="43"/>
                </a:lnTo>
                <a:lnTo>
                  <a:pt x="91" y="40"/>
                </a:lnTo>
                <a:lnTo>
                  <a:pt x="92" y="39"/>
                </a:lnTo>
                <a:lnTo>
                  <a:pt x="94" y="37"/>
                </a:lnTo>
                <a:lnTo>
                  <a:pt x="95" y="36"/>
                </a:lnTo>
                <a:lnTo>
                  <a:pt x="95" y="35"/>
                </a:lnTo>
                <a:lnTo>
                  <a:pt x="96" y="34"/>
                </a:lnTo>
                <a:lnTo>
                  <a:pt x="96" y="33"/>
                </a:lnTo>
                <a:lnTo>
                  <a:pt x="98" y="31"/>
                </a:lnTo>
                <a:lnTo>
                  <a:pt x="105" y="25"/>
                </a:lnTo>
                <a:lnTo>
                  <a:pt x="106" y="24"/>
                </a:lnTo>
                <a:lnTo>
                  <a:pt x="105" y="24"/>
                </a:lnTo>
                <a:lnTo>
                  <a:pt x="104" y="23"/>
                </a:lnTo>
                <a:lnTo>
                  <a:pt x="103" y="23"/>
                </a:lnTo>
                <a:lnTo>
                  <a:pt x="103" y="22"/>
                </a:lnTo>
                <a:lnTo>
                  <a:pt x="101" y="22"/>
                </a:lnTo>
                <a:lnTo>
                  <a:pt x="100" y="21"/>
                </a:lnTo>
                <a:lnTo>
                  <a:pt x="98" y="19"/>
                </a:lnTo>
                <a:lnTo>
                  <a:pt x="96" y="15"/>
                </a:lnTo>
                <a:lnTo>
                  <a:pt x="95" y="14"/>
                </a:lnTo>
                <a:lnTo>
                  <a:pt x="95" y="13"/>
                </a:lnTo>
                <a:lnTo>
                  <a:pt x="95" y="11"/>
                </a:lnTo>
                <a:lnTo>
                  <a:pt x="95" y="9"/>
                </a:lnTo>
                <a:lnTo>
                  <a:pt x="94" y="8"/>
                </a:lnTo>
                <a:lnTo>
                  <a:pt x="93" y="7"/>
                </a:lnTo>
                <a:lnTo>
                  <a:pt x="91" y="7"/>
                </a:lnTo>
                <a:lnTo>
                  <a:pt x="90" y="4"/>
                </a:lnTo>
                <a:lnTo>
                  <a:pt x="89" y="3"/>
                </a:lnTo>
                <a:lnTo>
                  <a:pt x="87" y="5"/>
                </a:lnTo>
                <a:lnTo>
                  <a:pt x="87" y="6"/>
                </a:lnTo>
                <a:lnTo>
                  <a:pt x="86" y="6"/>
                </a:lnTo>
                <a:lnTo>
                  <a:pt x="84" y="7"/>
                </a:lnTo>
                <a:lnTo>
                  <a:pt x="81" y="6"/>
                </a:lnTo>
                <a:lnTo>
                  <a:pt x="80" y="6"/>
                </a:lnTo>
                <a:lnTo>
                  <a:pt x="79" y="7"/>
                </a:lnTo>
                <a:lnTo>
                  <a:pt x="76" y="5"/>
                </a:lnTo>
                <a:lnTo>
                  <a:pt x="73" y="6"/>
                </a:lnTo>
                <a:lnTo>
                  <a:pt x="71" y="5"/>
                </a:lnTo>
                <a:lnTo>
                  <a:pt x="70" y="2"/>
                </a:lnTo>
                <a:lnTo>
                  <a:pt x="67" y="0"/>
                </a:lnTo>
                <a:lnTo>
                  <a:pt x="66" y="1"/>
                </a:lnTo>
                <a:lnTo>
                  <a:pt x="65" y="1"/>
                </a:lnTo>
                <a:lnTo>
                  <a:pt x="63" y="0"/>
                </a:lnTo>
                <a:lnTo>
                  <a:pt x="62" y="0"/>
                </a:lnTo>
                <a:lnTo>
                  <a:pt x="62" y="2"/>
                </a:lnTo>
                <a:lnTo>
                  <a:pt x="62" y="6"/>
                </a:lnTo>
                <a:lnTo>
                  <a:pt x="62" y="7"/>
                </a:lnTo>
                <a:lnTo>
                  <a:pt x="60" y="7"/>
                </a:lnTo>
                <a:lnTo>
                  <a:pt x="58" y="9"/>
                </a:lnTo>
                <a:lnTo>
                  <a:pt x="56" y="8"/>
                </a:lnTo>
                <a:lnTo>
                  <a:pt x="55" y="9"/>
                </a:lnTo>
                <a:lnTo>
                  <a:pt x="55" y="12"/>
                </a:lnTo>
                <a:lnTo>
                  <a:pt x="49" y="19"/>
                </a:lnTo>
                <a:lnTo>
                  <a:pt x="48" y="22"/>
                </a:lnTo>
                <a:lnTo>
                  <a:pt x="45" y="22"/>
                </a:lnTo>
                <a:lnTo>
                  <a:pt x="43" y="20"/>
                </a:lnTo>
                <a:lnTo>
                  <a:pt x="42" y="20"/>
                </a:lnTo>
                <a:lnTo>
                  <a:pt x="41" y="22"/>
                </a:lnTo>
                <a:lnTo>
                  <a:pt x="40" y="25"/>
                </a:lnTo>
                <a:lnTo>
                  <a:pt x="39" y="26"/>
                </a:lnTo>
                <a:lnTo>
                  <a:pt x="37" y="25"/>
                </a:lnTo>
                <a:lnTo>
                  <a:pt x="37" y="24"/>
                </a:lnTo>
                <a:lnTo>
                  <a:pt x="34" y="25"/>
                </a:lnTo>
                <a:lnTo>
                  <a:pt x="33" y="28"/>
                </a:lnTo>
                <a:lnTo>
                  <a:pt x="32" y="28"/>
                </a:lnTo>
                <a:lnTo>
                  <a:pt x="32" y="27"/>
                </a:lnTo>
                <a:lnTo>
                  <a:pt x="28" y="25"/>
                </a:lnTo>
                <a:lnTo>
                  <a:pt x="24" y="27"/>
                </a:lnTo>
                <a:lnTo>
                  <a:pt x="22" y="27"/>
                </a:lnTo>
                <a:lnTo>
                  <a:pt x="21" y="28"/>
                </a:lnTo>
                <a:lnTo>
                  <a:pt x="20" y="29"/>
                </a:lnTo>
                <a:lnTo>
                  <a:pt x="19" y="29"/>
                </a:lnTo>
                <a:lnTo>
                  <a:pt x="19" y="30"/>
                </a:lnTo>
                <a:lnTo>
                  <a:pt x="19" y="31"/>
                </a:lnTo>
                <a:lnTo>
                  <a:pt x="18" y="32"/>
                </a:lnTo>
                <a:lnTo>
                  <a:pt x="20" y="34"/>
                </a:lnTo>
                <a:lnTo>
                  <a:pt x="19" y="34"/>
                </a:lnTo>
                <a:lnTo>
                  <a:pt x="15" y="36"/>
                </a:lnTo>
                <a:lnTo>
                  <a:pt x="14" y="36"/>
                </a:lnTo>
                <a:lnTo>
                  <a:pt x="14" y="38"/>
                </a:lnTo>
                <a:lnTo>
                  <a:pt x="15" y="42"/>
                </a:lnTo>
                <a:lnTo>
                  <a:pt x="13" y="43"/>
                </a:lnTo>
                <a:lnTo>
                  <a:pt x="11" y="42"/>
                </a:lnTo>
                <a:lnTo>
                  <a:pt x="9" y="41"/>
                </a:lnTo>
                <a:lnTo>
                  <a:pt x="7" y="40"/>
                </a:lnTo>
                <a:lnTo>
                  <a:pt x="5" y="41"/>
                </a:lnTo>
                <a:lnTo>
                  <a:pt x="4" y="44"/>
                </a:lnTo>
                <a:lnTo>
                  <a:pt x="4" y="45"/>
                </a:lnTo>
                <a:lnTo>
                  <a:pt x="5" y="45"/>
                </a:lnTo>
                <a:lnTo>
                  <a:pt x="6" y="45"/>
                </a:lnTo>
                <a:lnTo>
                  <a:pt x="6" y="47"/>
                </a:lnTo>
                <a:lnTo>
                  <a:pt x="5" y="52"/>
                </a:lnTo>
                <a:lnTo>
                  <a:pt x="4" y="52"/>
                </a:lnTo>
                <a:lnTo>
                  <a:pt x="3" y="52"/>
                </a:lnTo>
                <a:lnTo>
                  <a:pt x="1" y="52"/>
                </a:lnTo>
                <a:lnTo>
                  <a:pt x="0" y="54"/>
                </a:lnTo>
                <a:close/>
              </a:path>
            </a:pathLst>
          </a:custGeom>
          <a:noFill/>
          <a:ln w="19050">
            <a:solidFill>
              <a:srgbClr val="000000"/>
            </a:solidFill>
            <a:round/>
            <a:headEnd/>
            <a:tailEnd/>
          </a:ln>
        </p:spPr>
        <p:txBody>
          <a:bodyPr/>
          <a:lstStyle/>
          <a:p>
            <a:endParaRPr lang="en-US"/>
          </a:p>
        </p:txBody>
      </p:sp>
      <p:sp>
        <p:nvSpPr>
          <p:cNvPr id="35873" name="Freeform 32"/>
          <p:cNvSpPr>
            <a:spLocks/>
          </p:cNvSpPr>
          <p:nvPr/>
        </p:nvSpPr>
        <p:spPr bwMode="auto">
          <a:xfrm>
            <a:off x="5519738" y="3422650"/>
            <a:ext cx="955675" cy="487363"/>
          </a:xfrm>
          <a:custGeom>
            <a:avLst/>
            <a:gdLst>
              <a:gd name="T0" fmla="*/ 22 w 106"/>
              <a:gd name="T1" fmla="*/ 52 h 54"/>
              <a:gd name="T2" fmla="*/ 21 w 106"/>
              <a:gd name="T3" fmla="*/ 49 h 54"/>
              <a:gd name="T4" fmla="*/ 24 w 106"/>
              <a:gd name="T5" fmla="*/ 50 h 54"/>
              <a:gd name="T6" fmla="*/ 85 w 106"/>
              <a:gd name="T7" fmla="*/ 43 h 54"/>
              <a:gd name="T8" fmla="*/ 91 w 106"/>
              <a:gd name="T9" fmla="*/ 40 h 54"/>
              <a:gd name="T10" fmla="*/ 94 w 106"/>
              <a:gd name="T11" fmla="*/ 37 h 54"/>
              <a:gd name="T12" fmla="*/ 95 w 106"/>
              <a:gd name="T13" fmla="*/ 35 h 54"/>
              <a:gd name="T14" fmla="*/ 96 w 106"/>
              <a:gd name="T15" fmla="*/ 33 h 54"/>
              <a:gd name="T16" fmla="*/ 105 w 106"/>
              <a:gd name="T17" fmla="*/ 25 h 54"/>
              <a:gd name="T18" fmla="*/ 105 w 106"/>
              <a:gd name="T19" fmla="*/ 24 h 54"/>
              <a:gd name="T20" fmla="*/ 103 w 106"/>
              <a:gd name="T21" fmla="*/ 23 h 54"/>
              <a:gd name="T22" fmla="*/ 101 w 106"/>
              <a:gd name="T23" fmla="*/ 22 h 54"/>
              <a:gd name="T24" fmla="*/ 100 w 106"/>
              <a:gd name="T25" fmla="*/ 21 h 54"/>
              <a:gd name="T26" fmla="*/ 96 w 106"/>
              <a:gd name="T27" fmla="*/ 15 h 54"/>
              <a:gd name="T28" fmla="*/ 95 w 106"/>
              <a:gd name="T29" fmla="*/ 13 h 54"/>
              <a:gd name="T30" fmla="*/ 95 w 106"/>
              <a:gd name="T31" fmla="*/ 9 h 54"/>
              <a:gd name="T32" fmla="*/ 93 w 106"/>
              <a:gd name="T33" fmla="*/ 7 h 54"/>
              <a:gd name="T34" fmla="*/ 90 w 106"/>
              <a:gd name="T35" fmla="*/ 4 h 54"/>
              <a:gd name="T36" fmla="*/ 87 w 106"/>
              <a:gd name="T37" fmla="*/ 5 h 54"/>
              <a:gd name="T38" fmla="*/ 86 w 106"/>
              <a:gd name="T39" fmla="*/ 6 h 54"/>
              <a:gd name="T40" fmla="*/ 84 w 106"/>
              <a:gd name="T41" fmla="*/ 7 h 54"/>
              <a:gd name="T42" fmla="*/ 80 w 106"/>
              <a:gd name="T43" fmla="*/ 6 h 54"/>
              <a:gd name="T44" fmla="*/ 76 w 106"/>
              <a:gd name="T45" fmla="*/ 5 h 54"/>
              <a:gd name="T46" fmla="*/ 71 w 106"/>
              <a:gd name="T47" fmla="*/ 5 h 54"/>
              <a:gd name="T48" fmla="*/ 67 w 106"/>
              <a:gd name="T49" fmla="*/ 0 h 54"/>
              <a:gd name="T50" fmla="*/ 65 w 106"/>
              <a:gd name="T51" fmla="*/ 1 h 54"/>
              <a:gd name="T52" fmla="*/ 62 w 106"/>
              <a:gd name="T53" fmla="*/ 0 h 54"/>
              <a:gd name="T54" fmla="*/ 62 w 106"/>
              <a:gd name="T55" fmla="*/ 2 h 54"/>
              <a:gd name="T56" fmla="*/ 62 w 106"/>
              <a:gd name="T57" fmla="*/ 7 h 54"/>
              <a:gd name="T58" fmla="*/ 58 w 106"/>
              <a:gd name="T59" fmla="*/ 9 h 54"/>
              <a:gd name="T60" fmla="*/ 55 w 106"/>
              <a:gd name="T61" fmla="*/ 9 h 54"/>
              <a:gd name="T62" fmla="*/ 49 w 106"/>
              <a:gd name="T63" fmla="*/ 19 h 54"/>
              <a:gd name="T64" fmla="*/ 45 w 106"/>
              <a:gd name="T65" fmla="*/ 22 h 54"/>
              <a:gd name="T66" fmla="*/ 42 w 106"/>
              <a:gd name="T67" fmla="*/ 20 h 54"/>
              <a:gd name="T68" fmla="*/ 40 w 106"/>
              <a:gd name="T69" fmla="*/ 25 h 54"/>
              <a:gd name="T70" fmla="*/ 37 w 106"/>
              <a:gd name="T71" fmla="*/ 25 h 54"/>
              <a:gd name="T72" fmla="*/ 34 w 106"/>
              <a:gd name="T73" fmla="*/ 25 h 54"/>
              <a:gd name="T74" fmla="*/ 32 w 106"/>
              <a:gd name="T75" fmla="*/ 28 h 54"/>
              <a:gd name="T76" fmla="*/ 28 w 106"/>
              <a:gd name="T77" fmla="*/ 25 h 54"/>
              <a:gd name="T78" fmla="*/ 22 w 106"/>
              <a:gd name="T79" fmla="*/ 27 h 54"/>
              <a:gd name="T80" fmla="*/ 21 w 106"/>
              <a:gd name="T81" fmla="*/ 28 h 54"/>
              <a:gd name="T82" fmla="*/ 19 w 106"/>
              <a:gd name="T83" fmla="*/ 29 h 54"/>
              <a:gd name="T84" fmla="*/ 19 w 106"/>
              <a:gd name="T85" fmla="*/ 29 h 54"/>
              <a:gd name="T86" fmla="*/ 19 w 106"/>
              <a:gd name="T87" fmla="*/ 31 h 54"/>
              <a:gd name="T88" fmla="*/ 18 w 106"/>
              <a:gd name="T89" fmla="*/ 32 h 54"/>
              <a:gd name="T90" fmla="*/ 19 w 106"/>
              <a:gd name="T91" fmla="*/ 34 h 54"/>
              <a:gd name="T92" fmla="*/ 14 w 106"/>
              <a:gd name="T93" fmla="*/ 36 h 54"/>
              <a:gd name="T94" fmla="*/ 15 w 106"/>
              <a:gd name="T95" fmla="*/ 42 h 54"/>
              <a:gd name="T96" fmla="*/ 11 w 106"/>
              <a:gd name="T97" fmla="*/ 42 h 54"/>
              <a:gd name="T98" fmla="*/ 7 w 106"/>
              <a:gd name="T99" fmla="*/ 40 h 54"/>
              <a:gd name="T100" fmla="*/ 4 w 106"/>
              <a:gd name="T101" fmla="*/ 44 h 54"/>
              <a:gd name="T102" fmla="*/ 5 w 106"/>
              <a:gd name="T103" fmla="*/ 45 h 54"/>
              <a:gd name="T104" fmla="*/ 6 w 106"/>
              <a:gd name="T105" fmla="*/ 47 h 54"/>
              <a:gd name="T106" fmla="*/ 4 w 106"/>
              <a:gd name="T107" fmla="*/ 52 h 54"/>
              <a:gd name="T108" fmla="*/ 1 w 106"/>
              <a:gd name="T109" fmla="*/ 52 h 54"/>
              <a:gd name="T110" fmla="*/ 0 w 106"/>
              <a:gd name="T111" fmla="*/ 54 h 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6"/>
              <a:gd name="T169" fmla="*/ 0 h 54"/>
              <a:gd name="T170" fmla="*/ 106 w 106"/>
              <a:gd name="T171" fmla="*/ 54 h 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6" h="54">
                <a:moveTo>
                  <a:pt x="0" y="54"/>
                </a:moveTo>
                <a:lnTo>
                  <a:pt x="22" y="52"/>
                </a:lnTo>
                <a:lnTo>
                  <a:pt x="21" y="51"/>
                </a:lnTo>
                <a:lnTo>
                  <a:pt x="21" y="49"/>
                </a:lnTo>
                <a:lnTo>
                  <a:pt x="23" y="49"/>
                </a:lnTo>
                <a:lnTo>
                  <a:pt x="24" y="50"/>
                </a:lnTo>
                <a:lnTo>
                  <a:pt x="84" y="44"/>
                </a:lnTo>
                <a:lnTo>
                  <a:pt x="85" y="43"/>
                </a:lnTo>
                <a:lnTo>
                  <a:pt x="86" y="43"/>
                </a:lnTo>
                <a:lnTo>
                  <a:pt x="91" y="40"/>
                </a:lnTo>
                <a:lnTo>
                  <a:pt x="92" y="39"/>
                </a:lnTo>
                <a:lnTo>
                  <a:pt x="94" y="37"/>
                </a:lnTo>
                <a:lnTo>
                  <a:pt x="95" y="36"/>
                </a:lnTo>
                <a:lnTo>
                  <a:pt x="95" y="35"/>
                </a:lnTo>
                <a:lnTo>
                  <a:pt x="96" y="34"/>
                </a:lnTo>
                <a:lnTo>
                  <a:pt x="96" y="33"/>
                </a:lnTo>
                <a:lnTo>
                  <a:pt x="98" y="31"/>
                </a:lnTo>
                <a:lnTo>
                  <a:pt x="105" y="25"/>
                </a:lnTo>
                <a:lnTo>
                  <a:pt x="106" y="24"/>
                </a:lnTo>
                <a:lnTo>
                  <a:pt x="105" y="24"/>
                </a:lnTo>
                <a:lnTo>
                  <a:pt x="104" y="23"/>
                </a:lnTo>
                <a:lnTo>
                  <a:pt x="103" y="23"/>
                </a:lnTo>
                <a:lnTo>
                  <a:pt x="103" y="22"/>
                </a:lnTo>
                <a:lnTo>
                  <a:pt x="101" y="22"/>
                </a:lnTo>
                <a:lnTo>
                  <a:pt x="100" y="21"/>
                </a:lnTo>
                <a:lnTo>
                  <a:pt x="98" y="19"/>
                </a:lnTo>
                <a:lnTo>
                  <a:pt x="96" y="15"/>
                </a:lnTo>
                <a:lnTo>
                  <a:pt x="95" y="14"/>
                </a:lnTo>
                <a:lnTo>
                  <a:pt x="95" y="13"/>
                </a:lnTo>
                <a:lnTo>
                  <a:pt x="95" y="11"/>
                </a:lnTo>
                <a:lnTo>
                  <a:pt x="95" y="9"/>
                </a:lnTo>
                <a:lnTo>
                  <a:pt x="94" y="8"/>
                </a:lnTo>
                <a:lnTo>
                  <a:pt x="93" y="7"/>
                </a:lnTo>
                <a:lnTo>
                  <a:pt x="91" y="7"/>
                </a:lnTo>
                <a:lnTo>
                  <a:pt x="90" y="4"/>
                </a:lnTo>
                <a:lnTo>
                  <a:pt x="89" y="3"/>
                </a:lnTo>
                <a:lnTo>
                  <a:pt x="87" y="5"/>
                </a:lnTo>
                <a:lnTo>
                  <a:pt x="87" y="6"/>
                </a:lnTo>
                <a:lnTo>
                  <a:pt x="86" y="6"/>
                </a:lnTo>
                <a:lnTo>
                  <a:pt x="84" y="7"/>
                </a:lnTo>
                <a:lnTo>
                  <a:pt x="81" y="6"/>
                </a:lnTo>
                <a:lnTo>
                  <a:pt x="80" y="6"/>
                </a:lnTo>
                <a:lnTo>
                  <a:pt x="79" y="7"/>
                </a:lnTo>
                <a:lnTo>
                  <a:pt x="76" y="5"/>
                </a:lnTo>
                <a:lnTo>
                  <a:pt x="73" y="6"/>
                </a:lnTo>
                <a:lnTo>
                  <a:pt x="71" y="5"/>
                </a:lnTo>
                <a:lnTo>
                  <a:pt x="70" y="2"/>
                </a:lnTo>
                <a:lnTo>
                  <a:pt x="67" y="0"/>
                </a:lnTo>
                <a:lnTo>
                  <a:pt x="66" y="1"/>
                </a:lnTo>
                <a:lnTo>
                  <a:pt x="65" y="1"/>
                </a:lnTo>
                <a:lnTo>
                  <a:pt x="63" y="0"/>
                </a:lnTo>
                <a:lnTo>
                  <a:pt x="62" y="0"/>
                </a:lnTo>
                <a:lnTo>
                  <a:pt x="62" y="2"/>
                </a:lnTo>
                <a:lnTo>
                  <a:pt x="62" y="6"/>
                </a:lnTo>
                <a:lnTo>
                  <a:pt x="62" y="7"/>
                </a:lnTo>
                <a:lnTo>
                  <a:pt x="60" y="7"/>
                </a:lnTo>
                <a:lnTo>
                  <a:pt x="58" y="9"/>
                </a:lnTo>
                <a:lnTo>
                  <a:pt x="56" y="8"/>
                </a:lnTo>
                <a:lnTo>
                  <a:pt x="55" y="9"/>
                </a:lnTo>
                <a:lnTo>
                  <a:pt x="55" y="12"/>
                </a:lnTo>
                <a:lnTo>
                  <a:pt x="49" y="19"/>
                </a:lnTo>
                <a:lnTo>
                  <a:pt x="48" y="22"/>
                </a:lnTo>
                <a:lnTo>
                  <a:pt x="45" y="22"/>
                </a:lnTo>
                <a:lnTo>
                  <a:pt x="43" y="20"/>
                </a:lnTo>
                <a:lnTo>
                  <a:pt x="42" y="20"/>
                </a:lnTo>
                <a:lnTo>
                  <a:pt x="41" y="22"/>
                </a:lnTo>
                <a:lnTo>
                  <a:pt x="40" y="25"/>
                </a:lnTo>
                <a:lnTo>
                  <a:pt x="39" y="26"/>
                </a:lnTo>
                <a:lnTo>
                  <a:pt x="37" y="25"/>
                </a:lnTo>
                <a:lnTo>
                  <a:pt x="37" y="24"/>
                </a:lnTo>
                <a:lnTo>
                  <a:pt x="34" y="25"/>
                </a:lnTo>
                <a:lnTo>
                  <a:pt x="33" y="28"/>
                </a:lnTo>
                <a:lnTo>
                  <a:pt x="32" y="28"/>
                </a:lnTo>
                <a:lnTo>
                  <a:pt x="32" y="27"/>
                </a:lnTo>
                <a:lnTo>
                  <a:pt x="28" y="25"/>
                </a:lnTo>
                <a:lnTo>
                  <a:pt x="24" y="27"/>
                </a:lnTo>
                <a:lnTo>
                  <a:pt x="22" y="27"/>
                </a:lnTo>
                <a:lnTo>
                  <a:pt x="21" y="28"/>
                </a:lnTo>
                <a:lnTo>
                  <a:pt x="20" y="29"/>
                </a:lnTo>
                <a:lnTo>
                  <a:pt x="19" y="29"/>
                </a:lnTo>
                <a:lnTo>
                  <a:pt x="19" y="30"/>
                </a:lnTo>
                <a:lnTo>
                  <a:pt x="19" y="31"/>
                </a:lnTo>
                <a:lnTo>
                  <a:pt x="18" y="32"/>
                </a:lnTo>
                <a:lnTo>
                  <a:pt x="20" y="34"/>
                </a:lnTo>
                <a:lnTo>
                  <a:pt x="19" y="34"/>
                </a:lnTo>
                <a:lnTo>
                  <a:pt x="15" y="36"/>
                </a:lnTo>
                <a:lnTo>
                  <a:pt x="14" y="36"/>
                </a:lnTo>
                <a:lnTo>
                  <a:pt x="14" y="38"/>
                </a:lnTo>
                <a:lnTo>
                  <a:pt x="15" y="42"/>
                </a:lnTo>
                <a:lnTo>
                  <a:pt x="13" y="43"/>
                </a:lnTo>
                <a:lnTo>
                  <a:pt x="11" y="42"/>
                </a:lnTo>
                <a:lnTo>
                  <a:pt x="9" y="41"/>
                </a:lnTo>
                <a:lnTo>
                  <a:pt x="7" y="40"/>
                </a:lnTo>
                <a:lnTo>
                  <a:pt x="5" y="41"/>
                </a:lnTo>
                <a:lnTo>
                  <a:pt x="4" y="44"/>
                </a:lnTo>
                <a:lnTo>
                  <a:pt x="4" y="45"/>
                </a:lnTo>
                <a:lnTo>
                  <a:pt x="5" y="45"/>
                </a:lnTo>
                <a:lnTo>
                  <a:pt x="6" y="45"/>
                </a:lnTo>
                <a:lnTo>
                  <a:pt x="6" y="47"/>
                </a:lnTo>
                <a:lnTo>
                  <a:pt x="5" y="52"/>
                </a:lnTo>
                <a:lnTo>
                  <a:pt x="4" y="52"/>
                </a:lnTo>
                <a:lnTo>
                  <a:pt x="3" y="52"/>
                </a:lnTo>
                <a:lnTo>
                  <a:pt x="1" y="52"/>
                </a:lnTo>
                <a:lnTo>
                  <a:pt x="0" y="54"/>
                </a:lnTo>
                <a:close/>
              </a:path>
            </a:pathLst>
          </a:custGeom>
          <a:noFill/>
          <a:ln w="9525">
            <a:solidFill>
              <a:srgbClr val="000000"/>
            </a:solidFill>
            <a:round/>
            <a:headEnd/>
            <a:tailEnd/>
          </a:ln>
        </p:spPr>
        <p:txBody>
          <a:bodyPr/>
          <a:lstStyle/>
          <a:p>
            <a:endParaRPr lang="en-US"/>
          </a:p>
        </p:txBody>
      </p:sp>
      <p:sp>
        <p:nvSpPr>
          <p:cNvPr id="35874" name="Freeform 33"/>
          <p:cNvSpPr>
            <a:spLocks/>
          </p:cNvSpPr>
          <p:nvPr/>
        </p:nvSpPr>
        <p:spPr bwMode="auto">
          <a:xfrm>
            <a:off x="5710238" y="4108450"/>
            <a:ext cx="504825" cy="793750"/>
          </a:xfrm>
          <a:custGeom>
            <a:avLst/>
            <a:gdLst>
              <a:gd name="T0" fmla="*/ 0 w 56"/>
              <a:gd name="T1" fmla="*/ 4 h 88"/>
              <a:gd name="T2" fmla="*/ 2 w 56"/>
              <a:gd name="T3" fmla="*/ 5 h 88"/>
              <a:gd name="T4" fmla="*/ 1 w 56"/>
              <a:gd name="T5" fmla="*/ 58 h 88"/>
              <a:gd name="T6" fmla="*/ 1 w 56"/>
              <a:gd name="T7" fmla="*/ 61 h 88"/>
              <a:gd name="T8" fmla="*/ 4 w 56"/>
              <a:gd name="T9" fmla="*/ 88 h 88"/>
              <a:gd name="T10" fmla="*/ 5 w 56"/>
              <a:gd name="T11" fmla="*/ 87 h 88"/>
              <a:gd name="T12" fmla="*/ 6 w 56"/>
              <a:gd name="T13" fmla="*/ 87 h 88"/>
              <a:gd name="T14" fmla="*/ 8 w 56"/>
              <a:gd name="T15" fmla="*/ 87 h 88"/>
              <a:gd name="T16" fmla="*/ 9 w 56"/>
              <a:gd name="T17" fmla="*/ 86 h 88"/>
              <a:gd name="T18" fmla="*/ 9 w 56"/>
              <a:gd name="T19" fmla="*/ 82 h 88"/>
              <a:gd name="T20" fmla="*/ 10 w 56"/>
              <a:gd name="T21" fmla="*/ 80 h 88"/>
              <a:gd name="T22" fmla="*/ 12 w 56"/>
              <a:gd name="T23" fmla="*/ 82 h 88"/>
              <a:gd name="T24" fmla="*/ 11 w 56"/>
              <a:gd name="T25" fmla="*/ 84 h 88"/>
              <a:gd name="T26" fmla="*/ 12 w 56"/>
              <a:gd name="T27" fmla="*/ 86 h 88"/>
              <a:gd name="T28" fmla="*/ 14 w 56"/>
              <a:gd name="T29" fmla="*/ 88 h 88"/>
              <a:gd name="T30" fmla="*/ 16 w 56"/>
              <a:gd name="T31" fmla="*/ 88 h 88"/>
              <a:gd name="T32" fmla="*/ 17 w 56"/>
              <a:gd name="T33" fmla="*/ 88 h 88"/>
              <a:gd name="T34" fmla="*/ 19 w 56"/>
              <a:gd name="T35" fmla="*/ 86 h 88"/>
              <a:gd name="T36" fmla="*/ 19 w 56"/>
              <a:gd name="T37" fmla="*/ 86 h 88"/>
              <a:gd name="T38" fmla="*/ 20 w 56"/>
              <a:gd name="T39" fmla="*/ 85 h 88"/>
              <a:gd name="T40" fmla="*/ 20 w 56"/>
              <a:gd name="T41" fmla="*/ 85 h 88"/>
              <a:gd name="T42" fmla="*/ 20 w 56"/>
              <a:gd name="T43" fmla="*/ 84 h 88"/>
              <a:gd name="T44" fmla="*/ 19 w 56"/>
              <a:gd name="T45" fmla="*/ 84 h 88"/>
              <a:gd name="T46" fmla="*/ 19 w 56"/>
              <a:gd name="T47" fmla="*/ 84 h 88"/>
              <a:gd name="T48" fmla="*/ 20 w 56"/>
              <a:gd name="T49" fmla="*/ 82 h 88"/>
              <a:gd name="T50" fmla="*/ 19 w 56"/>
              <a:gd name="T51" fmla="*/ 81 h 88"/>
              <a:gd name="T52" fmla="*/ 18 w 56"/>
              <a:gd name="T53" fmla="*/ 80 h 88"/>
              <a:gd name="T54" fmla="*/ 18 w 56"/>
              <a:gd name="T55" fmla="*/ 80 h 88"/>
              <a:gd name="T56" fmla="*/ 17 w 56"/>
              <a:gd name="T57" fmla="*/ 80 h 88"/>
              <a:gd name="T58" fmla="*/ 16 w 56"/>
              <a:gd name="T59" fmla="*/ 78 h 88"/>
              <a:gd name="T60" fmla="*/ 16 w 56"/>
              <a:gd name="T61" fmla="*/ 77 h 88"/>
              <a:gd name="T62" fmla="*/ 16 w 56"/>
              <a:gd name="T63" fmla="*/ 76 h 88"/>
              <a:gd name="T64" fmla="*/ 16 w 56"/>
              <a:gd name="T65" fmla="*/ 76 h 88"/>
              <a:gd name="T66" fmla="*/ 16 w 56"/>
              <a:gd name="T67" fmla="*/ 75 h 88"/>
              <a:gd name="T68" fmla="*/ 56 w 56"/>
              <a:gd name="T69" fmla="*/ 71 h 88"/>
              <a:gd name="T70" fmla="*/ 55 w 56"/>
              <a:gd name="T71" fmla="*/ 70 h 88"/>
              <a:gd name="T72" fmla="*/ 54 w 56"/>
              <a:gd name="T73" fmla="*/ 67 h 88"/>
              <a:gd name="T74" fmla="*/ 54 w 56"/>
              <a:gd name="T75" fmla="*/ 62 h 88"/>
              <a:gd name="T76" fmla="*/ 52 w 56"/>
              <a:gd name="T77" fmla="*/ 59 h 88"/>
              <a:gd name="T78" fmla="*/ 52 w 56"/>
              <a:gd name="T79" fmla="*/ 55 h 88"/>
              <a:gd name="T80" fmla="*/ 53 w 56"/>
              <a:gd name="T81" fmla="*/ 53 h 88"/>
              <a:gd name="T82" fmla="*/ 53 w 56"/>
              <a:gd name="T83" fmla="*/ 51 h 88"/>
              <a:gd name="T84" fmla="*/ 54 w 56"/>
              <a:gd name="T85" fmla="*/ 49 h 88"/>
              <a:gd name="T86" fmla="*/ 54 w 56"/>
              <a:gd name="T87" fmla="*/ 48 h 88"/>
              <a:gd name="T88" fmla="*/ 53 w 56"/>
              <a:gd name="T89" fmla="*/ 47 h 88"/>
              <a:gd name="T90" fmla="*/ 54 w 56"/>
              <a:gd name="T91" fmla="*/ 45 h 88"/>
              <a:gd name="T92" fmla="*/ 53 w 56"/>
              <a:gd name="T93" fmla="*/ 44 h 88"/>
              <a:gd name="T94" fmla="*/ 51 w 56"/>
              <a:gd name="T95" fmla="*/ 43 h 88"/>
              <a:gd name="T96" fmla="*/ 51 w 56"/>
              <a:gd name="T97" fmla="*/ 42 h 88"/>
              <a:gd name="T98" fmla="*/ 50 w 56"/>
              <a:gd name="T99" fmla="*/ 39 h 88"/>
              <a:gd name="T100" fmla="*/ 49 w 56"/>
              <a:gd name="T101" fmla="*/ 38 h 88"/>
              <a:gd name="T102" fmla="*/ 38 w 56"/>
              <a:gd name="T103" fmla="*/ 0 h 88"/>
              <a:gd name="T104" fmla="*/ 0 w 56"/>
              <a:gd name="T105" fmla="*/ 4 h 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88"/>
              <a:gd name="T161" fmla="*/ 56 w 56"/>
              <a:gd name="T162" fmla="*/ 88 h 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88">
                <a:moveTo>
                  <a:pt x="0" y="4"/>
                </a:moveTo>
                <a:lnTo>
                  <a:pt x="2" y="5"/>
                </a:lnTo>
                <a:lnTo>
                  <a:pt x="1" y="58"/>
                </a:lnTo>
                <a:lnTo>
                  <a:pt x="1" y="61"/>
                </a:lnTo>
                <a:lnTo>
                  <a:pt x="4" y="88"/>
                </a:lnTo>
                <a:lnTo>
                  <a:pt x="5" y="87"/>
                </a:lnTo>
                <a:lnTo>
                  <a:pt x="6" y="87"/>
                </a:lnTo>
                <a:lnTo>
                  <a:pt x="8" y="87"/>
                </a:lnTo>
                <a:lnTo>
                  <a:pt x="9" y="86"/>
                </a:lnTo>
                <a:lnTo>
                  <a:pt x="9" y="82"/>
                </a:lnTo>
                <a:lnTo>
                  <a:pt x="10" y="80"/>
                </a:lnTo>
                <a:lnTo>
                  <a:pt x="12" y="82"/>
                </a:lnTo>
                <a:lnTo>
                  <a:pt x="11" y="84"/>
                </a:lnTo>
                <a:lnTo>
                  <a:pt x="12" y="86"/>
                </a:lnTo>
                <a:lnTo>
                  <a:pt x="14" y="88"/>
                </a:lnTo>
                <a:lnTo>
                  <a:pt x="16" y="88"/>
                </a:lnTo>
                <a:lnTo>
                  <a:pt x="17" y="88"/>
                </a:lnTo>
                <a:lnTo>
                  <a:pt x="19" y="86"/>
                </a:lnTo>
                <a:lnTo>
                  <a:pt x="20" y="85"/>
                </a:lnTo>
                <a:lnTo>
                  <a:pt x="20" y="84"/>
                </a:lnTo>
                <a:lnTo>
                  <a:pt x="19" y="84"/>
                </a:lnTo>
                <a:lnTo>
                  <a:pt x="20" y="82"/>
                </a:lnTo>
                <a:lnTo>
                  <a:pt x="19" y="81"/>
                </a:lnTo>
                <a:lnTo>
                  <a:pt x="18" y="80"/>
                </a:lnTo>
                <a:lnTo>
                  <a:pt x="17" y="80"/>
                </a:lnTo>
                <a:lnTo>
                  <a:pt x="16" y="78"/>
                </a:lnTo>
                <a:lnTo>
                  <a:pt x="16" y="77"/>
                </a:lnTo>
                <a:lnTo>
                  <a:pt x="16" y="76"/>
                </a:lnTo>
                <a:lnTo>
                  <a:pt x="16" y="75"/>
                </a:lnTo>
                <a:lnTo>
                  <a:pt x="56" y="71"/>
                </a:lnTo>
                <a:lnTo>
                  <a:pt x="55" y="70"/>
                </a:lnTo>
                <a:lnTo>
                  <a:pt x="54" y="67"/>
                </a:lnTo>
                <a:lnTo>
                  <a:pt x="54" y="62"/>
                </a:lnTo>
                <a:lnTo>
                  <a:pt x="52" y="59"/>
                </a:lnTo>
                <a:lnTo>
                  <a:pt x="52" y="55"/>
                </a:lnTo>
                <a:lnTo>
                  <a:pt x="53" y="53"/>
                </a:lnTo>
                <a:lnTo>
                  <a:pt x="53" y="51"/>
                </a:lnTo>
                <a:lnTo>
                  <a:pt x="54" y="49"/>
                </a:lnTo>
                <a:lnTo>
                  <a:pt x="54" y="48"/>
                </a:lnTo>
                <a:lnTo>
                  <a:pt x="53" y="47"/>
                </a:lnTo>
                <a:lnTo>
                  <a:pt x="54" y="45"/>
                </a:lnTo>
                <a:lnTo>
                  <a:pt x="53" y="44"/>
                </a:lnTo>
                <a:lnTo>
                  <a:pt x="51" y="43"/>
                </a:lnTo>
                <a:lnTo>
                  <a:pt x="51" y="42"/>
                </a:lnTo>
                <a:lnTo>
                  <a:pt x="50" y="39"/>
                </a:lnTo>
                <a:lnTo>
                  <a:pt x="49" y="38"/>
                </a:lnTo>
                <a:lnTo>
                  <a:pt x="38" y="0"/>
                </a:lnTo>
                <a:lnTo>
                  <a:pt x="0" y="4"/>
                </a:lnTo>
                <a:close/>
              </a:path>
            </a:pathLst>
          </a:custGeom>
          <a:noFill/>
          <a:ln w="19050">
            <a:solidFill>
              <a:srgbClr val="000000"/>
            </a:solidFill>
            <a:round/>
            <a:headEnd/>
            <a:tailEnd/>
          </a:ln>
        </p:spPr>
        <p:txBody>
          <a:bodyPr/>
          <a:lstStyle/>
          <a:p>
            <a:endParaRPr lang="en-US"/>
          </a:p>
        </p:txBody>
      </p:sp>
      <p:sp>
        <p:nvSpPr>
          <p:cNvPr id="35875" name="Freeform 34"/>
          <p:cNvSpPr>
            <a:spLocks/>
          </p:cNvSpPr>
          <p:nvPr/>
        </p:nvSpPr>
        <p:spPr bwMode="auto">
          <a:xfrm>
            <a:off x="5710238" y="4108450"/>
            <a:ext cx="504825" cy="793750"/>
          </a:xfrm>
          <a:custGeom>
            <a:avLst/>
            <a:gdLst>
              <a:gd name="T0" fmla="*/ 0 w 56"/>
              <a:gd name="T1" fmla="*/ 4 h 88"/>
              <a:gd name="T2" fmla="*/ 2 w 56"/>
              <a:gd name="T3" fmla="*/ 5 h 88"/>
              <a:gd name="T4" fmla="*/ 1 w 56"/>
              <a:gd name="T5" fmla="*/ 58 h 88"/>
              <a:gd name="T6" fmla="*/ 1 w 56"/>
              <a:gd name="T7" fmla="*/ 61 h 88"/>
              <a:gd name="T8" fmla="*/ 4 w 56"/>
              <a:gd name="T9" fmla="*/ 88 h 88"/>
              <a:gd name="T10" fmla="*/ 5 w 56"/>
              <a:gd name="T11" fmla="*/ 87 h 88"/>
              <a:gd name="T12" fmla="*/ 6 w 56"/>
              <a:gd name="T13" fmla="*/ 87 h 88"/>
              <a:gd name="T14" fmla="*/ 8 w 56"/>
              <a:gd name="T15" fmla="*/ 87 h 88"/>
              <a:gd name="T16" fmla="*/ 9 w 56"/>
              <a:gd name="T17" fmla="*/ 86 h 88"/>
              <a:gd name="T18" fmla="*/ 9 w 56"/>
              <a:gd name="T19" fmla="*/ 82 h 88"/>
              <a:gd name="T20" fmla="*/ 10 w 56"/>
              <a:gd name="T21" fmla="*/ 80 h 88"/>
              <a:gd name="T22" fmla="*/ 12 w 56"/>
              <a:gd name="T23" fmla="*/ 82 h 88"/>
              <a:gd name="T24" fmla="*/ 11 w 56"/>
              <a:gd name="T25" fmla="*/ 84 h 88"/>
              <a:gd name="T26" fmla="*/ 12 w 56"/>
              <a:gd name="T27" fmla="*/ 86 h 88"/>
              <a:gd name="T28" fmla="*/ 14 w 56"/>
              <a:gd name="T29" fmla="*/ 88 h 88"/>
              <a:gd name="T30" fmla="*/ 16 w 56"/>
              <a:gd name="T31" fmla="*/ 88 h 88"/>
              <a:gd name="T32" fmla="*/ 17 w 56"/>
              <a:gd name="T33" fmla="*/ 88 h 88"/>
              <a:gd name="T34" fmla="*/ 19 w 56"/>
              <a:gd name="T35" fmla="*/ 86 h 88"/>
              <a:gd name="T36" fmla="*/ 19 w 56"/>
              <a:gd name="T37" fmla="*/ 86 h 88"/>
              <a:gd name="T38" fmla="*/ 20 w 56"/>
              <a:gd name="T39" fmla="*/ 85 h 88"/>
              <a:gd name="T40" fmla="*/ 20 w 56"/>
              <a:gd name="T41" fmla="*/ 85 h 88"/>
              <a:gd name="T42" fmla="*/ 20 w 56"/>
              <a:gd name="T43" fmla="*/ 84 h 88"/>
              <a:gd name="T44" fmla="*/ 19 w 56"/>
              <a:gd name="T45" fmla="*/ 84 h 88"/>
              <a:gd name="T46" fmla="*/ 19 w 56"/>
              <a:gd name="T47" fmla="*/ 84 h 88"/>
              <a:gd name="T48" fmla="*/ 20 w 56"/>
              <a:gd name="T49" fmla="*/ 82 h 88"/>
              <a:gd name="T50" fmla="*/ 19 w 56"/>
              <a:gd name="T51" fmla="*/ 81 h 88"/>
              <a:gd name="T52" fmla="*/ 18 w 56"/>
              <a:gd name="T53" fmla="*/ 80 h 88"/>
              <a:gd name="T54" fmla="*/ 18 w 56"/>
              <a:gd name="T55" fmla="*/ 80 h 88"/>
              <a:gd name="T56" fmla="*/ 17 w 56"/>
              <a:gd name="T57" fmla="*/ 80 h 88"/>
              <a:gd name="T58" fmla="*/ 16 w 56"/>
              <a:gd name="T59" fmla="*/ 78 h 88"/>
              <a:gd name="T60" fmla="*/ 16 w 56"/>
              <a:gd name="T61" fmla="*/ 77 h 88"/>
              <a:gd name="T62" fmla="*/ 16 w 56"/>
              <a:gd name="T63" fmla="*/ 76 h 88"/>
              <a:gd name="T64" fmla="*/ 16 w 56"/>
              <a:gd name="T65" fmla="*/ 76 h 88"/>
              <a:gd name="T66" fmla="*/ 16 w 56"/>
              <a:gd name="T67" fmla="*/ 75 h 88"/>
              <a:gd name="T68" fmla="*/ 56 w 56"/>
              <a:gd name="T69" fmla="*/ 71 h 88"/>
              <a:gd name="T70" fmla="*/ 55 w 56"/>
              <a:gd name="T71" fmla="*/ 70 h 88"/>
              <a:gd name="T72" fmla="*/ 54 w 56"/>
              <a:gd name="T73" fmla="*/ 67 h 88"/>
              <a:gd name="T74" fmla="*/ 54 w 56"/>
              <a:gd name="T75" fmla="*/ 62 h 88"/>
              <a:gd name="T76" fmla="*/ 52 w 56"/>
              <a:gd name="T77" fmla="*/ 59 h 88"/>
              <a:gd name="T78" fmla="*/ 52 w 56"/>
              <a:gd name="T79" fmla="*/ 55 h 88"/>
              <a:gd name="T80" fmla="*/ 53 w 56"/>
              <a:gd name="T81" fmla="*/ 53 h 88"/>
              <a:gd name="T82" fmla="*/ 53 w 56"/>
              <a:gd name="T83" fmla="*/ 51 h 88"/>
              <a:gd name="T84" fmla="*/ 54 w 56"/>
              <a:gd name="T85" fmla="*/ 49 h 88"/>
              <a:gd name="T86" fmla="*/ 54 w 56"/>
              <a:gd name="T87" fmla="*/ 48 h 88"/>
              <a:gd name="T88" fmla="*/ 53 w 56"/>
              <a:gd name="T89" fmla="*/ 47 h 88"/>
              <a:gd name="T90" fmla="*/ 54 w 56"/>
              <a:gd name="T91" fmla="*/ 45 h 88"/>
              <a:gd name="T92" fmla="*/ 53 w 56"/>
              <a:gd name="T93" fmla="*/ 44 h 88"/>
              <a:gd name="T94" fmla="*/ 51 w 56"/>
              <a:gd name="T95" fmla="*/ 43 h 88"/>
              <a:gd name="T96" fmla="*/ 51 w 56"/>
              <a:gd name="T97" fmla="*/ 42 h 88"/>
              <a:gd name="T98" fmla="*/ 50 w 56"/>
              <a:gd name="T99" fmla="*/ 39 h 88"/>
              <a:gd name="T100" fmla="*/ 49 w 56"/>
              <a:gd name="T101" fmla="*/ 38 h 88"/>
              <a:gd name="T102" fmla="*/ 38 w 56"/>
              <a:gd name="T103" fmla="*/ 0 h 88"/>
              <a:gd name="T104" fmla="*/ 0 w 56"/>
              <a:gd name="T105" fmla="*/ 4 h 88"/>
              <a:gd name="T106" fmla="*/ 0 w 56"/>
              <a:gd name="T107" fmla="*/ 4 h 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
              <a:gd name="T163" fmla="*/ 0 h 88"/>
              <a:gd name="T164" fmla="*/ 56 w 56"/>
              <a:gd name="T165" fmla="*/ 88 h 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 h="88">
                <a:moveTo>
                  <a:pt x="0" y="4"/>
                </a:moveTo>
                <a:lnTo>
                  <a:pt x="2" y="5"/>
                </a:lnTo>
                <a:lnTo>
                  <a:pt x="1" y="58"/>
                </a:lnTo>
                <a:lnTo>
                  <a:pt x="1" y="61"/>
                </a:lnTo>
                <a:lnTo>
                  <a:pt x="4" y="88"/>
                </a:lnTo>
                <a:lnTo>
                  <a:pt x="5" y="87"/>
                </a:lnTo>
                <a:lnTo>
                  <a:pt x="6" y="87"/>
                </a:lnTo>
                <a:lnTo>
                  <a:pt x="8" y="87"/>
                </a:lnTo>
                <a:lnTo>
                  <a:pt x="9" y="86"/>
                </a:lnTo>
                <a:lnTo>
                  <a:pt x="9" y="82"/>
                </a:lnTo>
                <a:lnTo>
                  <a:pt x="10" y="80"/>
                </a:lnTo>
                <a:lnTo>
                  <a:pt x="12" y="82"/>
                </a:lnTo>
                <a:lnTo>
                  <a:pt x="11" y="84"/>
                </a:lnTo>
                <a:lnTo>
                  <a:pt x="12" y="86"/>
                </a:lnTo>
                <a:lnTo>
                  <a:pt x="14" y="88"/>
                </a:lnTo>
                <a:lnTo>
                  <a:pt x="16" y="88"/>
                </a:lnTo>
                <a:lnTo>
                  <a:pt x="17" y="88"/>
                </a:lnTo>
                <a:lnTo>
                  <a:pt x="19" y="86"/>
                </a:lnTo>
                <a:lnTo>
                  <a:pt x="20" y="85"/>
                </a:lnTo>
                <a:lnTo>
                  <a:pt x="20" y="84"/>
                </a:lnTo>
                <a:lnTo>
                  <a:pt x="19" y="84"/>
                </a:lnTo>
                <a:lnTo>
                  <a:pt x="20" y="82"/>
                </a:lnTo>
                <a:lnTo>
                  <a:pt x="19" y="81"/>
                </a:lnTo>
                <a:lnTo>
                  <a:pt x="18" y="80"/>
                </a:lnTo>
                <a:lnTo>
                  <a:pt x="17" y="80"/>
                </a:lnTo>
                <a:lnTo>
                  <a:pt x="16" y="78"/>
                </a:lnTo>
                <a:lnTo>
                  <a:pt x="16" y="77"/>
                </a:lnTo>
                <a:lnTo>
                  <a:pt x="16" y="76"/>
                </a:lnTo>
                <a:lnTo>
                  <a:pt x="16" y="75"/>
                </a:lnTo>
                <a:lnTo>
                  <a:pt x="56" y="71"/>
                </a:lnTo>
                <a:lnTo>
                  <a:pt x="55" y="70"/>
                </a:lnTo>
                <a:lnTo>
                  <a:pt x="54" y="67"/>
                </a:lnTo>
                <a:lnTo>
                  <a:pt x="54" y="62"/>
                </a:lnTo>
                <a:lnTo>
                  <a:pt x="52" y="59"/>
                </a:lnTo>
                <a:lnTo>
                  <a:pt x="52" y="55"/>
                </a:lnTo>
                <a:lnTo>
                  <a:pt x="53" y="53"/>
                </a:lnTo>
                <a:lnTo>
                  <a:pt x="53" y="51"/>
                </a:lnTo>
                <a:lnTo>
                  <a:pt x="54" y="49"/>
                </a:lnTo>
                <a:lnTo>
                  <a:pt x="54" y="48"/>
                </a:lnTo>
                <a:lnTo>
                  <a:pt x="53" y="47"/>
                </a:lnTo>
                <a:lnTo>
                  <a:pt x="54" y="45"/>
                </a:lnTo>
                <a:lnTo>
                  <a:pt x="53" y="44"/>
                </a:lnTo>
                <a:lnTo>
                  <a:pt x="51" y="43"/>
                </a:lnTo>
                <a:lnTo>
                  <a:pt x="51" y="42"/>
                </a:lnTo>
                <a:lnTo>
                  <a:pt x="50" y="39"/>
                </a:lnTo>
                <a:lnTo>
                  <a:pt x="49" y="38"/>
                </a:lnTo>
                <a:lnTo>
                  <a:pt x="38" y="0"/>
                </a:lnTo>
                <a:lnTo>
                  <a:pt x="0" y="4"/>
                </a:lnTo>
                <a:close/>
              </a:path>
            </a:pathLst>
          </a:custGeom>
          <a:noFill/>
          <a:ln w="9525">
            <a:solidFill>
              <a:srgbClr val="000000"/>
            </a:solidFill>
            <a:round/>
            <a:headEnd/>
            <a:tailEnd/>
          </a:ln>
        </p:spPr>
        <p:txBody>
          <a:bodyPr/>
          <a:lstStyle/>
          <a:p>
            <a:endParaRPr lang="en-US"/>
          </a:p>
        </p:txBody>
      </p:sp>
      <p:sp>
        <p:nvSpPr>
          <p:cNvPr id="35876" name="Freeform 35"/>
          <p:cNvSpPr>
            <a:spLocks/>
          </p:cNvSpPr>
          <p:nvPr/>
        </p:nvSpPr>
        <p:spPr bwMode="auto">
          <a:xfrm>
            <a:off x="6186488" y="3665538"/>
            <a:ext cx="1135062" cy="487362"/>
          </a:xfrm>
          <a:custGeom>
            <a:avLst/>
            <a:gdLst>
              <a:gd name="T0" fmla="*/ 2 w 126"/>
              <a:gd name="T1" fmla="*/ 43 h 54"/>
              <a:gd name="T2" fmla="*/ 3 w 126"/>
              <a:gd name="T3" fmla="*/ 41 h 54"/>
              <a:gd name="T4" fmla="*/ 5 w 126"/>
              <a:gd name="T5" fmla="*/ 38 h 54"/>
              <a:gd name="T6" fmla="*/ 15 w 126"/>
              <a:gd name="T7" fmla="*/ 33 h 54"/>
              <a:gd name="T8" fmla="*/ 19 w 126"/>
              <a:gd name="T9" fmla="*/ 29 h 54"/>
              <a:gd name="T10" fmla="*/ 20 w 126"/>
              <a:gd name="T11" fmla="*/ 28 h 54"/>
              <a:gd name="T12" fmla="*/ 22 w 126"/>
              <a:gd name="T13" fmla="*/ 26 h 54"/>
              <a:gd name="T14" fmla="*/ 24 w 126"/>
              <a:gd name="T15" fmla="*/ 26 h 54"/>
              <a:gd name="T16" fmla="*/ 30 w 126"/>
              <a:gd name="T17" fmla="*/ 24 h 54"/>
              <a:gd name="T18" fmla="*/ 34 w 126"/>
              <a:gd name="T19" fmla="*/ 17 h 54"/>
              <a:gd name="T20" fmla="*/ 35 w 126"/>
              <a:gd name="T21" fmla="*/ 14 h 54"/>
              <a:gd name="T22" fmla="*/ 39 w 126"/>
              <a:gd name="T23" fmla="*/ 13 h 54"/>
              <a:gd name="T24" fmla="*/ 45 w 126"/>
              <a:gd name="T25" fmla="*/ 13 h 54"/>
              <a:gd name="T26" fmla="*/ 119 w 126"/>
              <a:gd name="T27" fmla="*/ 0 h 54"/>
              <a:gd name="T28" fmla="*/ 121 w 126"/>
              <a:gd name="T29" fmla="*/ 2 h 54"/>
              <a:gd name="T30" fmla="*/ 123 w 126"/>
              <a:gd name="T31" fmla="*/ 5 h 54"/>
              <a:gd name="T32" fmla="*/ 122 w 126"/>
              <a:gd name="T33" fmla="*/ 5 h 54"/>
              <a:gd name="T34" fmla="*/ 120 w 126"/>
              <a:gd name="T35" fmla="*/ 5 h 54"/>
              <a:gd name="T36" fmla="*/ 119 w 126"/>
              <a:gd name="T37" fmla="*/ 6 h 54"/>
              <a:gd name="T38" fmla="*/ 115 w 126"/>
              <a:gd name="T39" fmla="*/ 8 h 54"/>
              <a:gd name="T40" fmla="*/ 111 w 126"/>
              <a:gd name="T41" fmla="*/ 11 h 54"/>
              <a:gd name="T42" fmla="*/ 113 w 126"/>
              <a:gd name="T43" fmla="*/ 12 h 54"/>
              <a:gd name="T44" fmla="*/ 118 w 126"/>
              <a:gd name="T45" fmla="*/ 9 h 54"/>
              <a:gd name="T46" fmla="*/ 120 w 126"/>
              <a:gd name="T47" fmla="*/ 11 h 54"/>
              <a:gd name="T48" fmla="*/ 122 w 126"/>
              <a:gd name="T49" fmla="*/ 12 h 54"/>
              <a:gd name="T50" fmla="*/ 125 w 126"/>
              <a:gd name="T51" fmla="*/ 9 h 54"/>
              <a:gd name="T52" fmla="*/ 126 w 126"/>
              <a:gd name="T53" fmla="*/ 15 h 54"/>
              <a:gd name="T54" fmla="*/ 124 w 126"/>
              <a:gd name="T55" fmla="*/ 18 h 54"/>
              <a:gd name="T56" fmla="*/ 121 w 126"/>
              <a:gd name="T57" fmla="*/ 20 h 54"/>
              <a:gd name="T58" fmla="*/ 117 w 126"/>
              <a:gd name="T59" fmla="*/ 20 h 54"/>
              <a:gd name="T60" fmla="*/ 116 w 126"/>
              <a:gd name="T61" fmla="*/ 20 h 54"/>
              <a:gd name="T62" fmla="*/ 115 w 126"/>
              <a:gd name="T63" fmla="*/ 18 h 54"/>
              <a:gd name="T64" fmla="*/ 114 w 126"/>
              <a:gd name="T65" fmla="*/ 22 h 54"/>
              <a:gd name="T66" fmla="*/ 116 w 126"/>
              <a:gd name="T67" fmla="*/ 22 h 54"/>
              <a:gd name="T68" fmla="*/ 116 w 126"/>
              <a:gd name="T69" fmla="*/ 25 h 54"/>
              <a:gd name="T70" fmla="*/ 111 w 126"/>
              <a:gd name="T71" fmla="*/ 29 h 54"/>
              <a:gd name="T72" fmla="*/ 111 w 126"/>
              <a:gd name="T73" fmla="*/ 30 h 54"/>
              <a:gd name="T74" fmla="*/ 119 w 126"/>
              <a:gd name="T75" fmla="*/ 28 h 54"/>
              <a:gd name="T76" fmla="*/ 121 w 126"/>
              <a:gd name="T77" fmla="*/ 28 h 54"/>
              <a:gd name="T78" fmla="*/ 115 w 126"/>
              <a:gd name="T79" fmla="*/ 33 h 54"/>
              <a:gd name="T80" fmla="*/ 109 w 126"/>
              <a:gd name="T81" fmla="*/ 38 h 54"/>
              <a:gd name="T82" fmla="*/ 108 w 126"/>
              <a:gd name="T83" fmla="*/ 39 h 54"/>
              <a:gd name="T84" fmla="*/ 102 w 126"/>
              <a:gd name="T85" fmla="*/ 46 h 54"/>
              <a:gd name="T86" fmla="*/ 99 w 126"/>
              <a:gd name="T87" fmla="*/ 52 h 54"/>
              <a:gd name="T88" fmla="*/ 73 w 126"/>
              <a:gd name="T89" fmla="*/ 41 h 54"/>
              <a:gd name="T90" fmla="*/ 53 w 126"/>
              <a:gd name="T91" fmla="*/ 38 h 54"/>
              <a:gd name="T92" fmla="*/ 51 w 126"/>
              <a:gd name="T93" fmla="*/ 38 h 54"/>
              <a:gd name="T94" fmla="*/ 32 w 126"/>
              <a:gd name="T95" fmla="*/ 39 h 54"/>
              <a:gd name="T96" fmla="*/ 27 w 126"/>
              <a:gd name="T97" fmla="*/ 42 h 54"/>
              <a:gd name="T98" fmla="*/ 0 w 126"/>
              <a:gd name="T99" fmla="*/ 48 h 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
              <a:gd name="T151" fmla="*/ 0 h 54"/>
              <a:gd name="T152" fmla="*/ 126 w 126"/>
              <a:gd name="T153" fmla="*/ 54 h 5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 h="54">
                <a:moveTo>
                  <a:pt x="0" y="48"/>
                </a:moveTo>
                <a:lnTo>
                  <a:pt x="0" y="43"/>
                </a:lnTo>
                <a:lnTo>
                  <a:pt x="2" y="43"/>
                </a:lnTo>
                <a:lnTo>
                  <a:pt x="3" y="42"/>
                </a:lnTo>
                <a:lnTo>
                  <a:pt x="3" y="41"/>
                </a:lnTo>
                <a:lnTo>
                  <a:pt x="3" y="40"/>
                </a:lnTo>
                <a:lnTo>
                  <a:pt x="4" y="39"/>
                </a:lnTo>
                <a:lnTo>
                  <a:pt x="5" y="38"/>
                </a:lnTo>
                <a:lnTo>
                  <a:pt x="8" y="37"/>
                </a:lnTo>
                <a:lnTo>
                  <a:pt x="11" y="36"/>
                </a:lnTo>
                <a:lnTo>
                  <a:pt x="15" y="33"/>
                </a:lnTo>
                <a:lnTo>
                  <a:pt x="16" y="32"/>
                </a:lnTo>
                <a:lnTo>
                  <a:pt x="18" y="30"/>
                </a:lnTo>
                <a:lnTo>
                  <a:pt x="19" y="29"/>
                </a:lnTo>
                <a:lnTo>
                  <a:pt x="19" y="28"/>
                </a:lnTo>
                <a:lnTo>
                  <a:pt x="20" y="28"/>
                </a:lnTo>
                <a:lnTo>
                  <a:pt x="21" y="27"/>
                </a:lnTo>
                <a:lnTo>
                  <a:pt x="22" y="26"/>
                </a:lnTo>
                <a:lnTo>
                  <a:pt x="23" y="27"/>
                </a:lnTo>
                <a:lnTo>
                  <a:pt x="24" y="26"/>
                </a:lnTo>
                <a:lnTo>
                  <a:pt x="26" y="24"/>
                </a:lnTo>
                <a:lnTo>
                  <a:pt x="27" y="24"/>
                </a:lnTo>
                <a:lnTo>
                  <a:pt x="30" y="24"/>
                </a:lnTo>
                <a:lnTo>
                  <a:pt x="32" y="20"/>
                </a:lnTo>
                <a:lnTo>
                  <a:pt x="34" y="18"/>
                </a:lnTo>
                <a:lnTo>
                  <a:pt x="34" y="17"/>
                </a:lnTo>
                <a:lnTo>
                  <a:pt x="35" y="16"/>
                </a:lnTo>
                <a:lnTo>
                  <a:pt x="34" y="15"/>
                </a:lnTo>
                <a:lnTo>
                  <a:pt x="35" y="14"/>
                </a:lnTo>
                <a:lnTo>
                  <a:pt x="35" y="13"/>
                </a:lnTo>
                <a:lnTo>
                  <a:pt x="39" y="13"/>
                </a:lnTo>
                <a:lnTo>
                  <a:pt x="42" y="13"/>
                </a:lnTo>
                <a:lnTo>
                  <a:pt x="44" y="12"/>
                </a:lnTo>
                <a:lnTo>
                  <a:pt x="45" y="13"/>
                </a:lnTo>
                <a:lnTo>
                  <a:pt x="83" y="6"/>
                </a:lnTo>
                <a:lnTo>
                  <a:pt x="119" y="0"/>
                </a:lnTo>
                <a:lnTo>
                  <a:pt x="119" y="1"/>
                </a:lnTo>
                <a:lnTo>
                  <a:pt x="120" y="1"/>
                </a:lnTo>
                <a:lnTo>
                  <a:pt x="121" y="2"/>
                </a:lnTo>
                <a:lnTo>
                  <a:pt x="122" y="2"/>
                </a:lnTo>
                <a:lnTo>
                  <a:pt x="122" y="3"/>
                </a:lnTo>
                <a:lnTo>
                  <a:pt x="123" y="5"/>
                </a:lnTo>
                <a:lnTo>
                  <a:pt x="122" y="5"/>
                </a:lnTo>
                <a:lnTo>
                  <a:pt x="121" y="5"/>
                </a:lnTo>
                <a:lnTo>
                  <a:pt x="120" y="5"/>
                </a:lnTo>
                <a:lnTo>
                  <a:pt x="119" y="5"/>
                </a:lnTo>
                <a:lnTo>
                  <a:pt x="119" y="6"/>
                </a:lnTo>
                <a:lnTo>
                  <a:pt x="116" y="8"/>
                </a:lnTo>
                <a:lnTo>
                  <a:pt x="115" y="8"/>
                </a:lnTo>
                <a:lnTo>
                  <a:pt x="114" y="10"/>
                </a:lnTo>
                <a:lnTo>
                  <a:pt x="112" y="10"/>
                </a:lnTo>
                <a:lnTo>
                  <a:pt x="111" y="11"/>
                </a:lnTo>
                <a:lnTo>
                  <a:pt x="111" y="12"/>
                </a:lnTo>
                <a:lnTo>
                  <a:pt x="112" y="12"/>
                </a:lnTo>
                <a:lnTo>
                  <a:pt x="113" y="12"/>
                </a:lnTo>
                <a:lnTo>
                  <a:pt x="115" y="11"/>
                </a:lnTo>
                <a:lnTo>
                  <a:pt x="117" y="10"/>
                </a:lnTo>
                <a:lnTo>
                  <a:pt x="118" y="9"/>
                </a:lnTo>
                <a:lnTo>
                  <a:pt x="120" y="9"/>
                </a:lnTo>
                <a:lnTo>
                  <a:pt x="121" y="10"/>
                </a:lnTo>
                <a:lnTo>
                  <a:pt x="120" y="11"/>
                </a:lnTo>
                <a:lnTo>
                  <a:pt x="121" y="12"/>
                </a:lnTo>
                <a:lnTo>
                  <a:pt x="122" y="12"/>
                </a:lnTo>
                <a:lnTo>
                  <a:pt x="122" y="11"/>
                </a:lnTo>
                <a:lnTo>
                  <a:pt x="124" y="9"/>
                </a:lnTo>
                <a:lnTo>
                  <a:pt x="125" y="9"/>
                </a:lnTo>
                <a:lnTo>
                  <a:pt x="126" y="11"/>
                </a:lnTo>
                <a:lnTo>
                  <a:pt x="126" y="14"/>
                </a:lnTo>
                <a:lnTo>
                  <a:pt x="126" y="15"/>
                </a:lnTo>
                <a:lnTo>
                  <a:pt x="124" y="17"/>
                </a:lnTo>
                <a:lnTo>
                  <a:pt x="124" y="18"/>
                </a:lnTo>
                <a:lnTo>
                  <a:pt x="123" y="19"/>
                </a:lnTo>
                <a:lnTo>
                  <a:pt x="122" y="20"/>
                </a:lnTo>
                <a:lnTo>
                  <a:pt x="121" y="20"/>
                </a:lnTo>
                <a:lnTo>
                  <a:pt x="120" y="21"/>
                </a:lnTo>
                <a:lnTo>
                  <a:pt x="117" y="21"/>
                </a:lnTo>
                <a:lnTo>
                  <a:pt x="117" y="20"/>
                </a:lnTo>
                <a:lnTo>
                  <a:pt x="116" y="21"/>
                </a:lnTo>
                <a:lnTo>
                  <a:pt x="116" y="20"/>
                </a:lnTo>
                <a:lnTo>
                  <a:pt x="116" y="19"/>
                </a:lnTo>
                <a:lnTo>
                  <a:pt x="115" y="19"/>
                </a:lnTo>
                <a:lnTo>
                  <a:pt x="115" y="18"/>
                </a:lnTo>
                <a:lnTo>
                  <a:pt x="114" y="19"/>
                </a:lnTo>
                <a:lnTo>
                  <a:pt x="115" y="21"/>
                </a:lnTo>
                <a:lnTo>
                  <a:pt x="114" y="22"/>
                </a:lnTo>
                <a:lnTo>
                  <a:pt x="114" y="21"/>
                </a:lnTo>
                <a:lnTo>
                  <a:pt x="115" y="22"/>
                </a:lnTo>
                <a:lnTo>
                  <a:pt x="116" y="22"/>
                </a:lnTo>
                <a:lnTo>
                  <a:pt x="117" y="24"/>
                </a:lnTo>
                <a:lnTo>
                  <a:pt x="116" y="25"/>
                </a:lnTo>
                <a:lnTo>
                  <a:pt x="114" y="29"/>
                </a:lnTo>
                <a:lnTo>
                  <a:pt x="113" y="29"/>
                </a:lnTo>
                <a:lnTo>
                  <a:pt x="111" y="29"/>
                </a:lnTo>
                <a:lnTo>
                  <a:pt x="110" y="29"/>
                </a:lnTo>
                <a:lnTo>
                  <a:pt x="111" y="30"/>
                </a:lnTo>
                <a:lnTo>
                  <a:pt x="114" y="30"/>
                </a:lnTo>
                <a:lnTo>
                  <a:pt x="116" y="29"/>
                </a:lnTo>
                <a:lnTo>
                  <a:pt x="119" y="28"/>
                </a:lnTo>
                <a:lnTo>
                  <a:pt x="119" y="27"/>
                </a:lnTo>
                <a:lnTo>
                  <a:pt x="120" y="27"/>
                </a:lnTo>
                <a:lnTo>
                  <a:pt x="121" y="28"/>
                </a:lnTo>
                <a:lnTo>
                  <a:pt x="120" y="30"/>
                </a:lnTo>
                <a:lnTo>
                  <a:pt x="117" y="33"/>
                </a:lnTo>
                <a:lnTo>
                  <a:pt x="115" y="33"/>
                </a:lnTo>
                <a:lnTo>
                  <a:pt x="114" y="34"/>
                </a:lnTo>
                <a:lnTo>
                  <a:pt x="111" y="34"/>
                </a:lnTo>
                <a:lnTo>
                  <a:pt x="109" y="38"/>
                </a:lnTo>
                <a:lnTo>
                  <a:pt x="107" y="38"/>
                </a:lnTo>
                <a:lnTo>
                  <a:pt x="107" y="39"/>
                </a:lnTo>
                <a:lnTo>
                  <a:pt x="108" y="39"/>
                </a:lnTo>
                <a:lnTo>
                  <a:pt x="105" y="41"/>
                </a:lnTo>
                <a:lnTo>
                  <a:pt x="103" y="43"/>
                </a:lnTo>
                <a:lnTo>
                  <a:pt x="102" y="46"/>
                </a:lnTo>
                <a:lnTo>
                  <a:pt x="101" y="51"/>
                </a:lnTo>
                <a:lnTo>
                  <a:pt x="100" y="52"/>
                </a:lnTo>
                <a:lnTo>
                  <a:pt x="99" y="52"/>
                </a:lnTo>
                <a:lnTo>
                  <a:pt x="93" y="53"/>
                </a:lnTo>
                <a:lnTo>
                  <a:pt x="92" y="54"/>
                </a:lnTo>
                <a:lnTo>
                  <a:pt x="73" y="41"/>
                </a:lnTo>
                <a:lnTo>
                  <a:pt x="56" y="43"/>
                </a:lnTo>
                <a:lnTo>
                  <a:pt x="56" y="40"/>
                </a:lnTo>
                <a:lnTo>
                  <a:pt x="53" y="38"/>
                </a:lnTo>
                <a:lnTo>
                  <a:pt x="52" y="39"/>
                </a:lnTo>
                <a:lnTo>
                  <a:pt x="51" y="38"/>
                </a:lnTo>
                <a:lnTo>
                  <a:pt x="51" y="37"/>
                </a:lnTo>
                <a:lnTo>
                  <a:pt x="32" y="39"/>
                </a:lnTo>
                <a:lnTo>
                  <a:pt x="31" y="40"/>
                </a:lnTo>
                <a:lnTo>
                  <a:pt x="27" y="42"/>
                </a:lnTo>
                <a:lnTo>
                  <a:pt x="26" y="42"/>
                </a:lnTo>
                <a:lnTo>
                  <a:pt x="22" y="45"/>
                </a:lnTo>
                <a:lnTo>
                  <a:pt x="0" y="48"/>
                </a:lnTo>
                <a:close/>
              </a:path>
            </a:pathLst>
          </a:custGeom>
          <a:noFill/>
          <a:ln w="19050">
            <a:solidFill>
              <a:srgbClr val="000000"/>
            </a:solidFill>
            <a:round/>
            <a:headEnd/>
            <a:tailEnd/>
          </a:ln>
        </p:spPr>
        <p:txBody>
          <a:bodyPr/>
          <a:lstStyle/>
          <a:p>
            <a:endParaRPr lang="en-US"/>
          </a:p>
        </p:txBody>
      </p:sp>
      <p:sp>
        <p:nvSpPr>
          <p:cNvPr id="35877" name="Freeform 36"/>
          <p:cNvSpPr>
            <a:spLocks/>
          </p:cNvSpPr>
          <p:nvPr/>
        </p:nvSpPr>
        <p:spPr bwMode="auto">
          <a:xfrm>
            <a:off x="6186488" y="3665538"/>
            <a:ext cx="1135062" cy="487362"/>
          </a:xfrm>
          <a:custGeom>
            <a:avLst/>
            <a:gdLst>
              <a:gd name="T0" fmla="*/ 2 w 126"/>
              <a:gd name="T1" fmla="*/ 43 h 54"/>
              <a:gd name="T2" fmla="*/ 3 w 126"/>
              <a:gd name="T3" fmla="*/ 41 h 54"/>
              <a:gd name="T4" fmla="*/ 5 w 126"/>
              <a:gd name="T5" fmla="*/ 38 h 54"/>
              <a:gd name="T6" fmla="*/ 15 w 126"/>
              <a:gd name="T7" fmla="*/ 33 h 54"/>
              <a:gd name="T8" fmla="*/ 19 w 126"/>
              <a:gd name="T9" fmla="*/ 29 h 54"/>
              <a:gd name="T10" fmla="*/ 20 w 126"/>
              <a:gd name="T11" fmla="*/ 28 h 54"/>
              <a:gd name="T12" fmla="*/ 22 w 126"/>
              <a:gd name="T13" fmla="*/ 26 h 54"/>
              <a:gd name="T14" fmla="*/ 24 w 126"/>
              <a:gd name="T15" fmla="*/ 26 h 54"/>
              <a:gd name="T16" fmla="*/ 30 w 126"/>
              <a:gd name="T17" fmla="*/ 24 h 54"/>
              <a:gd name="T18" fmla="*/ 34 w 126"/>
              <a:gd name="T19" fmla="*/ 17 h 54"/>
              <a:gd name="T20" fmla="*/ 35 w 126"/>
              <a:gd name="T21" fmla="*/ 14 h 54"/>
              <a:gd name="T22" fmla="*/ 39 w 126"/>
              <a:gd name="T23" fmla="*/ 13 h 54"/>
              <a:gd name="T24" fmla="*/ 45 w 126"/>
              <a:gd name="T25" fmla="*/ 13 h 54"/>
              <a:gd name="T26" fmla="*/ 119 w 126"/>
              <a:gd name="T27" fmla="*/ 0 h 54"/>
              <a:gd name="T28" fmla="*/ 121 w 126"/>
              <a:gd name="T29" fmla="*/ 2 h 54"/>
              <a:gd name="T30" fmla="*/ 123 w 126"/>
              <a:gd name="T31" fmla="*/ 5 h 54"/>
              <a:gd name="T32" fmla="*/ 122 w 126"/>
              <a:gd name="T33" fmla="*/ 5 h 54"/>
              <a:gd name="T34" fmla="*/ 120 w 126"/>
              <a:gd name="T35" fmla="*/ 5 h 54"/>
              <a:gd name="T36" fmla="*/ 119 w 126"/>
              <a:gd name="T37" fmla="*/ 6 h 54"/>
              <a:gd name="T38" fmla="*/ 115 w 126"/>
              <a:gd name="T39" fmla="*/ 8 h 54"/>
              <a:gd name="T40" fmla="*/ 111 w 126"/>
              <a:gd name="T41" fmla="*/ 11 h 54"/>
              <a:gd name="T42" fmla="*/ 113 w 126"/>
              <a:gd name="T43" fmla="*/ 12 h 54"/>
              <a:gd name="T44" fmla="*/ 118 w 126"/>
              <a:gd name="T45" fmla="*/ 9 h 54"/>
              <a:gd name="T46" fmla="*/ 120 w 126"/>
              <a:gd name="T47" fmla="*/ 11 h 54"/>
              <a:gd name="T48" fmla="*/ 122 w 126"/>
              <a:gd name="T49" fmla="*/ 12 h 54"/>
              <a:gd name="T50" fmla="*/ 125 w 126"/>
              <a:gd name="T51" fmla="*/ 9 h 54"/>
              <a:gd name="T52" fmla="*/ 126 w 126"/>
              <a:gd name="T53" fmla="*/ 15 h 54"/>
              <a:gd name="T54" fmla="*/ 124 w 126"/>
              <a:gd name="T55" fmla="*/ 18 h 54"/>
              <a:gd name="T56" fmla="*/ 121 w 126"/>
              <a:gd name="T57" fmla="*/ 20 h 54"/>
              <a:gd name="T58" fmla="*/ 117 w 126"/>
              <a:gd name="T59" fmla="*/ 20 h 54"/>
              <a:gd name="T60" fmla="*/ 116 w 126"/>
              <a:gd name="T61" fmla="*/ 20 h 54"/>
              <a:gd name="T62" fmla="*/ 115 w 126"/>
              <a:gd name="T63" fmla="*/ 18 h 54"/>
              <a:gd name="T64" fmla="*/ 114 w 126"/>
              <a:gd name="T65" fmla="*/ 22 h 54"/>
              <a:gd name="T66" fmla="*/ 116 w 126"/>
              <a:gd name="T67" fmla="*/ 22 h 54"/>
              <a:gd name="T68" fmla="*/ 116 w 126"/>
              <a:gd name="T69" fmla="*/ 25 h 54"/>
              <a:gd name="T70" fmla="*/ 111 w 126"/>
              <a:gd name="T71" fmla="*/ 29 h 54"/>
              <a:gd name="T72" fmla="*/ 111 w 126"/>
              <a:gd name="T73" fmla="*/ 30 h 54"/>
              <a:gd name="T74" fmla="*/ 119 w 126"/>
              <a:gd name="T75" fmla="*/ 28 h 54"/>
              <a:gd name="T76" fmla="*/ 121 w 126"/>
              <a:gd name="T77" fmla="*/ 28 h 54"/>
              <a:gd name="T78" fmla="*/ 115 w 126"/>
              <a:gd name="T79" fmla="*/ 33 h 54"/>
              <a:gd name="T80" fmla="*/ 109 w 126"/>
              <a:gd name="T81" fmla="*/ 38 h 54"/>
              <a:gd name="T82" fmla="*/ 108 w 126"/>
              <a:gd name="T83" fmla="*/ 39 h 54"/>
              <a:gd name="T84" fmla="*/ 102 w 126"/>
              <a:gd name="T85" fmla="*/ 46 h 54"/>
              <a:gd name="T86" fmla="*/ 99 w 126"/>
              <a:gd name="T87" fmla="*/ 52 h 54"/>
              <a:gd name="T88" fmla="*/ 73 w 126"/>
              <a:gd name="T89" fmla="*/ 41 h 54"/>
              <a:gd name="T90" fmla="*/ 53 w 126"/>
              <a:gd name="T91" fmla="*/ 38 h 54"/>
              <a:gd name="T92" fmla="*/ 51 w 126"/>
              <a:gd name="T93" fmla="*/ 38 h 54"/>
              <a:gd name="T94" fmla="*/ 32 w 126"/>
              <a:gd name="T95" fmla="*/ 39 h 54"/>
              <a:gd name="T96" fmla="*/ 27 w 126"/>
              <a:gd name="T97" fmla="*/ 42 h 54"/>
              <a:gd name="T98" fmla="*/ 0 w 126"/>
              <a:gd name="T99" fmla="*/ 48 h 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
              <a:gd name="T151" fmla="*/ 0 h 54"/>
              <a:gd name="T152" fmla="*/ 126 w 126"/>
              <a:gd name="T153" fmla="*/ 54 h 5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 h="54">
                <a:moveTo>
                  <a:pt x="0" y="48"/>
                </a:moveTo>
                <a:lnTo>
                  <a:pt x="0" y="43"/>
                </a:lnTo>
                <a:lnTo>
                  <a:pt x="2" y="43"/>
                </a:lnTo>
                <a:lnTo>
                  <a:pt x="3" y="42"/>
                </a:lnTo>
                <a:lnTo>
                  <a:pt x="3" y="41"/>
                </a:lnTo>
                <a:lnTo>
                  <a:pt x="3" y="40"/>
                </a:lnTo>
                <a:lnTo>
                  <a:pt x="4" y="39"/>
                </a:lnTo>
                <a:lnTo>
                  <a:pt x="5" y="38"/>
                </a:lnTo>
                <a:lnTo>
                  <a:pt x="8" y="37"/>
                </a:lnTo>
                <a:lnTo>
                  <a:pt x="11" y="36"/>
                </a:lnTo>
                <a:lnTo>
                  <a:pt x="15" y="33"/>
                </a:lnTo>
                <a:lnTo>
                  <a:pt x="16" y="32"/>
                </a:lnTo>
                <a:lnTo>
                  <a:pt x="18" y="30"/>
                </a:lnTo>
                <a:lnTo>
                  <a:pt x="19" y="29"/>
                </a:lnTo>
                <a:lnTo>
                  <a:pt x="19" y="28"/>
                </a:lnTo>
                <a:lnTo>
                  <a:pt x="20" y="28"/>
                </a:lnTo>
                <a:lnTo>
                  <a:pt x="21" y="27"/>
                </a:lnTo>
                <a:lnTo>
                  <a:pt x="22" y="26"/>
                </a:lnTo>
                <a:lnTo>
                  <a:pt x="23" y="27"/>
                </a:lnTo>
                <a:lnTo>
                  <a:pt x="24" y="26"/>
                </a:lnTo>
                <a:lnTo>
                  <a:pt x="26" y="24"/>
                </a:lnTo>
                <a:lnTo>
                  <a:pt x="27" y="24"/>
                </a:lnTo>
                <a:lnTo>
                  <a:pt x="30" y="24"/>
                </a:lnTo>
                <a:lnTo>
                  <a:pt x="32" y="20"/>
                </a:lnTo>
                <a:lnTo>
                  <a:pt x="34" y="18"/>
                </a:lnTo>
                <a:lnTo>
                  <a:pt x="34" y="17"/>
                </a:lnTo>
                <a:lnTo>
                  <a:pt x="35" y="16"/>
                </a:lnTo>
                <a:lnTo>
                  <a:pt x="34" y="15"/>
                </a:lnTo>
                <a:lnTo>
                  <a:pt x="35" y="14"/>
                </a:lnTo>
                <a:lnTo>
                  <a:pt x="35" y="13"/>
                </a:lnTo>
                <a:lnTo>
                  <a:pt x="39" y="13"/>
                </a:lnTo>
                <a:lnTo>
                  <a:pt x="42" y="13"/>
                </a:lnTo>
                <a:lnTo>
                  <a:pt x="44" y="12"/>
                </a:lnTo>
                <a:lnTo>
                  <a:pt x="45" y="13"/>
                </a:lnTo>
                <a:lnTo>
                  <a:pt x="83" y="6"/>
                </a:lnTo>
                <a:lnTo>
                  <a:pt x="119" y="0"/>
                </a:lnTo>
                <a:lnTo>
                  <a:pt x="119" y="1"/>
                </a:lnTo>
                <a:lnTo>
                  <a:pt x="120" y="1"/>
                </a:lnTo>
                <a:lnTo>
                  <a:pt x="121" y="2"/>
                </a:lnTo>
                <a:lnTo>
                  <a:pt x="122" y="2"/>
                </a:lnTo>
                <a:lnTo>
                  <a:pt x="122" y="3"/>
                </a:lnTo>
                <a:lnTo>
                  <a:pt x="123" y="5"/>
                </a:lnTo>
                <a:lnTo>
                  <a:pt x="122" y="5"/>
                </a:lnTo>
                <a:lnTo>
                  <a:pt x="121" y="5"/>
                </a:lnTo>
                <a:lnTo>
                  <a:pt x="120" y="5"/>
                </a:lnTo>
                <a:lnTo>
                  <a:pt x="119" y="5"/>
                </a:lnTo>
                <a:lnTo>
                  <a:pt x="119" y="6"/>
                </a:lnTo>
                <a:lnTo>
                  <a:pt x="116" y="8"/>
                </a:lnTo>
                <a:lnTo>
                  <a:pt x="115" y="8"/>
                </a:lnTo>
                <a:lnTo>
                  <a:pt x="114" y="10"/>
                </a:lnTo>
                <a:lnTo>
                  <a:pt x="112" y="10"/>
                </a:lnTo>
                <a:lnTo>
                  <a:pt x="111" y="11"/>
                </a:lnTo>
                <a:lnTo>
                  <a:pt x="111" y="12"/>
                </a:lnTo>
                <a:lnTo>
                  <a:pt x="112" y="12"/>
                </a:lnTo>
                <a:lnTo>
                  <a:pt x="113" y="12"/>
                </a:lnTo>
                <a:lnTo>
                  <a:pt x="115" y="11"/>
                </a:lnTo>
                <a:lnTo>
                  <a:pt x="117" y="10"/>
                </a:lnTo>
                <a:lnTo>
                  <a:pt x="118" y="9"/>
                </a:lnTo>
                <a:lnTo>
                  <a:pt x="120" y="9"/>
                </a:lnTo>
                <a:lnTo>
                  <a:pt x="121" y="10"/>
                </a:lnTo>
                <a:lnTo>
                  <a:pt x="120" y="11"/>
                </a:lnTo>
                <a:lnTo>
                  <a:pt x="121" y="12"/>
                </a:lnTo>
                <a:lnTo>
                  <a:pt x="122" y="12"/>
                </a:lnTo>
                <a:lnTo>
                  <a:pt x="122" y="11"/>
                </a:lnTo>
                <a:lnTo>
                  <a:pt x="124" y="9"/>
                </a:lnTo>
                <a:lnTo>
                  <a:pt x="125" y="9"/>
                </a:lnTo>
                <a:lnTo>
                  <a:pt x="126" y="11"/>
                </a:lnTo>
                <a:lnTo>
                  <a:pt x="126" y="14"/>
                </a:lnTo>
                <a:lnTo>
                  <a:pt x="126" y="15"/>
                </a:lnTo>
                <a:lnTo>
                  <a:pt x="124" y="17"/>
                </a:lnTo>
                <a:lnTo>
                  <a:pt x="124" y="18"/>
                </a:lnTo>
                <a:lnTo>
                  <a:pt x="123" y="19"/>
                </a:lnTo>
                <a:lnTo>
                  <a:pt x="122" y="20"/>
                </a:lnTo>
                <a:lnTo>
                  <a:pt x="121" y="20"/>
                </a:lnTo>
                <a:lnTo>
                  <a:pt x="120" y="21"/>
                </a:lnTo>
                <a:lnTo>
                  <a:pt x="117" y="21"/>
                </a:lnTo>
                <a:lnTo>
                  <a:pt x="117" y="20"/>
                </a:lnTo>
                <a:lnTo>
                  <a:pt x="116" y="21"/>
                </a:lnTo>
                <a:lnTo>
                  <a:pt x="116" y="20"/>
                </a:lnTo>
                <a:lnTo>
                  <a:pt x="116" y="19"/>
                </a:lnTo>
                <a:lnTo>
                  <a:pt x="115" y="19"/>
                </a:lnTo>
                <a:lnTo>
                  <a:pt x="115" y="18"/>
                </a:lnTo>
                <a:lnTo>
                  <a:pt x="114" y="19"/>
                </a:lnTo>
                <a:lnTo>
                  <a:pt x="115" y="21"/>
                </a:lnTo>
                <a:lnTo>
                  <a:pt x="114" y="22"/>
                </a:lnTo>
                <a:lnTo>
                  <a:pt x="114" y="21"/>
                </a:lnTo>
                <a:lnTo>
                  <a:pt x="115" y="22"/>
                </a:lnTo>
                <a:lnTo>
                  <a:pt x="116" y="22"/>
                </a:lnTo>
                <a:lnTo>
                  <a:pt x="117" y="24"/>
                </a:lnTo>
                <a:lnTo>
                  <a:pt x="116" y="25"/>
                </a:lnTo>
                <a:lnTo>
                  <a:pt x="114" y="29"/>
                </a:lnTo>
                <a:lnTo>
                  <a:pt x="113" y="29"/>
                </a:lnTo>
                <a:lnTo>
                  <a:pt x="111" y="29"/>
                </a:lnTo>
                <a:lnTo>
                  <a:pt x="110" y="29"/>
                </a:lnTo>
                <a:lnTo>
                  <a:pt x="111" y="30"/>
                </a:lnTo>
                <a:lnTo>
                  <a:pt x="114" y="30"/>
                </a:lnTo>
                <a:lnTo>
                  <a:pt x="116" y="29"/>
                </a:lnTo>
                <a:lnTo>
                  <a:pt x="119" y="28"/>
                </a:lnTo>
                <a:lnTo>
                  <a:pt x="119" y="27"/>
                </a:lnTo>
                <a:lnTo>
                  <a:pt x="120" y="27"/>
                </a:lnTo>
                <a:lnTo>
                  <a:pt x="121" y="28"/>
                </a:lnTo>
                <a:lnTo>
                  <a:pt x="120" y="30"/>
                </a:lnTo>
                <a:lnTo>
                  <a:pt x="117" y="33"/>
                </a:lnTo>
                <a:lnTo>
                  <a:pt x="115" y="33"/>
                </a:lnTo>
                <a:lnTo>
                  <a:pt x="114" y="34"/>
                </a:lnTo>
                <a:lnTo>
                  <a:pt x="111" y="34"/>
                </a:lnTo>
                <a:lnTo>
                  <a:pt x="109" y="38"/>
                </a:lnTo>
                <a:lnTo>
                  <a:pt x="107" y="38"/>
                </a:lnTo>
                <a:lnTo>
                  <a:pt x="107" y="39"/>
                </a:lnTo>
                <a:lnTo>
                  <a:pt x="108" y="39"/>
                </a:lnTo>
                <a:lnTo>
                  <a:pt x="105" y="41"/>
                </a:lnTo>
                <a:lnTo>
                  <a:pt x="103" y="43"/>
                </a:lnTo>
                <a:lnTo>
                  <a:pt x="102" y="46"/>
                </a:lnTo>
                <a:lnTo>
                  <a:pt x="101" y="51"/>
                </a:lnTo>
                <a:lnTo>
                  <a:pt x="100" y="52"/>
                </a:lnTo>
                <a:lnTo>
                  <a:pt x="99" y="52"/>
                </a:lnTo>
                <a:lnTo>
                  <a:pt x="93" y="53"/>
                </a:lnTo>
                <a:lnTo>
                  <a:pt x="92" y="54"/>
                </a:lnTo>
                <a:lnTo>
                  <a:pt x="73" y="41"/>
                </a:lnTo>
                <a:lnTo>
                  <a:pt x="56" y="43"/>
                </a:lnTo>
                <a:lnTo>
                  <a:pt x="56" y="40"/>
                </a:lnTo>
                <a:lnTo>
                  <a:pt x="53" y="38"/>
                </a:lnTo>
                <a:lnTo>
                  <a:pt x="52" y="39"/>
                </a:lnTo>
                <a:lnTo>
                  <a:pt x="51" y="38"/>
                </a:lnTo>
                <a:lnTo>
                  <a:pt x="51" y="37"/>
                </a:lnTo>
                <a:lnTo>
                  <a:pt x="32" y="39"/>
                </a:lnTo>
                <a:lnTo>
                  <a:pt x="31" y="40"/>
                </a:lnTo>
                <a:lnTo>
                  <a:pt x="27" y="42"/>
                </a:lnTo>
                <a:lnTo>
                  <a:pt x="26" y="42"/>
                </a:lnTo>
                <a:lnTo>
                  <a:pt x="22" y="45"/>
                </a:lnTo>
                <a:lnTo>
                  <a:pt x="0" y="48"/>
                </a:lnTo>
                <a:close/>
              </a:path>
            </a:pathLst>
          </a:custGeom>
          <a:noFill/>
          <a:ln w="9525">
            <a:solidFill>
              <a:srgbClr val="000000"/>
            </a:solidFill>
            <a:round/>
            <a:headEnd/>
            <a:tailEnd/>
          </a:ln>
        </p:spPr>
        <p:txBody>
          <a:bodyPr/>
          <a:lstStyle/>
          <a:p>
            <a:endParaRPr lang="en-US"/>
          </a:p>
        </p:txBody>
      </p:sp>
      <p:sp>
        <p:nvSpPr>
          <p:cNvPr id="35878" name="Freeform 37"/>
          <p:cNvSpPr>
            <a:spLocks/>
          </p:cNvSpPr>
          <p:nvPr/>
        </p:nvSpPr>
        <p:spPr bwMode="auto">
          <a:xfrm>
            <a:off x="6375400" y="3106738"/>
            <a:ext cx="576263" cy="577850"/>
          </a:xfrm>
          <a:custGeom>
            <a:avLst/>
            <a:gdLst>
              <a:gd name="T0" fmla="*/ 21 w 64"/>
              <a:gd name="T1" fmla="*/ 0 h 64"/>
              <a:gd name="T2" fmla="*/ 21 w 64"/>
              <a:gd name="T3" fmla="*/ 3 h 64"/>
              <a:gd name="T4" fmla="*/ 22 w 64"/>
              <a:gd name="T5" fmla="*/ 6 h 64"/>
              <a:gd name="T6" fmla="*/ 20 w 64"/>
              <a:gd name="T7" fmla="*/ 14 h 64"/>
              <a:gd name="T8" fmla="*/ 20 w 64"/>
              <a:gd name="T9" fmla="*/ 16 h 64"/>
              <a:gd name="T10" fmla="*/ 19 w 64"/>
              <a:gd name="T11" fmla="*/ 20 h 64"/>
              <a:gd name="T12" fmla="*/ 16 w 64"/>
              <a:gd name="T13" fmla="*/ 23 h 64"/>
              <a:gd name="T14" fmla="*/ 14 w 64"/>
              <a:gd name="T15" fmla="*/ 24 h 64"/>
              <a:gd name="T16" fmla="*/ 12 w 64"/>
              <a:gd name="T17" fmla="*/ 25 h 64"/>
              <a:gd name="T18" fmla="*/ 10 w 64"/>
              <a:gd name="T19" fmla="*/ 27 h 64"/>
              <a:gd name="T20" fmla="*/ 10 w 64"/>
              <a:gd name="T21" fmla="*/ 32 h 64"/>
              <a:gd name="T22" fmla="*/ 7 w 64"/>
              <a:gd name="T23" fmla="*/ 32 h 64"/>
              <a:gd name="T24" fmla="*/ 4 w 64"/>
              <a:gd name="T25" fmla="*/ 36 h 64"/>
              <a:gd name="T26" fmla="*/ 4 w 64"/>
              <a:gd name="T27" fmla="*/ 40 h 64"/>
              <a:gd name="T28" fmla="*/ 2 w 64"/>
              <a:gd name="T29" fmla="*/ 44 h 64"/>
              <a:gd name="T30" fmla="*/ 0 w 64"/>
              <a:gd name="T31" fmla="*/ 46 h 64"/>
              <a:gd name="T32" fmla="*/ 0 w 64"/>
              <a:gd name="T33" fmla="*/ 49 h 64"/>
              <a:gd name="T34" fmla="*/ 3 w 64"/>
              <a:gd name="T35" fmla="*/ 54 h 64"/>
              <a:gd name="T36" fmla="*/ 6 w 64"/>
              <a:gd name="T37" fmla="*/ 57 h 64"/>
              <a:gd name="T38" fmla="*/ 8 w 64"/>
              <a:gd name="T39" fmla="*/ 57 h 64"/>
              <a:gd name="T40" fmla="*/ 9 w 64"/>
              <a:gd name="T41" fmla="*/ 58 h 64"/>
              <a:gd name="T42" fmla="*/ 11 w 64"/>
              <a:gd name="T43" fmla="*/ 59 h 64"/>
              <a:gd name="T44" fmla="*/ 11 w 64"/>
              <a:gd name="T45" fmla="*/ 60 h 64"/>
              <a:gd name="T46" fmla="*/ 16 w 64"/>
              <a:gd name="T47" fmla="*/ 64 h 64"/>
              <a:gd name="T48" fmla="*/ 19 w 64"/>
              <a:gd name="T49" fmla="*/ 62 h 64"/>
              <a:gd name="T50" fmla="*/ 20 w 64"/>
              <a:gd name="T51" fmla="*/ 61 h 64"/>
              <a:gd name="T52" fmla="*/ 22 w 64"/>
              <a:gd name="T53" fmla="*/ 62 h 64"/>
              <a:gd name="T54" fmla="*/ 27 w 64"/>
              <a:gd name="T55" fmla="*/ 60 h 64"/>
              <a:gd name="T56" fmla="*/ 28 w 64"/>
              <a:gd name="T57" fmla="*/ 58 h 64"/>
              <a:gd name="T58" fmla="*/ 32 w 64"/>
              <a:gd name="T59" fmla="*/ 56 h 64"/>
              <a:gd name="T60" fmla="*/ 35 w 64"/>
              <a:gd name="T61" fmla="*/ 54 h 64"/>
              <a:gd name="T62" fmla="*/ 35 w 64"/>
              <a:gd name="T63" fmla="*/ 50 h 64"/>
              <a:gd name="T64" fmla="*/ 40 w 64"/>
              <a:gd name="T65" fmla="*/ 34 h 64"/>
              <a:gd name="T66" fmla="*/ 42 w 64"/>
              <a:gd name="T67" fmla="*/ 35 h 64"/>
              <a:gd name="T68" fmla="*/ 44 w 64"/>
              <a:gd name="T69" fmla="*/ 37 h 64"/>
              <a:gd name="T70" fmla="*/ 46 w 64"/>
              <a:gd name="T71" fmla="*/ 34 h 64"/>
              <a:gd name="T72" fmla="*/ 49 w 64"/>
              <a:gd name="T73" fmla="*/ 28 h 64"/>
              <a:gd name="T74" fmla="*/ 52 w 64"/>
              <a:gd name="T75" fmla="*/ 26 h 64"/>
              <a:gd name="T76" fmla="*/ 53 w 64"/>
              <a:gd name="T77" fmla="*/ 25 h 64"/>
              <a:gd name="T78" fmla="*/ 55 w 64"/>
              <a:gd name="T79" fmla="*/ 22 h 64"/>
              <a:gd name="T80" fmla="*/ 55 w 64"/>
              <a:gd name="T81" fmla="*/ 21 h 64"/>
              <a:gd name="T82" fmla="*/ 55 w 64"/>
              <a:gd name="T83" fmla="*/ 16 h 64"/>
              <a:gd name="T84" fmla="*/ 62 w 64"/>
              <a:gd name="T85" fmla="*/ 20 h 64"/>
              <a:gd name="T86" fmla="*/ 64 w 64"/>
              <a:gd name="T87" fmla="*/ 20 h 64"/>
              <a:gd name="T88" fmla="*/ 63 w 64"/>
              <a:gd name="T89" fmla="*/ 13 h 64"/>
              <a:gd name="T90" fmla="*/ 62 w 64"/>
              <a:gd name="T91" fmla="*/ 12 h 64"/>
              <a:gd name="T92" fmla="*/ 59 w 64"/>
              <a:gd name="T93" fmla="*/ 12 h 64"/>
              <a:gd name="T94" fmla="*/ 54 w 64"/>
              <a:gd name="T95" fmla="*/ 13 h 64"/>
              <a:gd name="T96" fmla="*/ 52 w 64"/>
              <a:gd name="T97" fmla="*/ 15 h 64"/>
              <a:gd name="T98" fmla="*/ 49 w 64"/>
              <a:gd name="T99" fmla="*/ 14 h 64"/>
              <a:gd name="T100" fmla="*/ 47 w 64"/>
              <a:gd name="T101" fmla="*/ 16 h 64"/>
              <a:gd name="T102" fmla="*/ 45 w 64"/>
              <a:gd name="T103" fmla="*/ 18 h 64"/>
              <a:gd name="T104" fmla="*/ 41 w 64"/>
              <a:gd name="T105" fmla="*/ 21 h 64"/>
              <a:gd name="T106" fmla="*/ 39 w 64"/>
              <a:gd name="T107" fmla="*/ 13 h 64"/>
              <a:gd name="T108" fmla="*/ 22 w 64"/>
              <a:gd name="T109" fmla="*/ 0 h 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
              <a:gd name="T166" fmla="*/ 0 h 64"/>
              <a:gd name="T167" fmla="*/ 64 w 64"/>
              <a:gd name="T168" fmla="*/ 64 h 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 h="64">
                <a:moveTo>
                  <a:pt x="22" y="0"/>
                </a:moveTo>
                <a:lnTo>
                  <a:pt x="21" y="0"/>
                </a:lnTo>
                <a:lnTo>
                  <a:pt x="20" y="1"/>
                </a:lnTo>
                <a:lnTo>
                  <a:pt x="21" y="3"/>
                </a:lnTo>
                <a:lnTo>
                  <a:pt x="19" y="4"/>
                </a:lnTo>
                <a:lnTo>
                  <a:pt x="22" y="6"/>
                </a:lnTo>
                <a:lnTo>
                  <a:pt x="21" y="12"/>
                </a:lnTo>
                <a:lnTo>
                  <a:pt x="20" y="14"/>
                </a:lnTo>
                <a:lnTo>
                  <a:pt x="20" y="15"/>
                </a:lnTo>
                <a:lnTo>
                  <a:pt x="20" y="16"/>
                </a:lnTo>
                <a:lnTo>
                  <a:pt x="21" y="18"/>
                </a:lnTo>
                <a:lnTo>
                  <a:pt x="19" y="20"/>
                </a:lnTo>
                <a:lnTo>
                  <a:pt x="18" y="20"/>
                </a:lnTo>
                <a:lnTo>
                  <a:pt x="16" y="23"/>
                </a:lnTo>
                <a:lnTo>
                  <a:pt x="16" y="24"/>
                </a:lnTo>
                <a:lnTo>
                  <a:pt x="14" y="24"/>
                </a:lnTo>
                <a:lnTo>
                  <a:pt x="13" y="24"/>
                </a:lnTo>
                <a:lnTo>
                  <a:pt x="12" y="25"/>
                </a:lnTo>
                <a:lnTo>
                  <a:pt x="12" y="26"/>
                </a:lnTo>
                <a:lnTo>
                  <a:pt x="10" y="27"/>
                </a:lnTo>
                <a:lnTo>
                  <a:pt x="9" y="30"/>
                </a:lnTo>
                <a:lnTo>
                  <a:pt x="10" y="32"/>
                </a:lnTo>
                <a:lnTo>
                  <a:pt x="8" y="34"/>
                </a:lnTo>
                <a:lnTo>
                  <a:pt x="7" y="32"/>
                </a:lnTo>
                <a:lnTo>
                  <a:pt x="6" y="32"/>
                </a:lnTo>
                <a:lnTo>
                  <a:pt x="4" y="36"/>
                </a:lnTo>
                <a:lnTo>
                  <a:pt x="4" y="38"/>
                </a:lnTo>
                <a:lnTo>
                  <a:pt x="4" y="40"/>
                </a:lnTo>
                <a:lnTo>
                  <a:pt x="3" y="41"/>
                </a:lnTo>
                <a:lnTo>
                  <a:pt x="2" y="44"/>
                </a:lnTo>
                <a:lnTo>
                  <a:pt x="0" y="44"/>
                </a:lnTo>
                <a:lnTo>
                  <a:pt x="0" y="46"/>
                </a:lnTo>
                <a:lnTo>
                  <a:pt x="0" y="48"/>
                </a:lnTo>
                <a:lnTo>
                  <a:pt x="0" y="49"/>
                </a:lnTo>
                <a:lnTo>
                  <a:pt x="1" y="50"/>
                </a:lnTo>
                <a:lnTo>
                  <a:pt x="3" y="54"/>
                </a:lnTo>
                <a:lnTo>
                  <a:pt x="5" y="56"/>
                </a:lnTo>
                <a:lnTo>
                  <a:pt x="6" y="57"/>
                </a:lnTo>
                <a:lnTo>
                  <a:pt x="8" y="57"/>
                </a:lnTo>
                <a:lnTo>
                  <a:pt x="8" y="58"/>
                </a:lnTo>
                <a:lnTo>
                  <a:pt x="9" y="58"/>
                </a:lnTo>
                <a:lnTo>
                  <a:pt x="10" y="59"/>
                </a:lnTo>
                <a:lnTo>
                  <a:pt x="11" y="59"/>
                </a:lnTo>
                <a:lnTo>
                  <a:pt x="11" y="60"/>
                </a:lnTo>
                <a:lnTo>
                  <a:pt x="13" y="62"/>
                </a:lnTo>
                <a:lnTo>
                  <a:pt x="16" y="64"/>
                </a:lnTo>
                <a:lnTo>
                  <a:pt x="17" y="64"/>
                </a:lnTo>
                <a:lnTo>
                  <a:pt x="19" y="62"/>
                </a:lnTo>
                <a:lnTo>
                  <a:pt x="19" y="61"/>
                </a:lnTo>
                <a:lnTo>
                  <a:pt x="20" y="61"/>
                </a:lnTo>
                <a:lnTo>
                  <a:pt x="22" y="62"/>
                </a:lnTo>
                <a:lnTo>
                  <a:pt x="23" y="62"/>
                </a:lnTo>
                <a:lnTo>
                  <a:pt x="27" y="60"/>
                </a:lnTo>
                <a:lnTo>
                  <a:pt x="27" y="58"/>
                </a:lnTo>
                <a:lnTo>
                  <a:pt x="28" y="58"/>
                </a:lnTo>
                <a:lnTo>
                  <a:pt x="29" y="59"/>
                </a:lnTo>
                <a:lnTo>
                  <a:pt x="32" y="56"/>
                </a:lnTo>
                <a:lnTo>
                  <a:pt x="33" y="57"/>
                </a:lnTo>
                <a:lnTo>
                  <a:pt x="35" y="54"/>
                </a:lnTo>
                <a:lnTo>
                  <a:pt x="34" y="53"/>
                </a:lnTo>
                <a:lnTo>
                  <a:pt x="35" y="50"/>
                </a:lnTo>
                <a:lnTo>
                  <a:pt x="37" y="46"/>
                </a:lnTo>
                <a:lnTo>
                  <a:pt x="40" y="34"/>
                </a:lnTo>
                <a:lnTo>
                  <a:pt x="41" y="34"/>
                </a:lnTo>
                <a:lnTo>
                  <a:pt x="42" y="35"/>
                </a:lnTo>
                <a:lnTo>
                  <a:pt x="43" y="36"/>
                </a:lnTo>
                <a:lnTo>
                  <a:pt x="44" y="37"/>
                </a:lnTo>
                <a:lnTo>
                  <a:pt x="45" y="36"/>
                </a:lnTo>
                <a:lnTo>
                  <a:pt x="46" y="34"/>
                </a:lnTo>
                <a:lnTo>
                  <a:pt x="48" y="30"/>
                </a:lnTo>
                <a:lnTo>
                  <a:pt x="49" y="28"/>
                </a:lnTo>
                <a:lnTo>
                  <a:pt x="50" y="29"/>
                </a:lnTo>
                <a:lnTo>
                  <a:pt x="52" y="26"/>
                </a:lnTo>
                <a:lnTo>
                  <a:pt x="53" y="26"/>
                </a:lnTo>
                <a:lnTo>
                  <a:pt x="53" y="25"/>
                </a:lnTo>
                <a:lnTo>
                  <a:pt x="55" y="22"/>
                </a:lnTo>
                <a:lnTo>
                  <a:pt x="55" y="21"/>
                </a:lnTo>
                <a:lnTo>
                  <a:pt x="55" y="17"/>
                </a:lnTo>
                <a:lnTo>
                  <a:pt x="55" y="16"/>
                </a:lnTo>
                <a:lnTo>
                  <a:pt x="56" y="16"/>
                </a:lnTo>
                <a:lnTo>
                  <a:pt x="62" y="20"/>
                </a:lnTo>
                <a:lnTo>
                  <a:pt x="63" y="20"/>
                </a:lnTo>
                <a:lnTo>
                  <a:pt x="64" y="20"/>
                </a:lnTo>
                <a:lnTo>
                  <a:pt x="64" y="17"/>
                </a:lnTo>
                <a:lnTo>
                  <a:pt x="63" y="13"/>
                </a:lnTo>
                <a:lnTo>
                  <a:pt x="62" y="13"/>
                </a:lnTo>
                <a:lnTo>
                  <a:pt x="62" y="12"/>
                </a:lnTo>
                <a:lnTo>
                  <a:pt x="60" y="12"/>
                </a:lnTo>
                <a:lnTo>
                  <a:pt x="59" y="12"/>
                </a:lnTo>
                <a:lnTo>
                  <a:pt x="58" y="11"/>
                </a:lnTo>
                <a:lnTo>
                  <a:pt x="54" y="13"/>
                </a:lnTo>
                <a:lnTo>
                  <a:pt x="53" y="14"/>
                </a:lnTo>
                <a:lnTo>
                  <a:pt x="52" y="15"/>
                </a:lnTo>
                <a:lnTo>
                  <a:pt x="50" y="15"/>
                </a:lnTo>
                <a:lnTo>
                  <a:pt x="49" y="14"/>
                </a:lnTo>
                <a:lnTo>
                  <a:pt x="48" y="15"/>
                </a:lnTo>
                <a:lnTo>
                  <a:pt x="47" y="16"/>
                </a:lnTo>
                <a:lnTo>
                  <a:pt x="46" y="17"/>
                </a:lnTo>
                <a:lnTo>
                  <a:pt x="45" y="18"/>
                </a:lnTo>
                <a:lnTo>
                  <a:pt x="42" y="21"/>
                </a:lnTo>
                <a:lnTo>
                  <a:pt x="41" y="21"/>
                </a:lnTo>
                <a:lnTo>
                  <a:pt x="41" y="23"/>
                </a:lnTo>
                <a:lnTo>
                  <a:pt x="39" y="13"/>
                </a:lnTo>
                <a:lnTo>
                  <a:pt x="25" y="16"/>
                </a:lnTo>
                <a:lnTo>
                  <a:pt x="22" y="0"/>
                </a:lnTo>
                <a:close/>
              </a:path>
            </a:pathLst>
          </a:custGeom>
          <a:noFill/>
          <a:ln w="19050">
            <a:solidFill>
              <a:srgbClr val="000000"/>
            </a:solidFill>
            <a:round/>
            <a:headEnd/>
            <a:tailEnd/>
          </a:ln>
        </p:spPr>
        <p:txBody>
          <a:bodyPr/>
          <a:lstStyle/>
          <a:p>
            <a:endParaRPr lang="en-US"/>
          </a:p>
        </p:txBody>
      </p:sp>
      <p:sp>
        <p:nvSpPr>
          <p:cNvPr id="35879" name="Freeform 38"/>
          <p:cNvSpPr>
            <a:spLocks/>
          </p:cNvSpPr>
          <p:nvPr/>
        </p:nvSpPr>
        <p:spPr bwMode="auto">
          <a:xfrm>
            <a:off x="6375400" y="3106738"/>
            <a:ext cx="576263" cy="577850"/>
          </a:xfrm>
          <a:custGeom>
            <a:avLst/>
            <a:gdLst>
              <a:gd name="T0" fmla="*/ 21 w 64"/>
              <a:gd name="T1" fmla="*/ 0 h 64"/>
              <a:gd name="T2" fmla="*/ 21 w 64"/>
              <a:gd name="T3" fmla="*/ 3 h 64"/>
              <a:gd name="T4" fmla="*/ 22 w 64"/>
              <a:gd name="T5" fmla="*/ 6 h 64"/>
              <a:gd name="T6" fmla="*/ 20 w 64"/>
              <a:gd name="T7" fmla="*/ 14 h 64"/>
              <a:gd name="T8" fmla="*/ 20 w 64"/>
              <a:gd name="T9" fmla="*/ 16 h 64"/>
              <a:gd name="T10" fmla="*/ 19 w 64"/>
              <a:gd name="T11" fmla="*/ 20 h 64"/>
              <a:gd name="T12" fmla="*/ 16 w 64"/>
              <a:gd name="T13" fmla="*/ 23 h 64"/>
              <a:gd name="T14" fmla="*/ 14 w 64"/>
              <a:gd name="T15" fmla="*/ 24 h 64"/>
              <a:gd name="T16" fmla="*/ 12 w 64"/>
              <a:gd name="T17" fmla="*/ 25 h 64"/>
              <a:gd name="T18" fmla="*/ 10 w 64"/>
              <a:gd name="T19" fmla="*/ 27 h 64"/>
              <a:gd name="T20" fmla="*/ 10 w 64"/>
              <a:gd name="T21" fmla="*/ 32 h 64"/>
              <a:gd name="T22" fmla="*/ 7 w 64"/>
              <a:gd name="T23" fmla="*/ 32 h 64"/>
              <a:gd name="T24" fmla="*/ 4 w 64"/>
              <a:gd name="T25" fmla="*/ 36 h 64"/>
              <a:gd name="T26" fmla="*/ 4 w 64"/>
              <a:gd name="T27" fmla="*/ 40 h 64"/>
              <a:gd name="T28" fmla="*/ 2 w 64"/>
              <a:gd name="T29" fmla="*/ 44 h 64"/>
              <a:gd name="T30" fmla="*/ 0 w 64"/>
              <a:gd name="T31" fmla="*/ 46 h 64"/>
              <a:gd name="T32" fmla="*/ 0 w 64"/>
              <a:gd name="T33" fmla="*/ 49 h 64"/>
              <a:gd name="T34" fmla="*/ 3 w 64"/>
              <a:gd name="T35" fmla="*/ 54 h 64"/>
              <a:gd name="T36" fmla="*/ 6 w 64"/>
              <a:gd name="T37" fmla="*/ 57 h 64"/>
              <a:gd name="T38" fmla="*/ 8 w 64"/>
              <a:gd name="T39" fmla="*/ 57 h 64"/>
              <a:gd name="T40" fmla="*/ 9 w 64"/>
              <a:gd name="T41" fmla="*/ 58 h 64"/>
              <a:gd name="T42" fmla="*/ 11 w 64"/>
              <a:gd name="T43" fmla="*/ 59 h 64"/>
              <a:gd name="T44" fmla="*/ 11 w 64"/>
              <a:gd name="T45" fmla="*/ 60 h 64"/>
              <a:gd name="T46" fmla="*/ 16 w 64"/>
              <a:gd name="T47" fmla="*/ 64 h 64"/>
              <a:gd name="T48" fmla="*/ 19 w 64"/>
              <a:gd name="T49" fmla="*/ 62 h 64"/>
              <a:gd name="T50" fmla="*/ 20 w 64"/>
              <a:gd name="T51" fmla="*/ 61 h 64"/>
              <a:gd name="T52" fmla="*/ 22 w 64"/>
              <a:gd name="T53" fmla="*/ 62 h 64"/>
              <a:gd name="T54" fmla="*/ 27 w 64"/>
              <a:gd name="T55" fmla="*/ 60 h 64"/>
              <a:gd name="T56" fmla="*/ 28 w 64"/>
              <a:gd name="T57" fmla="*/ 58 h 64"/>
              <a:gd name="T58" fmla="*/ 32 w 64"/>
              <a:gd name="T59" fmla="*/ 56 h 64"/>
              <a:gd name="T60" fmla="*/ 35 w 64"/>
              <a:gd name="T61" fmla="*/ 54 h 64"/>
              <a:gd name="T62" fmla="*/ 35 w 64"/>
              <a:gd name="T63" fmla="*/ 50 h 64"/>
              <a:gd name="T64" fmla="*/ 40 w 64"/>
              <a:gd name="T65" fmla="*/ 34 h 64"/>
              <a:gd name="T66" fmla="*/ 42 w 64"/>
              <a:gd name="T67" fmla="*/ 35 h 64"/>
              <a:gd name="T68" fmla="*/ 44 w 64"/>
              <a:gd name="T69" fmla="*/ 37 h 64"/>
              <a:gd name="T70" fmla="*/ 46 w 64"/>
              <a:gd name="T71" fmla="*/ 34 h 64"/>
              <a:gd name="T72" fmla="*/ 49 w 64"/>
              <a:gd name="T73" fmla="*/ 28 h 64"/>
              <a:gd name="T74" fmla="*/ 52 w 64"/>
              <a:gd name="T75" fmla="*/ 26 h 64"/>
              <a:gd name="T76" fmla="*/ 53 w 64"/>
              <a:gd name="T77" fmla="*/ 25 h 64"/>
              <a:gd name="T78" fmla="*/ 55 w 64"/>
              <a:gd name="T79" fmla="*/ 22 h 64"/>
              <a:gd name="T80" fmla="*/ 55 w 64"/>
              <a:gd name="T81" fmla="*/ 21 h 64"/>
              <a:gd name="T82" fmla="*/ 55 w 64"/>
              <a:gd name="T83" fmla="*/ 16 h 64"/>
              <a:gd name="T84" fmla="*/ 62 w 64"/>
              <a:gd name="T85" fmla="*/ 20 h 64"/>
              <a:gd name="T86" fmla="*/ 64 w 64"/>
              <a:gd name="T87" fmla="*/ 20 h 64"/>
              <a:gd name="T88" fmla="*/ 63 w 64"/>
              <a:gd name="T89" fmla="*/ 13 h 64"/>
              <a:gd name="T90" fmla="*/ 62 w 64"/>
              <a:gd name="T91" fmla="*/ 12 h 64"/>
              <a:gd name="T92" fmla="*/ 59 w 64"/>
              <a:gd name="T93" fmla="*/ 12 h 64"/>
              <a:gd name="T94" fmla="*/ 54 w 64"/>
              <a:gd name="T95" fmla="*/ 13 h 64"/>
              <a:gd name="T96" fmla="*/ 52 w 64"/>
              <a:gd name="T97" fmla="*/ 15 h 64"/>
              <a:gd name="T98" fmla="*/ 49 w 64"/>
              <a:gd name="T99" fmla="*/ 14 h 64"/>
              <a:gd name="T100" fmla="*/ 47 w 64"/>
              <a:gd name="T101" fmla="*/ 16 h 64"/>
              <a:gd name="T102" fmla="*/ 45 w 64"/>
              <a:gd name="T103" fmla="*/ 18 h 64"/>
              <a:gd name="T104" fmla="*/ 41 w 64"/>
              <a:gd name="T105" fmla="*/ 21 h 64"/>
              <a:gd name="T106" fmla="*/ 39 w 64"/>
              <a:gd name="T107" fmla="*/ 13 h 64"/>
              <a:gd name="T108" fmla="*/ 22 w 64"/>
              <a:gd name="T109" fmla="*/ 0 h 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
              <a:gd name="T166" fmla="*/ 0 h 64"/>
              <a:gd name="T167" fmla="*/ 64 w 64"/>
              <a:gd name="T168" fmla="*/ 64 h 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 h="64">
                <a:moveTo>
                  <a:pt x="22" y="0"/>
                </a:moveTo>
                <a:lnTo>
                  <a:pt x="21" y="0"/>
                </a:lnTo>
                <a:lnTo>
                  <a:pt x="20" y="1"/>
                </a:lnTo>
                <a:lnTo>
                  <a:pt x="21" y="3"/>
                </a:lnTo>
                <a:lnTo>
                  <a:pt x="19" y="4"/>
                </a:lnTo>
                <a:lnTo>
                  <a:pt x="22" y="6"/>
                </a:lnTo>
                <a:lnTo>
                  <a:pt x="21" y="12"/>
                </a:lnTo>
                <a:lnTo>
                  <a:pt x="20" y="14"/>
                </a:lnTo>
                <a:lnTo>
                  <a:pt x="20" y="15"/>
                </a:lnTo>
                <a:lnTo>
                  <a:pt x="20" y="16"/>
                </a:lnTo>
                <a:lnTo>
                  <a:pt x="21" y="18"/>
                </a:lnTo>
                <a:lnTo>
                  <a:pt x="19" y="20"/>
                </a:lnTo>
                <a:lnTo>
                  <a:pt x="18" y="20"/>
                </a:lnTo>
                <a:lnTo>
                  <a:pt x="16" y="23"/>
                </a:lnTo>
                <a:lnTo>
                  <a:pt x="16" y="24"/>
                </a:lnTo>
                <a:lnTo>
                  <a:pt x="14" y="24"/>
                </a:lnTo>
                <a:lnTo>
                  <a:pt x="13" y="24"/>
                </a:lnTo>
                <a:lnTo>
                  <a:pt x="12" y="25"/>
                </a:lnTo>
                <a:lnTo>
                  <a:pt x="12" y="26"/>
                </a:lnTo>
                <a:lnTo>
                  <a:pt x="10" y="27"/>
                </a:lnTo>
                <a:lnTo>
                  <a:pt x="9" y="30"/>
                </a:lnTo>
                <a:lnTo>
                  <a:pt x="10" y="32"/>
                </a:lnTo>
                <a:lnTo>
                  <a:pt x="8" y="34"/>
                </a:lnTo>
                <a:lnTo>
                  <a:pt x="7" y="32"/>
                </a:lnTo>
                <a:lnTo>
                  <a:pt x="6" y="32"/>
                </a:lnTo>
                <a:lnTo>
                  <a:pt x="4" y="36"/>
                </a:lnTo>
                <a:lnTo>
                  <a:pt x="4" y="38"/>
                </a:lnTo>
                <a:lnTo>
                  <a:pt x="4" y="40"/>
                </a:lnTo>
                <a:lnTo>
                  <a:pt x="3" y="41"/>
                </a:lnTo>
                <a:lnTo>
                  <a:pt x="2" y="44"/>
                </a:lnTo>
                <a:lnTo>
                  <a:pt x="0" y="44"/>
                </a:lnTo>
                <a:lnTo>
                  <a:pt x="0" y="46"/>
                </a:lnTo>
                <a:lnTo>
                  <a:pt x="0" y="48"/>
                </a:lnTo>
                <a:lnTo>
                  <a:pt x="0" y="49"/>
                </a:lnTo>
                <a:lnTo>
                  <a:pt x="1" y="50"/>
                </a:lnTo>
                <a:lnTo>
                  <a:pt x="3" y="54"/>
                </a:lnTo>
                <a:lnTo>
                  <a:pt x="5" y="56"/>
                </a:lnTo>
                <a:lnTo>
                  <a:pt x="6" y="57"/>
                </a:lnTo>
                <a:lnTo>
                  <a:pt x="8" y="57"/>
                </a:lnTo>
                <a:lnTo>
                  <a:pt x="8" y="58"/>
                </a:lnTo>
                <a:lnTo>
                  <a:pt x="9" y="58"/>
                </a:lnTo>
                <a:lnTo>
                  <a:pt x="10" y="59"/>
                </a:lnTo>
                <a:lnTo>
                  <a:pt x="11" y="59"/>
                </a:lnTo>
                <a:lnTo>
                  <a:pt x="11" y="60"/>
                </a:lnTo>
                <a:lnTo>
                  <a:pt x="13" y="62"/>
                </a:lnTo>
                <a:lnTo>
                  <a:pt x="16" y="64"/>
                </a:lnTo>
                <a:lnTo>
                  <a:pt x="17" y="64"/>
                </a:lnTo>
                <a:lnTo>
                  <a:pt x="19" y="62"/>
                </a:lnTo>
                <a:lnTo>
                  <a:pt x="19" y="61"/>
                </a:lnTo>
                <a:lnTo>
                  <a:pt x="20" y="61"/>
                </a:lnTo>
                <a:lnTo>
                  <a:pt x="22" y="62"/>
                </a:lnTo>
                <a:lnTo>
                  <a:pt x="23" y="62"/>
                </a:lnTo>
                <a:lnTo>
                  <a:pt x="27" y="60"/>
                </a:lnTo>
                <a:lnTo>
                  <a:pt x="27" y="58"/>
                </a:lnTo>
                <a:lnTo>
                  <a:pt x="28" y="58"/>
                </a:lnTo>
                <a:lnTo>
                  <a:pt x="29" y="59"/>
                </a:lnTo>
                <a:lnTo>
                  <a:pt x="32" y="56"/>
                </a:lnTo>
                <a:lnTo>
                  <a:pt x="33" y="57"/>
                </a:lnTo>
                <a:lnTo>
                  <a:pt x="35" y="54"/>
                </a:lnTo>
                <a:lnTo>
                  <a:pt x="34" y="53"/>
                </a:lnTo>
                <a:lnTo>
                  <a:pt x="35" y="50"/>
                </a:lnTo>
                <a:lnTo>
                  <a:pt x="37" y="46"/>
                </a:lnTo>
                <a:lnTo>
                  <a:pt x="40" y="34"/>
                </a:lnTo>
                <a:lnTo>
                  <a:pt x="41" y="34"/>
                </a:lnTo>
                <a:lnTo>
                  <a:pt x="42" y="35"/>
                </a:lnTo>
                <a:lnTo>
                  <a:pt x="43" y="36"/>
                </a:lnTo>
                <a:lnTo>
                  <a:pt x="44" y="37"/>
                </a:lnTo>
                <a:lnTo>
                  <a:pt x="45" y="36"/>
                </a:lnTo>
                <a:lnTo>
                  <a:pt x="46" y="34"/>
                </a:lnTo>
                <a:lnTo>
                  <a:pt x="48" y="30"/>
                </a:lnTo>
                <a:lnTo>
                  <a:pt x="49" y="28"/>
                </a:lnTo>
                <a:lnTo>
                  <a:pt x="50" y="29"/>
                </a:lnTo>
                <a:lnTo>
                  <a:pt x="52" y="26"/>
                </a:lnTo>
                <a:lnTo>
                  <a:pt x="53" y="26"/>
                </a:lnTo>
                <a:lnTo>
                  <a:pt x="53" y="25"/>
                </a:lnTo>
                <a:lnTo>
                  <a:pt x="55" y="22"/>
                </a:lnTo>
                <a:lnTo>
                  <a:pt x="55" y="21"/>
                </a:lnTo>
                <a:lnTo>
                  <a:pt x="55" y="17"/>
                </a:lnTo>
                <a:lnTo>
                  <a:pt x="55" y="16"/>
                </a:lnTo>
                <a:lnTo>
                  <a:pt x="56" y="16"/>
                </a:lnTo>
                <a:lnTo>
                  <a:pt x="62" y="20"/>
                </a:lnTo>
                <a:lnTo>
                  <a:pt x="63" y="20"/>
                </a:lnTo>
                <a:lnTo>
                  <a:pt x="64" y="20"/>
                </a:lnTo>
                <a:lnTo>
                  <a:pt x="64" y="17"/>
                </a:lnTo>
                <a:lnTo>
                  <a:pt x="63" y="13"/>
                </a:lnTo>
                <a:lnTo>
                  <a:pt x="62" y="13"/>
                </a:lnTo>
                <a:lnTo>
                  <a:pt x="62" y="12"/>
                </a:lnTo>
                <a:lnTo>
                  <a:pt x="60" y="12"/>
                </a:lnTo>
                <a:lnTo>
                  <a:pt x="59" y="12"/>
                </a:lnTo>
                <a:lnTo>
                  <a:pt x="58" y="11"/>
                </a:lnTo>
                <a:lnTo>
                  <a:pt x="54" y="13"/>
                </a:lnTo>
                <a:lnTo>
                  <a:pt x="53" y="14"/>
                </a:lnTo>
                <a:lnTo>
                  <a:pt x="52" y="15"/>
                </a:lnTo>
                <a:lnTo>
                  <a:pt x="50" y="15"/>
                </a:lnTo>
                <a:lnTo>
                  <a:pt x="49" y="14"/>
                </a:lnTo>
                <a:lnTo>
                  <a:pt x="48" y="15"/>
                </a:lnTo>
                <a:lnTo>
                  <a:pt x="47" y="16"/>
                </a:lnTo>
                <a:lnTo>
                  <a:pt x="46" y="17"/>
                </a:lnTo>
                <a:lnTo>
                  <a:pt x="45" y="18"/>
                </a:lnTo>
                <a:lnTo>
                  <a:pt x="42" y="21"/>
                </a:lnTo>
                <a:lnTo>
                  <a:pt x="41" y="21"/>
                </a:lnTo>
                <a:lnTo>
                  <a:pt x="41" y="23"/>
                </a:lnTo>
                <a:lnTo>
                  <a:pt x="39" y="13"/>
                </a:lnTo>
                <a:lnTo>
                  <a:pt x="25" y="16"/>
                </a:lnTo>
                <a:lnTo>
                  <a:pt x="22" y="0"/>
                </a:lnTo>
                <a:close/>
              </a:path>
            </a:pathLst>
          </a:custGeom>
          <a:noFill/>
          <a:ln w="9525">
            <a:solidFill>
              <a:srgbClr val="000000"/>
            </a:solidFill>
            <a:round/>
            <a:headEnd/>
            <a:tailEnd/>
          </a:ln>
        </p:spPr>
        <p:txBody>
          <a:bodyPr/>
          <a:lstStyle/>
          <a:p>
            <a:endParaRPr lang="en-US"/>
          </a:p>
        </p:txBody>
      </p:sp>
      <p:sp>
        <p:nvSpPr>
          <p:cNvPr id="35880" name="Freeform 39"/>
          <p:cNvSpPr>
            <a:spLocks/>
          </p:cNvSpPr>
          <p:nvPr/>
        </p:nvSpPr>
        <p:spPr bwMode="auto">
          <a:xfrm>
            <a:off x="1250950" y="2547938"/>
            <a:ext cx="1035050" cy="1766887"/>
          </a:xfrm>
          <a:custGeom>
            <a:avLst/>
            <a:gdLst>
              <a:gd name="T0" fmla="*/ 65 w 115"/>
              <a:gd name="T1" fmla="*/ 191 h 196"/>
              <a:gd name="T2" fmla="*/ 65 w 115"/>
              <a:gd name="T3" fmla="*/ 188 h 196"/>
              <a:gd name="T4" fmla="*/ 64 w 115"/>
              <a:gd name="T5" fmla="*/ 186 h 196"/>
              <a:gd name="T6" fmla="*/ 61 w 115"/>
              <a:gd name="T7" fmla="*/ 173 h 196"/>
              <a:gd name="T8" fmla="*/ 54 w 115"/>
              <a:gd name="T9" fmla="*/ 166 h 196"/>
              <a:gd name="T10" fmla="*/ 52 w 115"/>
              <a:gd name="T11" fmla="*/ 163 h 196"/>
              <a:gd name="T12" fmla="*/ 50 w 115"/>
              <a:gd name="T13" fmla="*/ 160 h 196"/>
              <a:gd name="T14" fmla="*/ 42 w 115"/>
              <a:gd name="T15" fmla="*/ 156 h 196"/>
              <a:gd name="T16" fmla="*/ 36 w 115"/>
              <a:gd name="T17" fmla="*/ 150 h 196"/>
              <a:gd name="T18" fmla="*/ 24 w 115"/>
              <a:gd name="T19" fmla="*/ 145 h 196"/>
              <a:gd name="T20" fmla="*/ 24 w 115"/>
              <a:gd name="T21" fmla="*/ 141 h 196"/>
              <a:gd name="T22" fmla="*/ 25 w 115"/>
              <a:gd name="T23" fmla="*/ 135 h 196"/>
              <a:gd name="T24" fmla="*/ 23 w 115"/>
              <a:gd name="T25" fmla="*/ 130 h 196"/>
              <a:gd name="T26" fmla="*/ 24 w 115"/>
              <a:gd name="T27" fmla="*/ 127 h 196"/>
              <a:gd name="T28" fmla="*/ 17 w 115"/>
              <a:gd name="T29" fmla="*/ 116 h 196"/>
              <a:gd name="T30" fmla="*/ 13 w 115"/>
              <a:gd name="T31" fmla="*/ 108 h 196"/>
              <a:gd name="T32" fmla="*/ 15 w 115"/>
              <a:gd name="T33" fmla="*/ 103 h 196"/>
              <a:gd name="T34" fmla="*/ 16 w 115"/>
              <a:gd name="T35" fmla="*/ 97 h 196"/>
              <a:gd name="T36" fmla="*/ 11 w 115"/>
              <a:gd name="T37" fmla="*/ 92 h 196"/>
              <a:gd name="T38" fmla="*/ 11 w 115"/>
              <a:gd name="T39" fmla="*/ 83 h 196"/>
              <a:gd name="T40" fmla="*/ 13 w 115"/>
              <a:gd name="T41" fmla="*/ 80 h 196"/>
              <a:gd name="T42" fmla="*/ 13 w 115"/>
              <a:gd name="T43" fmla="*/ 84 h 196"/>
              <a:gd name="T44" fmla="*/ 16 w 115"/>
              <a:gd name="T45" fmla="*/ 83 h 196"/>
              <a:gd name="T46" fmla="*/ 15 w 115"/>
              <a:gd name="T47" fmla="*/ 75 h 196"/>
              <a:gd name="T48" fmla="*/ 13 w 115"/>
              <a:gd name="T49" fmla="*/ 78 h 196"/>
              <a:gd name="T50" fmla="*/ 9 w 115"/>
              <a:gd name="T51" fmla="*/ 75 h 196"/>
              <a:gd name="T52" fmla="*/ 7 w 115"/>
              <a:gd name="T53" fmla="*/ 65 h 196"/>
              <a:gd name="T54" fmla="*/ 1 w 115"/>
              <a:gd name="T55" fmla="*/ 55 h 196"/>
              <a:gd name="T56" fmla="*/ 2 w 115"/>
              <a:gd name="T57" fmla="*/ 50 h 196"/>
              <a:gd name="T58" fmla="*/ 4 w 115"/>
              <a:gd name="T59" fmla="*/ 43 h 196"/>
              <a:gd name="T60" fmla="*/ 2 w 115"/>
              <a:gd name="T61" fmla="*/ 34 h 196"/>
              <a:gd name="T62" fmla="*/ 1 w 115"/>
              <a:gd name="T63" fmla="*/ 30 h 196"/>
              <a:gd name="T64" fmla="*/ 1 w 115"/>
              <a:gd name="T65" fmla="*/ 26 h 196"/>
              <a:gd name="T66" fmla="*/ 8 w 115"/>
              <a:gd name="T67" fmla="*/ 16 h 196"/>
              <a:gd name="T68" fmla="*/ 10 w 115"/>
              <a:gd name="T69" fmla="*/ 11 h 196"/>
              <a:gd name="T70" fmla="*/ 11 w 115"/>
              <a:gd name="T71" fmla="*/ 1 h 196"/>
              <a:gd name="T72" fmla="*/ 51 w 115"/>
              <a:gd name="T73" fmla="*/ 68 h 196"/>
              <a:gd name="T74" fmla="*/ 111 w 115"/>
              <a:gd name="T75" fmla="*/ 159 h 196"/>
              <a:gd name="T76" fmla="*/ 112 w 115"/>
              <a:gd name="T77" fmla="*/ 163 h 196"/>
              <a:gd name="T78" fmla="*/ 114 w 115"/>
              <a:gd name="T79" fmla="*/ 167 h 196"/>
              <a:gd name="T80" fmla="*/ 115 w 115"/>
              <a:gd name="T81" fmla="*/ 171 h 196"/>
              <a:gd name="T82" fmla="*/ 110 w 115"/>
              <a:gd name="T83" fmla="*/ 173 h 196"/>
              <a:gd name="T84" fmla="*/ 105 w 115"/>
              <a:gd name="T85" fmla="*/ 183 h 196"/>
              <a:gd name="T86" fmla="*/ 103 w 115"/>
              <a:gd name="T87" fmla="*/ 186 h 196"/>
              <a:gd name="T88" fmla="*/ 103 w 115"/>
              <a:gd name="T89" fmla="*/ 190 h 196"/>
              <a:gd name="T90" fmla="*/ 105 w 115"/>
              <a:gd name="T91" fmla="*/ 193 h 196"/>
              <a:gd name="T92" fmla="*/ 102 w 115"/>
              <a:gd name="T93" fmla="*/ 195 h 1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5"/>
              <a:gd name="T142" fmla="*/ 0 h 196"/>
              <a:gd name="T143" fmla="*/ 115 w 115"/>
              <a:gd name="T144" fmla="*/ 196 h 1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5" h="196">
                <a:moveTo>
                  <a:pt x="100" y="195"/>
                </a:moveTo>
                <a:lnTo>
                  <a:pt x="65" y="192"/>
                </a:lnTo>
                <a:lnTo>
                  <a:pt x="65" y="191"/>
                </a:lnTo>
                <a:lnTo>
                  <a:pt x="65" y="189"/>
                </a:lnTo>
                <a:lnTo>
                  <a:pt x="65" y="188"/>
                </a:lnTo>
                <a:lnTo>
                  <a:pt x="64" y="188"/>
                </a:lnTo>
                <a:lnTo>
                  <a:pt x="64" y="186"/>
                </a:lnTo>
                <a:lnTo>
                  <a:pt x="64" y="180"/>
                </a:lnTo>
                <a:lnTo>
                  <a:pt x="61" y="173"/>
                </a:lnTo>
                <a:lnTo>
                  <a:pt x="59" y="172"/>
                </a:lnTo>
                <a:lnTo>
                  <a:pt x="58" y="169"/>
                </a:lnTo>
                <a:lnTo>
                  <a:pt x="54" y="166"/>
                </a:lnTo>
                <a:lnTo>
                  <a:pt x="52" y="166"/>
                </a:lnTo>
                <a:lnTo>
                  <a:pt x="51" y="165"/>
                </a:lnTo>
                <a:lnTo>
                  <a:pt x="52" y="163"/>
                </a:lnTo>
                <a:lnTo>
                  <a:pt x="51" y="162"/>
                </a:lnTo>
                <a:lnTo>
                  <a:pt x="51" y="161"/>
                </a:lnTo>
                <a:lnTo>
                  <a:pt x="50" y="160"/>
                </a:lnTo>
                <a:lnTo>
                  <a:pt x="46" y="159"/>
                </a:lnTo>
                <a:lnTo>
                  <a:pt x="44" y="158"/>
                </a:lnTo>
                <a:lnTo>
                  <a:pt x="42" y="156"/>
                </a:lnTo>
                <a:lnTo>
                  <a:pt x="40" y="152"/>
                </a:lnTo>
                <a:lnTo>
                  <a:pt x="38" y="150"/>
                </a:lnTo>
                <a:lnTo>
                  <a:pt x="36" y="150"/>
                </a:lnTo>
                <a:lnTo>
                  <a:pt x="29" y="147"/>
                </a:lnTo>
                <a:lnTo>
                  <a:pt x="27" y="147"/>
                </a:lnTo>
                <a:lnTo>
                  <a:pt x="24" y="145"/>
                </a:lnTo>
                <a:lnTo>
                  <a:pt x="23" y="143"/>
                </a:lnTo>
                <a:lnTo>
                  <a:pt x="23" y="142"/>
                </a:lnTo>
                <a:lnTo>
                  <a:pt x="24" y="141"/>
                </a:lnTo>
                <a:lnTo>
                  <a:pt x="24" y="138"/>
                </a:lnTo>
                <a:lnTo>
                  <a:pt x="25" y="136"/>
                </a:lnTo>
                <a:lnTo>
                  <a:pt x="25" y="135"/>
                </a:lnTo>
                <a:lnTo>
                  <a:pt x="25" y="132"/>
                </a:lnTo>
                <a:lnTo>
                  <a:pt x="23" y="132"/>
                </a:lnTo>
                <a:lnTo>
                  <a:pt x="23" y="130"/>
                </a:lnTo>
                <a:lnTo>
                  <a:pt x="23" y="129"/>
                </a:lnTo>
                <a:lnTo>
                  <a:pt x="24" y="129"/>
                </a:lnTo>
                <a:lnTo>
                  <a:pt x="24" y="127"/>
                </a:lnTo>
                <a:lnTo>
                  <a:pt x="22" y="126"/>
                </a:lnTo>
                <a:lnTo>
                  <a:pt x="18" y="118"/>
                </a:lnTo>
                <a:lnTo>
                  <a:pt x="17" y="116"/>
                </a:lnTo>
                <a:lnTo>
                  <a:pt x="17" y="114"/>
                </a:lnTo>
                <a:lnTo>
                  <a:pt x="16" y="113"/>
                </a:lnTo>
                <a:lnTo>
                  <a:pt x="13" y="108"/>
                </a:lnTo>
                <a:lnTo>
                  <a:pt x="13" y="104"/>
                </a:lnTo>
                <a:lnTo>
                  <a:pt x="14" y="103"/>
                </a:lnTo>
                <a:lnTo>
                  <a:pt x="15" y="103"/>
                </a:lnTo>
                <a:lnTo>
                  <a:pt x="17" y="101"/>
                </a:lnTo>
                <a:lnTo>
                  <a:pt x="17" y="98"/>
                </a:lnTo>
                <a:lnTo>
                  <a:pt x="16" y="97"/>
                </a:lnTo>
                <a:lnTo>
                  <a:pt x="14" y="96"/>
                </a:lnTo>
                <a:lnTo>
                  <a:pt x="11" y="94"/>
                </a:lnTo>
                <a:lnTo>
                  <a:pt x="11" y="92"/>
                </a:lnTo>
                <a:lnTo>
                  <a:pt x="11" y="85"/>
                </a:lnTo>
                <a:lnTo>
                  <a:pt x="11" y="83"/>
                </a:lnTo>
                <a:lnTo>
                  <a:pt x="12" y="83"/>
                </a:lnTo>
                <a:lnTo>
                  <a:pt x="12" y="80"/>
                </a:lnTo>
                <a:lnTo>
                  <a:pt x="13" y="80"/>
                </a:lnTo>
                <a:lnTo>
                  <a:pt x="13" y="81"/>
                </a:lnTo>
                <a:lnTo>
                  <a:pt x="13" y="83"/>
                </a:lnTo>
                <a:lnTo>
                  <a:pt x="13" y="84"/>
                </a:lnTo>
                <a:lnTo>
                  <a:pt x="15" y="85"/>
                </a:lnTo>
                <a:lnTo>
                  <a:pt x="16" y="85"/>
                </a:lnTo>
                <a:lnTo>
                  <a:pt x="16" y="83"/>
                </a:lnTo>
                <a:lnTo>
                  <a:pt x="15" y="80"/>
                </a:lnTo>
                <a:lnTo>
                  <a:pt x="15" y="78"/>
                </a:lnTo>
                <a:lnTo>
                  <a:pt x="15" y="75"/>
                </a:lnTo>
                <a:lnTo>
                  <a:pt x="13" y="77"/>
                </a:lnTo>
                <a:lnTo>
                  <a:pt x="13" y="78"/>
                </a:lnTo>
                <a:lnTo>
                  <a:pt x="13" y="79"/>
                </a:lnTo>
                <a:lnTo>
                  <a:pt x="11" y="78"/>
                </a:lnTo>
                <a:lnTo>
                  <a:pt x="9" y="75"/>
                </a:lnTo>
                <a:lnTo>
                  <a:pt x="7" y="74"/>
                </a:lnTo>
                <a:lnTo>
                  <a:pt x="7" y="72"/>
                </a:lnTo>
                <a:lnTo>
                  <a:pt x="7" y="65"/>
                </a:lnTo>
                <a:lnTo>
                  <a:pt x="5" y="62"/>
                </a:lnTo>
                <a:lnTo>
                  <a:pt x="3" y="60"/>
                </a:lnTo>
                <a:lnTo>
                  <a:pt x="1" y="55"/>
                </a:lnTo>
                <a:lnTo>
                  <a:pt x="3" y="53"/>
                </a:lnTo>
                <a:lnTo>
                  <a:pt x="2" y="51"/>
                </a:lnTo>
                <a:lnTo>
                  <a:pt x="2" y="50"/>
                </a:lnTo>
                <a:lnTo>
                  <a:pt x="3" y="46"/>
                </a:lnTo>
                <a:lnTo>
                  <a:pt x="4" y="44"/>
                </a:lnTo>
                <a:lnTo>
                  <a:pt x="4" y="43"/>
                </a:lnTo>
                <a:lnTo>
                  <a:pt x="4" y="39"/>
                </a:lnTo>
                <a:lnTo>
                  <a:pt x="3" y="35"/>
                </a:lnTo>
                <a:lnTo>
                  <a:pt x="2" y="34"/>
                </a:lnTo>
                <a:lnTo>
                  <a:pt x="2" y="33"/>
                </a:lnTo>
                <a:lnTo>
                  <a:pt x="1" y="32"/>
                </a:lnTo>
                <a:lnTo>
                  <a:pt x="1" y="30"/>
                </a:lnTo>
                <a:lnTo>
                  <a:pt x="0" y="28"/>
                </a:lnTo>
                <a:lnTo>
                  <a:pt x="1" y="28"/>
                </a:lnTo>
                <a:lnTo>
                  <a:pt x="1" y="26"/>
                </a:lnTo>
                <a:lnTo>
                  <a:pt x="2" y="23"/>
                </a:lnTo>
                <a:lnTo>
                  <a:pt x="7" y="17"/>
                </a:lnTo>
                <a:lnTo>
                  <a:pt x="8" y="16"/>
                </a:lnTo>
                <a:lnTo>
                  <a:pt x="8" y="14"/>
                </a:lnTo>
                <a:lnTo>
                  <a:pt x="9" y="13"/>
                </a:lnTo>
                <a:lnTo>
                  <a:pt x="10" y="11"/>
                </a:lnTo>
                <a:lnTo>
                  <a:pt x="11" y="6"/>
                </a:lnTo>
                <a:lnTo>
                  <a:pt x="10" y="3"/>
                </a:lnTo>
                <a:lnTo>
                  <a:pt x="11" y="1"/>
                </a:lnTo>
                <a:lnTo>
                  <a:pt x="11" y="0"/>
                </a:lnTo>
                <a:lnTo>
                  <a:pt x="65" y="15"/>
                </a:lnTo>
                <a:lnTo>
                  <a:pt x="51" y="68"/>
                </a:lnTo>
                <a:lnTo>
                  <a:pt x="111" y="155"/>
                </a:lnTo>
                <a:lnTo>
                  <a:pt x="111" y="158"/>
                </a:lnTo>
                <a:lnTo>
                  <a:pt x="111" y="159"/>
                </a:lnTo>
                <a:lnTo>
                  <a:pt x="112" y="162"/>
                </a:lnTo>
                <a:lnTo>
                  <a:pt x="112" y="163"/>
                </a:lnTo>
                <a:lnTo>
                  <a:pt x="112" y="165"/>
                </a:lnTo>
                <a:lnTo>
                  <a:pt x="113" y="167"/>
                </a:lnTo>
                <a:lnTo>
                  <a:pt x="114" y="167"/>
                </a:lnTo>
                <a:lnTo>
                  <a:pt x="115" y="168"/>
                </a:lnTo>
                <a:lnTo>
                  <a:pt x="115" y="170"/>
                </a:lnTo>
                <a:lnTo>
                  <a:pt x="115" y="171"/>
                </a:lnTo>
                <a:lnTo>
                  <a:pt x="114" y="170"/>
                </a:lnTo>
                <a:lnTo>
                  <a:pt x="112" y="172"/>
                </a:lnTo>
                <a:lnTo>
                  <a:pt x="110" y="173"/>
                </a:lnTo>
                <a:lnTo>
                  <a:pt x="108" y="175"/>
                </a:lnTo>
                <a:lnTo>
                  <a:pt x="107" y="180"/>
                </a:lnTo>
                <a:lnTo>
                  <a:pt x="105" y="183"/>
                </a:lnTo>
                <a:lnTo>
                  <a:pt x="103" y="183"/>
                </a:lnTo>
                <a:lnTo>
                  <a:pt x="103" y="184"/>
                </a:lnTo>
                <a:lnTo>
                  <a:pt x="103" y="186"/>
                </a:lnTo>
                <a:lnTo>
                  <a:pt x="103" y="187"/>
                </a:lnTo>
                <a:lnTo>
                  <a:pt x="102" y="189"/>
                </a:lnTo>
                <a:lnTo>
                  <a:pt x="103" y="190"/>
                </a:lnTo>
                <a:lnTo>
                  <a:pt x="105" y="192"/>
                </a:lnTo>
                <a:lnTo>
                  <a:pt x="105" y="193"/>
                </a:lnTo>
                <a:lnTo>
                  <a:pt x="104" y="194"/>
                </a:lnTo>
                <a:lnTo>
                  <a:pt x="103" y="196"/>
                </a:lnTo>
                <a:lnTo>
                  <a:pt x="102" y="195"/>
                </a:lnTo>
                <a:lnTo>
                  <a:pt x="100" y="195"/>
                </a:lnTo>
                <a:close/>
              </a:path>
            </a:pathLst>
          </a:custGeom>
          <a:noFill/>
          <a:ln w="15875">
            <a:solidFill>
              <a:srgbClr val="000000"/>
            </a:solidFill>
            <a:round/>
            <a:headEnd/>
            <a:tailEnd/>
          </a:ln>
        </p:spPr>
        <p:txBody>
          <a:bodyPr/>
          <a:lstStyle/>
          <a:p>
            <a:endParaRPr lang="en-US"/>
          </a:p>
        </p:txBody>
      </p:sp>
      <p:sp>
        <p:nvSpPr>
          <p:cNvPr id="35881" name="Freeform 40"/>
          <p:cNvSpPr>
            <a:spLocks/>
          </p:cNvSpPr>
          <p:nvPr/>
        </p:nvSpPr>
        <p:spPr bwMode="auto">
          <a:xfrm>
            <a:off x="3008313" y="3097213"/>
            <a:ext cx="936625" cy="739775"/>
          </a:xfrm>
          <a:custGeom>
            <a:avLst/>
            <a:gdLst>
              <a:gd name="T0" fmla="*/ 0 w 104"/>
              <a:gd name="T1" fmla="*/ 71 h 82"/>
              <a:gd name="T2" fmla="*/ 9 w 104"/>
              <a:gd name="T3" fmla="*/ 0 h 82"/>
              <a:gd name="T4" fmla="*/ 77 w 104"/>
              <a:gd name="T5" fmla="*/ 7 h 82"/>
              <a:gd name="T6" fmla="*/ 104 w 104"/>
              <a:gd name="T7" fmla="*/ 9 h 82"/>
              <a:gd name="T8" fmla="*/ 103 w 104"/>
              <a:gd name="T9" fmla="*/ 27 h 82"/>
              <a:gd name="T10" fmla="*/ 100 w 104"/>
              <a:gd name="T11" fmla="*/ 82 h 82"/>
              <a:gd name="T12" fmla="*/ 86 w 104"/>
              <a:gd name="T13" fmla="*/ 81 h 82"/>
              <a:gd name="T14" fmla="*/ 0 w 104"/>
              <a:gd name="T15" fmla="*/ 71 h 82"/>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82"/>
              <a:gd name="T26" fmla="*/ 104 w 104"/>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82">
                <a:moveTo>
                  <a:pt x="0" y="71"/>
                </a:moveTo>
                <a:lnTo>
                  <a:pt x="9" y="0"/>
                </a:lnTo>
                <a:lnTo>
                  <a:pt x="77" y="7"/>
                </a:lnTo>
                <a:lnTo>
                  <a:pt x="104" y="9"/>
                </a:lnTo>
                <a:lnTo>
                  <a:pt x="103" y="27"/>
                </a:lnTo>
                <a:lnTo>
                  <a:pt x="100" y="82"/>
                </a:lnTo>
                <a:lnTo>
                  <a:pt x="86" y="81"/>
                </a:lnTo>
                <a:lnTo>
                  <a:pt x="0" y="71"/>
                </a:lnTo>
                <a:close/>
              </a:path>
            </a:pathLst>
          </a:custGeom>
          <a:noFill/>
          <a:ln w="19050">
            <a:solidFill>
              <a:srgbClr val="000000"/>
            </a:solidFill>
            <a:round/>
            <a:headEnd/>
            <a:tailEnd/>
          </a:ln>
        </p:spPr>
        <p:txBody>
          <a:bodyPr/>
          <a:lstStyle/>
          <a:p>
            <a:endParaRPr lang="en-US"/>
          </a:p>
        </p:txBody>
      </p:sp>
      <p:sp>
        <p:nvSpPr>
          <p:cNvPr id="35882" name="Freeform 41"/>
          <p:cNvSpPr>
            <a:spLocks/>
          </p:cNvSpPr>
          <p:nvPr/>
        </p:nvSpPr>
        <p:spPr bwMode="auto">
          <a:xfrm>
            <a:off x="3008313" y="3097213"/>
            <a:ext cx="936625" cy="739775"/>
          </a:xfrm>
          <a:custGeom>
            <a:avLst/>
            <a:gdLst>
              <a:gd name="T0" fmla="*/ 0 w 104"/>
              <a:gd name="T1" fmla="*/ 71 h 82"/>
              <a:gd name="T2" fmla="*/ 9 w 104"/>
              <a:gd name="T3" fmla="*/ 0 h 82"/>
              <a:gd name="T4" fmla="*/ 77 w 104"/>
              <a:gd name="T5" fmla="*/ 7 h 82"/>
              <a:gd name="T6" fmla="*/ 104 w 104"/>
              <a:gd name="T7" fmla="*/ 9 h 82"/>
              <a:gd name="T8" fmla="*/ 103 w 104"/>
              <a:gd name="T9" fmla="*/ 27 h 82"/>
              <a:gd name="T10" fmla="*/ 100 w 104"/>
              <a:gd name="T11" fmla="*/ 82 h 82"/>
              <a:gd name="T12" fmla="*/ 86 w 104"/>
              <a:gd name="T13" fmla="*/ 81 h 82"/>
              <a:gd name="T14" fmla="*/ 0 w 104"/>
              <a:gd name="T15" fmla="*/ 71 h 82"/>
              <a:gd name="T16" fmla="*/ 0 w 104"/>
              <a:gd name="T17" fmla="*/ 71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82"/>
              <a:gd name="T29" fmla="*/ 104 w 104"/>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82">
                <a:moveTo>
                  <a:pt x="0" y="71"/>
                </a:moveTo>
                <a:lnTo>
                  <a:pt x="9" y="0"/>
                </a:lnTo>
                <a:lnTo>
                  <a:pt x="77" y="7"/>
                </a:lnTo>
                <a:lnTo>
                  <a:pt x="104" y="9"/>
                </a:lnTo>
                <a:lnTo>
                  <a:pt x="103" y="27"/>
                </a:lnTo>
                <a:lnTo>
                  <a:pt x="100" y="82"/>
                </a:lnTo>
                <a:lnTo>
                  <a:pt x="86" y="81"/>
                </a:lnTo>
                <a:lnTo>
                  <a:pt x="0" y="71"/>
                </a:lnTo>
                <a:close/>
              </a:path>
            </a:pathLst>
          </a:custGeom>
          <a:noFill/>
          <a:ln w="9525">
            <a:solidFill>
              <a:srgbClr val="000000"/>
            </a:solidFill>
            <a:round/>
            <a:headEnd/>
            <a:tailEnd/>
          </a:ln>
        </p:spPr>
        <p:txBody>
          <a:bodyPr/>
          <a:lstStyle/>
          <a:p>
            <a:endParaRPr lang="en-US"/>
          </a:p>
        </p:txBody>
      </p:sp>
      <p:sp>
        <p:nvSpPr>
          <p:cNvPr id="35883" name="Freeform 42"/>
          <p:cNvSpPr>
            <a:spLocks/>
          </p:cNvSpPr>
          <p:nvPr/>
        </p:nvSpPr>
        <p:spPr bwMode="auto">
          <a:xfrm>
            <a:off x="2871788" y="3738563"/>
            <a:ext cx="911225" cy="938212"/>
          </a:xfrm>
          <a:custGeom>
            <a:avLst/>
            <a:gdLst>
              <a:gd name="T0" fmla="*/ 15 w 101"/>
              <a:gd name="T1" fmla="*/ 0 h 104"/>
              <a:gd name="T2" fmla="*/ 0 w 101"/>
              <a:gd name="T3" fmla="*/ 102 h 104"/>
              <a:gd name="T4" fmla="*/ 0 w 101"/>
              <a:gd name="T5" fmla="*/ 102 h 104"/>
              <a:gd name="T6" fmla="*/ 13 w 101"/>
              <a:gd name="T7" fmla="*/ 104 h 104"/>
              <a:gd name="T8" fmla="*/ 14 w 101"/>
              <a:gd name="T9" fmla="*/ 96 h 104"/>
              <a:gd name="T10" fmla="*/ 39 w 101"/>
              <a:gd name="T11" fmla="*/ 99 h 104"/>
              <a:gd name="T12" fmla="*/ 39 w 101"/>
              <a:gd name="T13" fmla="*/ 99 h 104"/>
              <a:gd name="T14" fmla="*/ 38 w 101"/>
              <a:gd name="T15" fmla="*/ 97 h 104"/>
              <a:gd name="T16" fmla="*/ 39 w 101"/>
              <a:gd name="T17" fmla="*/ 96 h 104"/>
              <a:gd name="T18" fmla="*/ 39 w 101"/>
              <a:gd name="T19" fmla="*/ 96 h 104"/>
              <a:gd name="T20" fmla="*/ 38 w 101"/>
              <a:gd name="T21" fmla="*/ 95 h 104"/>
              <a:gd name="T22" fmla="*/ 39 w 101"/>
              <a:gd name="T23" fmla="*/ 95 h 104"/>
              <a:gd name="T24" fmla="*/ 93 w 101"/>
              <a:gd name="T25" fmla="*/ 100 h 104"/>
              <a:gd name="T26" fmla="*/ 99 w 101"/>
              <a:gd name="T27" fmla="*/ 19 h 104"/>
              <a:gd name="T28" fmla="*/ 100 w 101"/>
              <a:gd name="T29" fmla="*/ 19 h 104"/>
              <a:gd name="T30" fmla="*/ 101 w 101"/>
              <a:gd name="T31" fmla="*/ 10 h 104"/>
              <a:gd name="T32" fmla="*/ 15 w 101"/>
              <a:gd name="T33" fmla="*/ 0 h 104"/>
              <a:gd name="T34" fmla="*/ 15 w 101"/>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104"/>
              <a:gd name="T56" fmla="*/ 101 w 101"/>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104">
                <a:moveTo>
                  <a:pt x="15" y="0"/>
                </a:moveTo>
                <a:lnTo>
                  <a:pt x="0" y="102"/>
                </a:lnTo>
                <a:lnTo>
                  <a:pt x="13" y="104"/>
                </a:lnTo>
                <a:lnTo>
                  <a:pt x="14" y="96"/>
                </a:lnTo>
                <a:lnTo>
                  <a:pt x="39" y="99"/>
                </a:lnTo>
                <a:lnTo>
                  <a:pt x="38" y="97"/>
                </a:lnTo>
                <a:lnTo>
                  <a:pt x="39" y="96"/>
                </a:lnTo>
                <a:lnTo>
                  <a:pt x="38" y="95"/>
                </a:lnTo>
                <a:lnTo>
                  <a:pt x="39" y="95"/>
                </a:lnTo>
                <a:lnTo>
                  <a:pt x="93" y="100"/>
                </a:lnTo>
                <a:lnTo>
                  <a:pt x="99" y="19"/>
                </a:lnTo>
                <a:lnTo>
                  <a:pt x="100" y="19"/>
                </a:lnTo>
                <a:lnTo>
                  <a:pt x="101" y="10"/>
                </a:lnTo>
                <a:lnTo>
                  <a:pt x="15" y="0"/>
                </a:lnTo>
                <a:close/>
              </a:path>
            </a:pathLst>
          </a:custGeom>
          <a:noFill/>
          <a:ln w="15875">
            <a:solidFill>
              <a:srgbClr val="000000"/>
            </a:solidFill>
            <a:round/>
            <a:headEnd/>
            <a:tailEnd/>
          </a:ln>
        </p:spPr>
        <p:txBody>
          <a:bodyPr/>
          <a:lstStyle/>
          <a:p>
            <a:endParaRPr lang="en-US"/>
          </a:p>
        </p:txBody>
      </p:sp>
      <p:sp>
        <p:nvSpPr>
          <p:cNvPr id="219179" name="Freeform 43"/>
          <p:cNvSpPr>
            <a:spLocks/>
          </p:cNvSpPr>
          <p:nvPr/>
        </p:nvSpPr>
        <p:spPr bwMode="auto">
          <a:xfrm>
            <a:off x="3214688" y="3910013"/>
            <a:ext cx="1809750" cy="1757362"/>
          </a:xfrm>
          <a:custGeom>
            <a:avLst/>
            <a:gdLst>
              <a:gd name="T0" fmla="*/ 182 w 201"/>
              <a:gd name="T1" fmla="*/ 54 h 195"/>
              <a:gd name="T2" fmla="*/ 169 w 201"/>
              <a:gd name="T3" fmla="*/ 50 h 195"/>
              <a:gd name="T4" fmla="*/ 161 w 201"/>
              <a:gd name="T5" fmla="*/ 52 h 195"/>
              <a:gd name="T6" fmla="*/ 154 w 201"/>
              <a:gd name="T7" fmla="*/ 52 h 195"/>
              <a:gd name="T8" fmla="*/ 152 w 201"/>
              <a:gd name="T9" fmla="*/ 52 h 195"/>
              <a:gd name="T10" fmla="*/ 149 w 201"/>
              <a:gd name="T11" fmla="*/ 50 h 195"/>
              <a:gd name="T12" fmla="*/ 146 w 201"/>
              <a:gd name="T13" fmla="*/ 54 h 195"/>
              <a:gd name="T14" fmla="*/ 144 w 201"/>
              <a:gd name="T15" fmla="*/ 51 h 195"/>
              <a:gd name="T16" fmla="*/ 137 w 201"/>
              <a:gd name="T17" fmla="*/ 50 h 195"/>
              <a:gd name="T18" fmla="*/ 133 w 201"/>
              <a:gd name="T19" fmla="*/ 49 h 195"/>
              <a:gd name="T20" fmla="*/ 127 w 201"/>
              <a:gd name="T21" fmla="*/ 47 h 195"/>
              <a:gd name="T22" fmla="*/ 123 w 201"/>
              <a:gd name="T23" fmla="*/ 46 h 195"/>
              <a:gd name="T24" fmla="*/ 116 w 201"/>
              <a:gd name="T25" fmla="*/ 44 h 195"/>
              <a:gd name="T26" fmla="*/ 113 w 201"/>
              <a:gd name="T27" fmla="*/ 40 h 195"/>
              <a:gd name="T28" fmla="*/ 106 w 201"/>
              <a:gd name="T29" fmla="*/ 38 h 195"/>
              <a:gd name="T30" fmla="*/ 62 w 201"/>
              <a:gd name="T31" fmla="*/ 0 h 195"/>
              <a:gd name="T32" fmla="*/ 0 w 201"/>
              <a:gd name="T33" fmla="*/ 76 h 195"/>
              <a:gd name="T34" fmla="*/ 1 w 201"/>
              <a:gd name="T35" fmla="*/ 80 h 195"/>
              <a:gd name="T36" fmla="*/ 6 w 201"/>
              <a:gd name="T37" fmla="*/ 86 h 195"/>
              <a:gd name="T38" fmla="*/ 25 w 201"/>
              <a:gd name="T39" fmla="*/ 105 h 195"/>
              <a:gd name="T40" fmla="*/ 27 w 201"/>
              <a:gd name="T41" fmla="*/ 111 h 195"/>
              <a:gd name="T42" fmla="*/ 40 w 201"/>
              <a:gd name="T43" fmla="*/ 130 h 195"/>
              <a:gd name="T44" fmla="*/ 53 w 201"/>
              <a:gd name="T45" fmla="*/ 133 h 195"/>
              <a:gd name="T46" fmla="*/ 60 w 201"/>
              <a:gd name="T47" fmla="*/ 122 h 195"/>
              <a:gd name="T48" fmla="*/ 64 w 201"/>
              <a:gd name="T49" fmla="*/ 120 h 195"/>
              <a:gd name="T50" fmla="*/ 72 w 201"/>
              <a:gd name="T51" fmla="*/ 123 h 195"/>
              <a:gd name="T52" fmla="*/ 80 w 201"/>
              <a:gd name="T53" fmla="*/ 127 h 195"/>
              <a:gd name="T54" fmla="*/ 82 w 201"/>
              <a:gd name="T55" fmla="*/ 129 h 195"/>
              <a:gd name="T56" fmla="*/ 89 w 201"/>
              <a:gd name="T57" fmla="*/ 137 h 195"/>
              <a:gd name="T58" fmla="*/ 100 w 201"/>
              <a:gd name="T59" fmla="*/ 158 h 195"/>
              <a:gd name="T60" fmla="*/ 106 w 201"/>
              <a:gd name="T61" fmla="*/ 165 h 195"/>
              <a:gd name="T62" fmla="*/ 109 w 201"/>
              <a:gd name="T63" fmla="*/ 176 h 195"/>
              <a:gd name="T64" fmla="*/ 118 w 201"/>
              <a:gd name="T65" fmla="*/ 187 h 195"/>
              <a:gd name="T66" fmla="*/ 135 w 201"/>
              <a:gd name="T67" fmla="*/ 192 h 195"/>
              <a:gd name="T68" fmla="*/ 144 w 201"/>
              <a:gd name="T69" fmla="*/ 194 h 195"/>
              <a:gd name="T70" fmla="*/ 143 w 201"/>
              <a:gd name="T71" fmla="*/ 191 h 195"/>
              <a:gd name="T72" fmla="*/ 140 w 201"/>
              <a:gd name="T73" fmla="*/ 172 h 195"/>
              <a:gd name="T74" fmla="*/ 138 w 201"/>
              <a:gd name="T75" fmla="*/ 170 h 195"/>
              <a:gd name="T76" fmla="*/ 142 w 201"/>
              <a:gd name="T77" fmla="*/ 163 h 195"/>
              <a:gd name="T78" fmla="*/ 143 w 201"/>
              <a:gd name="T79" fmla="*/ 160 h 195"/>
              <a:gd name="T80" fmla="*/ 146 w 201"/>
              <a:gd name="T81" fmla="*/ 154 h 195"/>
              <a:gd name="T82" fmla="*/ 148 w 201"/>
              <a:gd name="T83" fmla="*/ 154 h 195"/>
              <a:gd name="T84" fmla="*/ 150 w 201"/>
              <a:gd name="T85" fmla="*/ 151 h 195"/>
              <a:gd name="T86" fmla="*/ 152 w 201"/>
              <a:gd name="T87" fmla="*/ 151 h 195"/>
              <a:gd name="T88" fmla="*/ 156 w 201"/>
              <a:gd name="T89" fmla="*/ 149 h 195"/>
              <a:gd name="T90" fmla="*/ 158 w 201"/>
              <a:gd name="T91" fmla="*/ 145 h 195"/>
              <a:gd name="T92" fmla="*/ 160 w 201"/>
              <a:gd name="T93" fmla="*/ 146 h 195"/>
              <a:gd name="T94" fmla="*/ 176 w 201"/>
              <a:gd name="T95" fmla="*/ 138 h 195"/>
              <a:gd name="T96" fmla="*/ 179 w 201"/>
              <a:gd name="T97" fmla="*/ 129 h 195"/>
              <a:gd name="T98" fmla="*/ 182 w 201"/>
              <a:gd name="T99" fmla="*/ 128 h 195"/>
              <a:gd name="T100" fmla="*/ 193 w 201"/>
              <a:gd name="T101" fmla="*/ 126 h 195"/>
              <a:gd name="T102" fmla="*/ 196 w 201"/>
              <a:gd name="T103" fmla="*/ 125 h 195"/>
              <a:gd name="T104" fmla="*/ 197 w 201"/>
              <a:gd name="T105" fmla="*/ 121 h 195"/>
              <a:gd name="T106" fmla="*/ 198 w 201"/>
              <a:gd name="T107" fmla="*/ 113 h 195"/>
              <a:gd name="T108" fmla="*/ 200 w 201"/>
              <a:gd name="T109" fmla="*/ 107 h 195"/>
              <a:gd name="T110" fmla="*/ 199 w 201"/>
              <a:gd name="T111" fmla="*/ 97 h 195"/>
              <a:gd name="T112" fmla="*/ 197 w 201"/>
              <a:gd name="T113" fmla="*/ 93 h 195"/>
              <a:gd name="T114" fmla="*/ 195 w 201"/>
              <a:gd name="T115" fmla="*/ 87 h 195"/>
              <a:gd name="T116" fmla="*/ 192 w 201"/>
              <a:gd name="T117" fmla="*/ 56 h 195"/>
              <a:gd name="T118" fmla="*/ 185 w 201"/>
              <a:gd name="T119" fmla="*/ 55 h 1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1"/>
              <a:gd name="T181" fmla="*/ 0 h 195"/>
              <a:gd name="T182" fmla="*/ 201 w 201"/>
              <a:gd name="T183" fmla="*/ 195 h 1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1" h="195">
                <a:moveTo>
                  <a:pt x="185" y="55"/>
                </a:moveTo>
                <a:lnTo>
                  <a:pt x="184" y="55"/>
                </a:lnTo>
                <a:lnTo>
                  <a:pt x="184" y="54"/>
                </a:lnTo>
                <a:lnTo>
                  <a:pt x="182" y="54"/>
                </a:lnTo>
                <a:lnTo>
                  <a:pt x="175" y="50"/>
                </a:lnTo>
                <a:lnTo>
                  <a:pt x="173" y="51"/>
                </a:lnTo>
                <a:lnTo>
                  <a:pt x="169" y="50"/>
                </a:lnTo>
                <a:lnTo>
                  <a:pt x="168" y="50"/>
                </a:lnTo>
                <a:lnTo>
                  <a:pt x="167" y="51"/>
                </a:lnTo>
                <a:lnTo>
                  <a:pt x="165" y="52"/>
                </a:lnTo>
                <a:lnTo>
                  <a:pt x="161" y="52"/>
                </a:lnTo>
                <a:lnTo>
                  <a:pt x="160" y="52"/>
                </a:lnTo>
                <a:lnTo>
                  <a:pt x="158" y="54"/>
                </a:lnTo>
                <a:lnTo>
                  <a:pt x="156" y="53"/>
                </a:lnTo>
                <a:lnTo>
                  <a:pt x="154" y="52"/>
                </a:lnTo>
                <a:lnTo>
                  <a:pt x="154" y="51"/>
                </a:lnTo>
                <a:lnTo>
                  <a:pt x="153" y="51"/>
                </a:lnTo>
                <a:lnTo>
                  <a:pt x="152" y="52"/>
                </a:lnTo>
                <a:lnTo>
                  <a:pt x="150" y="51"/>
                </a:lnTo>
                <a:lnTo>
                  <a:pt x="150" y="50"/>
                </a:lnTo>
                <a:lnTo>
                  <a:pt x="149" y="50"/>
                </a:lnTo>
                <a:lnTo>
                  <a:pt x="148" y="51"/>
                </a:lnTo>
                <a:lnTo>
                  <a:pt x="147" y="52"/>
                </a:lnTo>
                <a:lnTo>
                  <a:pt x="147" y="53"/>
                </a:lnTo>
                <a:lnTo>
                  <a:pt x="146" y="54"/>
                </a:lnTo>
                <a:lnTo>
                  <a:pt x="145" y="53"/>
                </a:lnTo>
                <a:lnTo>
                  <a:pt x="146" y="52"/>
                </a:lnTo>
                <a:lnTo>
                  <a:pt x="145" y="51"/>
                </a:lnTo>
                <a:lnTo>
                  <a:pt x="144" y="51"/>
                </a:lnTo>
                <a:lnTo>
                  <a:pt x="143" y="52"/>
                </a:lnTo>
                <a:lnTo>
                  <a:pt x="142" y="52"/>
                </a:lnTo>
                <a:lnTo>
                  <a:pt x="138" y="49"/>
                </a:lnTo>
                <a:lnTo>
                  <a:pt x="137" y="50"/>
                </a:lnTo>
                <a:lnTo>
                  <a:pt x="137" y="52"/>
                </a:lnTo>
                <a:lnTo>
                  <a:pt x="134" y="51"/>
                </a:lnTo>
                <a:lnTo>
                  <a:pt x="134" y="49"/>
                </a:lnTo>
                <a:lnTo>
                  <a:pt x="133" y="49"/>
                </a:lnTo>
                <a:lnTo>
                  <a:pt x="132" y="47"/>
                </a:lnTo>
                <a:lnTo>
                  <a:pt x="128" y="46"/>
                </a:lnTo>
                <a:lnTo>
                  <a:pt x="127" y="47"/>
                </a:lnTo>
                <a:lnTo>
                  <a:pt x="125" y="47"/>
                </a:lnTo>
                <a:lnTo>
                  <a:pt x="124" y="45"/>
                </a:lnTo>
                <a:lnTo>
                  <a:pt x="123" y="46"/>
                </a:lnTo>
                <a:lnTo>
                  <a:pt x="122" y="46"/>
                </a:lnTo>
                <a:lnTo>
                  <a:pt x="121" y="45"/>
                </a:lnTo>
                <a:lnTo>
                  <a:pt x="117" y="44"/>
                </a:lnTo>
                <a:lnTo>
                  <a:pt x="116" y="44"/>
                </a:lnTo>
                <a:lnTo>
                  <a:pt x="116" y="43"/>
                </a:lnTo>
                <a:lnTo>
                  <a:pt x="116" y="42"/>
                </a:lnTo>
                <a:lnTo>
                  <a:pt x="115" y="41"/>
                </a:lnTo>
                <a:lnTo>
                  <a:pt x="113" y="40"/>
                </a:lnTo>
                <a:lnTo>
                  <a:pt x="112" y="41"/>
                </a:lnTo>
                <a:lnTo>
                  <a:pt x="109" y="41"/>
                </a:lnTo>
                <a:lnTo>
                  <a:pt x="108" y="41"/>
                </a:lnTo>
                <a:lnTo>
                  <a:pt x="106" y="38"/>
                </a:lnTo>
                <a:lnTo>
                  <a:pt x="104" y="37"/>
                </a:lnTo>
                <a:lnTo>
                  <a:pt x="105" y="2"/>
                </a:lnTo>
                <a:lnTo>
                  <a:pt x="62" y="0"/>
                </a:lnTo>
                <a:lnTo>
                  <a:pt x="61" y="0"/>
                </a:lnTo>
                <a:lnTo>
                  <a:pt x="55" y="81"/>
                </a:lnTo>
                <a:lnTo>
                  <a:pt x="1" y="76"/>
                </a:lnTo>
                <a:lnTo>
                  <a:pt x="0" y="76"/>
                </a:lnTo>
                <a:lnTo>
                  <a:pt x="1" y="77"/>
                </a:lnTo>
                <a:lnTo>
                  <a:pt x="0" y="78"/>
                </a:lnTo>
                <a:lnTo>
                  <a:pt x="1" y="80"/>
                </a:lnTo>
                <a:lnTo>
                  <a:pt x="4" y="82"/>
                </a:lnTo>
                <a:lnTo>
                  <a:pt x="5" y="84"/>
                </a:lnTo>
                <a:lnTo>
                  <a:pt x="6" y="86"/>
                </a:lnTo>
                <a:lnTo>
                  <a:pt x="9" y="88"/>
                </a:lnTo>
                <a:lnTo>
                  <a:pt x="17" y="98"/>
                </a:lnTo>
                <a:lnTo>
                  <a:pt x="24" y="104"/>
                </a:lnTo>
                <a:lnTo>
                  <a:pt x="25" y="105"/>
                </a:lnTo>
                <a:lnTo>
                  <a:pt x="25" y="106"/>
                </a:lnTo>
                <a:lnTo>
                  <a:pt x="25" y="108"/>
                </a:lnTo>
                <a:lnTo>
                  <a:pt x="25" y="109"/>
                </a:lnTo>
                <a:lnTo>
                  <a:pt x="27" y="111"/>
                </a:lnTo>
                <a:lnTo>
                  <a:pt x="27" y="117"/>
                </a:lnTo>
                <a:lnTo>
                  <a:pt x="27" y="119"/>
                </a:lnTo>
                <a:lnTo>
                  <a:pt x="30" y="123"/>
                </a:lnTo>
                <a:lnTo>
                  <a:pt x="40" y="130"/>
                </a:lnTo>
                <a:lnTo>
                  <a:pt x="48" y="135"/>
                </a:lnTo>
                <a:lnTo>
                  <a:pt x="50" y="135"/>
                </a:lnTo>
                <a:lnTo>
                  <a:pt x="51" y="135"/>
                </a:lnTo>
                <a:lnTo>
                  <a:pt x="53" y="133"/>
                </a:lnTo>
                <a:lnTo>
                  <a:pt x="54" y="132"/>
                </a:lnTo>
                <a:lnTo>
                  <a:pt x="57" y="124"/>
                </a:lnTo>
                <a:lnTo>
                  <a:pt x="58" y="122"/>
                </a:lnTo>
                <a:lnTo>
                  <a:pt x="60" y="122"/>
                </a:lnTo>
                <a:lnTo>
                  <a:pt x="62" y="122"/>
                </a:lnTo>
                <a:lnTo>
                  <a:pt x="63" y="122"/>
                </a:lnTo>
                <a:lnTo>
                  <a:pt x="63" y="121"/>
                </a:lnTo>
                <a:lnTo>
                  <a:pt x="64" y="120"/>
                </a:lnTo>
                <a:lnTo>
                  <a:pt x="65" y="121"/>
                </a:lnTo>
                <a:lnTo>
                  <a:pt x="66" y="122"/>
                </a:lnTo>
                <a:lnTo>
                  <a:pt x="71" y="122"/>
                </a:lnTo>
                <a:lnTo>
                  <a:pt x="72" y="123"/>
                </a:lnTo>
                <a:lnTo>
                  <a:pt x="74" y="124"/>
                </a:lnTo>
                <a:lnTo>
                  <a:pt x="76" y="123"/>
                </a:lnTo>
                <a:lnTo>
                  <a:pt x="79" y="125"/>
                </a:lnTo>
                <a:lnTo>
                  <a:pt x="80" y="127"/>
                </a:lnTo>
                <a:lnTo>
                  <a:pt x="80" y="128"/>
                </a:lnTo>
                <a:lnTo>
                  <a:pt x="81" y="128"/>
                </a:lnTo>
                <a:lnTo>
                  <a:pt x="82" y="129"/>
                </a:lnTo>
                <a:lnTo>
                  <a:pt x="84" y="131"/>
                </a:lnTo>
                <a:lnTo>
                  <a:pt x="87" y="134"/>
                </a:lnTo>
                <a:lnTo>
                  <a:pt x="89" y="136"/>
                </a:lnTo>
                <a:lnTo>
                  <a:pt x="89" y="137"/>
                </a:lnTo>
                <a:lnTo>
                  <a:pt x="94" y="149"/>
                </a:lnTo>
                <a:lnTo>
                  <a:pt x="95" y="151"/>
                </a:lnTo>
                <a:lnTo>
                  <a:pt x="100" y="157"/>
                </a:lnTo>
                <a:lnTo>
                  <a:pt x="100" y="158"/>
                </a:lnTo>
                <a:lnTo>
                  <a:pt x="103" y="162"/>
                </a:lnTo>
                <a:lnTo>
                  <a:pt x="105" y="162"/>
                </a:lnTo>
                <a:lnTo>
                  <a:pt x="106" y="164"/>
                </a:lnTo>
                <a:lnTo>
                  <a:pt x="106" y="165"/>
                </a:lnTo>
                <a:lnTo>
                  <a:pt x="106" y="169"/>
                </a:lnTo>
                <a:lnTo>
                  <a:pt x="107" y="170"/>
                </a:lnTo>
                <a:lnTo>
                  <a:pt x="108" y="175"/>
                </a:lnTo>
                <a:lnTo>
                  <a:pt x="109" y="176"/>
                </a:lnTo>
                <a:lnTo>
                  <a:pt x="112" y="183"/>
                </a:lnTo>
                <a:lnTo>
                  <a:pt x="113" y="185"/>
                </a:lnTo>
                <a:lnTo>
                  <a:pt x="115" y="185"/>
                </a:lnTo>
                <a:lnTo>
                  <a:pt x="118" y="187"/>
                </a:lnTo>
                <a:lnTo>
                  <a:pt x="121" y="188"/>
                </a:lnTo>
                <a:lnTo>
                  <a:pt x="126" y="191"/>
                </a:lnTo>
                <a:lnTo>
                  <a:pt x="133" y="192"/>
                </a:lnTo>
                <a:lnTo>
                  <a:pt x="135" y="192"/>
                </a:lnTo>
                <a:lnTo>
                  <a:pt x="138" y="195"/>
                </a:lnTo>
                <a:lnTo>
                  <a:pt x="140" y="195"/>
                </a:lnTo>
                <a:lnTo>
                  <a:pt x="142" y="193"/>
                </a:lnTo>
                <a:lnTo>
                  <a:pt x="144" y="194"/>
                </a:lnTo>
                <a:lnTo>
                  <a:pt x="144" y="193"/>
                </a:lnTo>
                <a:lnTo>
                  <a:pt x="144" y="192"/>
                </a:lnTo>
                <a:lnTo>
                  <a:pt x="143" y="192"/>
                </a:lnTo>
                <a:lnTo>
                  <a:pt x="143" y="191"/>
                </a:lnTo>
                <a:lnTo>
                  <a:pt x="141" y="189"/>
                </a:lnTo>
                <a:lnTo>
                  <a:pt x="139" y="181"/>
                </a:lnTo>
                <a:lnTo>
                  <a:pt x="138" y="177"/>
                </a:lnTo>
                <a:lnTo>
                  <a:pt x="140" y="172"/>
                </a:lnTo>
                <a:lnTo>
                  <a:pt x="139" y="171"/>
                </a:lnTo>
                <a:lnTo>
                  <a:pt x="139" y="170"/>
                </a:lnTo>
                <a:lnTo>
                  <a:pt x="138" y="170"/>
                </a:lnTo>
                <a:lnTo>
                  <a:pt x="138" y="169"/>
                </a:lnTo>
                <a:lnTo>
                  <a:pt x="139" y="169"/>
                </a:lnTo>
                <a:lnTo>
                  <a:pt x="141" y="168"/>
                </a:lnTo>
                <a:lnTo>
                  <a:pt x="142" y="163"/>
                </a:lnTo>
                <a:lnTo>
                  <a:pt x="141" y="163"/>
                </a:lnTo>
                <a:lnTo>
                  <a:pt x="140" y="160"/>
                </a:lnTo>
                <a:lnTo>
                  <a:pt x="142" y="159"/>
                </a:lnTo>
                <a:lnTo>
                  <a:pt x="143" y="160"/>
                </a:lnTo>
                <a:lnTo>
                  <a:pt x="146" y="158"/>
                </a:lnTo>
                <a:lnTo>
                  <a:pt x="146" y="156"/>
                </a:lnTo>
                <a:lnTo>
                  <a:pt x="145" y="155"/>
                </a:lnTo>
                <a:lnTo>
                  <a:pt x="146" y="154"/>
                </a:lnTo>
                <a:lnTo>
                  <a:pt x="147" y="154"/>
                </a:lnTo>
                <a:lnTo>
                  <a:pt x="148" y="153"/>
                </a:lnTo>
                <a:lnTo>
                  <a:pt x="148" y="154"/>
                </a:lnTo>
                <a:lnTo>
                  <a:pt x="149" y="154"/>
                </a:lnTo>
                <a:lnTo>
                  <a:pt x="150" y="153"/>
                </a:lnTo>
                <a:lnTo>
                  <a:pt x="150" y="151"/>
                </a:lnTo>
                <a:lnTo>
                  <a:pt x="150" y="150"/>
                </a:lnTo>
                <a:lnTo>
                  <a:pt x="151" y="150"/>
                </a:lnTo>
                <a:lnTo>
                  <a:pt x="151" y="151"/>
                </a:lnTo>
                <a:lnTo>
                  <a:pt x="152" y="151"/>
                </a:lnTo>
                <a:lnTo>
                  <a:pt x="156" y="150"/>
                </a:lnTo>
                <a:lnTo>
                  <a:pt x="156" y="149"/>
                </a:lnTo>
                <a:lnTo>
                  <a:pt x="154" y="147"/>
                </a:lnTo>
                <a:lnTo>
                  <a:pt x="158" y="146"/>
                </a:lnTo>
                <a:lnTo>
                  <a:pt x="158" y="145"/>
                </a:lnTo>
                <a:lnTo>
                  <a:pt x="159" y="145"/>
                </a:lnTo>
                <a:lnTo>
                  <a:pt x="160" y="145"/>
                </a:lnTo>
                <a:lnTo>
                  <a:pt x="159" y="145"/>
                </a:lnTo>
                <a:lnTo>
                  <a:pt x="160" y="146"/>
                </a:lnTo>
                <a:lnTo>
                  <a:pt x="161" y="146"/>
                </a:lnTo>
                <a:lnTo>
                  <a:pt x="166" y="144"/>
                </a:lnTo>
                <a:lnTo>
                  <a:pt x="176" y="138"/>
                </a:lnTo>
                <a:lnTo>
                  <a:pt x="176" y="136"/>
                </a:lnTo>
                <a:lnTo>
                  <a:pt x="180" y="132"/>
                </a:lnTo>
                <a:lnTo>
                  <a:pt x="179" y="129"/>
                </a:lnTo>
                <a:lnTo>
                  <a:pt x="179" y="127"/>
                </a:lnTo>
                <a:lnTo>
                  <a:pt x="182" y="126"/>
                </a:lnTo>
                <a:lnTo>
                  <a:pt x="182" y="128"/>
                </a:lnTo>
                <a:lnTo>
                  <a:pt x="182" y="129"/>
                </a:lnTo>
                <a:lnTo>
                  <a:pt x="186" y="128"/>
                </a:lnTo>
                <a:lnTo>
                  <a:pt x="186" y="129"/>
                </a:lnTo>
                <a:lnTo>
                  <a:pt x="193" y="126"/>
                </a:lnTo>
                <a:lnTo>
                  <a:pt x="196" y="126"/>
                </a:lnTo>
                <a:lnTo>
                  <a:pt x="197" y="126"/>
                </a:lnTo>
                <a:lnTo>
                  <a:pt x="196" y="126"/>
                </a:lnTo>
                <a:lnTo>
                  <a:pt x="196" y="125"/>
                </a:lnTo>
                <a:lnTo>
                  <a:pt x="195" y="124"/>
                </a:lnTo>
                <a:lnTo>
                  <a:pt x="196" y="123"/>
                </a:lnTo>
                <a:lnTo>
                  <a:pt x="196" y="122"/>
                </a:lnTo>
                <a:lnTo>
                  <a:pt x="197" y="121"/>
                </a:lnTo>
                <a:lnTo>
                  <a:pt x="199" y="117"/>
                </a:lnTo>
                <a:lnTo>
                  <a:pt x="198" y="115"/>
                </a:lnTo>
                <a:lnTo>
                  <a:pt x="198" y="114"/>
                </a:lnTo>
                <a:lnTo>
                  <a:pt x="198" y="113"/>
                </a:lnTo>
                <a:lnTo>
                  <a:pt x="198" y="112"/>
                </a:lnTo>
                <a:lnTo>
                  <a:pt x="198" y="110"/>
                </a:lnTo>
                <a:lnTo>
                  <a:pt x="200" y="109"/>
                </a:lnTo>
                <a:lnTo>
                  <a:pt x="200" y="107"/>
                </a:lnTo>
                <a:lnTo>
                  <a:pt x="201" y="104"/>
                </a:lnTo>
                <a:lnTo>
                  <a:pt x="201" y="102"/>
                </a:lnTo>
                <a:lnTo>
                  <a:pt x="200" y="99"/>
                </a:lnTo>
                <a:lnTo>
                  <a:pt x="199" y="97"/>
                </a:lnTo>
                <a:lnTo>
                  <a:pt x="199" y="96"/>
                </a:lnTo>
                <a:lnTo>
                  <a:pt x="198" y="95"/>
                </a:lnTo>
                <a:lnTo>
                  <a:pt x="197" y="93"/>
                </a:lnTo>
                <a:lnTo>
                  <a:pt x="196" y="92"/>
                </a:lnTo>
                <a:lnTo>
                  <a:pt x="197" y="90"/>
                </a:lnTo>
                <a:lnTo>
                  <a:pt x="195" y="87"/>
                </a:lnTo>
                <a:lnTo>
                  <a:pt x="193" y="85"/>
                </a:lnTo>
                <a:lnTo>
                  <a:pt x="193" y="84"/>
                </a:lnTo>
                <a:lnTo>
                  <a:pt x="192" y="66"/>
                </a:lnTo>
                <a:lnTo>
                  <a:pt x="192" y="56"/>
                </a:lnTo>
                <a:lnTo>
                  <a:pt x="190" y="56"/>
                </a:lnTo>
                <a:lnTo>
                  <a:pt x="188" y="57"/>
                </a:lnTo>
                <a:lnTo>
                  <a:pt x="187" y="57"/>
                </a:lnTo>
                <a:lnTo>
                  <a:pt x="185" y="55"/>
                </a:lnTo>
                <a:close/>
              </a:path>
            </a:pathLst>
          </a:custGeom>
          <a:solidFill>
            <a:srgbClr val="BAB1F1">
              <a:alpha val="50980"/>
            </a:srgbClr>
          </a:solidFill>
          <a:ln w="19050">
            <a:solidFill>
              <a:srgbClr val="000000"/>
            </a:solidFill>
            <a:round/>
            <a:headEnd/>
            <a:tailEnd/>
          </a:ln>
        </p:spPr>
        <p:txBody>
          <a:bodyPr/>
          <a:lstStyle/>
          <a:p>
            <a:endParaRPr lang="en-US"/>
          </a:p>
        </p:txBody>
      </p:sp>
      <p:sp>
        <p:nvSpPr>
          <p:cNvPr id="35885" name="Freeform 44"/>
          <p:cNvSpPr>
            <a:spLocks/>
          </p:cNvSpPr>
          <p:nvPr/>
        </p:nvSpPr>
        <p:spPr bwMode="auto">
          <a:xfrm>
            <a:off x="3214688" y="3910013"/>
            <a:ext cx="1809750" cy="1757362"/>
          </a:xfrm>
          <a:custGeom>
            <a:avLst/>
            <a:gdLst>
              <a:gd name="T0" fmla="*/ 182 w 201"/>
              <a:gd name="T1" fmla="*/ 54 h 195"/>
              <a:gd name="T2" fmla="*/ 169 w 201"/>
              <a:gd name="T3" fmla="*/ 50 h 195"/>
              <a:gd name="T4" fmla="*/ 161 w 201"/>
              <a:gd name="T5" fmla="*/ 52 h 195"/>
              <a:gd name="T6" fmla="*/ 154 w 201"/>
              <a:gd name="T7" fmla="*/ 52 h 195"/>
              <a:gd name="T8" fmla="*/ 152 w 201"/>
              <a:gd name="T9" fmla="*/ 52 h 195"/>
              <a:gd name="T10" fmla="*/ 149 w 201"/>
              <a:gd name="T11" fmla="*/ 50 h 195"/>
              <a:gd name="T12" fmla="*/ 146 w 201"/>
              <a:gd name="T13" fmla="*/ 54 h 195"/>
              <a:gd name="T14" fmla="*/ 144 w 201"/>
              <a:gd name="T15" fmla="*/ 51 h 195"/>
              <a:gd name="T16" fmla="*/ 137 w 201"/>
              <a:gd name="T17" fmla="*/ 50 h 195"/>
              <a:gd name="T18" fmla="*/ 133 w 201"/>
              <a:gd name="T19" fmla="*/ 49 h 195"/>
              <a:gd name="T20" fmla="*/ 127 w 201"/>
              <a:gd name="T21" fmla="*/ 47 h 195"/>
              <a:gd name="T22" fmla="*/ 123 w 201"/>
              <a:gd name="T23" fmla="*/ 46 h 195"/>
              <a:gd name="T24" fmla="*/ 116 w 201"/>
              <a:gd name="T25" fmla="*/ 44 h 195"/>
              <a:gd name="T26" fmla="*/ 113 w 201"/>
              <a:gd name="T27" fmla="*/ 40 h 195"/>
              <a:gd name="T28" fmla="*/ 106 w 201"/>
              <a:gd name="T29" fmla="*/ 38 h 195"/>
              <a:gd name="T30" fmla="*/ 62 w 201"/>
              <a:gd name="T31" fmla="*/ 0 h 195"/>
              <a:gd name="T32" fmla="*/ 0 w 201"/>
              <a:gd name="T33" fmla="*/ 76 h 195"/>
              <a:gd name="T34" fmla="*/ 1 w 201"/>
              <a:gd name="T35" fmla="*/ 80 h 195"/>
              <a:gd name="T36" fmla="*/ 6 w 201"/>
              <a:gd name="T37" fmla="*/ 86 h 195"/>
              <a:gd name="T38" fmla="*/ 25 w 201"/>
              <a:gd name="T39" fmla="*/ 105 h 195"/>
              <a:gd name="T40" fmla="*/ 27 w 201"/>
              <a:gd name="T41" fmla="*/ 111 h 195"/>
              <a:gd name="T42" fmla="*/ 40 w 201"/>
              <a:gd name="T43" fmla="*/ 130 h 195"/>
              <a:gd name="T44" fmla="*/ 53 w 201"/>
              <a:gd name="T45" fmla="*/ 133 h 195"/>
              <a:gd name="T46" fmla="*/ 60 w 201"/>
              <a:gd name="T47" fmla="*/ 122 h 195"/>
              <a:gd name="T48" fmla="*/ 64 w 201"/>
              <a:gd name="T49" fmla="*/ 120 h 195"/>
              <a:gd name="T50" fmla="*/ 72 w 201"/>
              <a:gd name="T51" fmla="*/ 123 h 195"/>
              <a:gd name="T52" fmla="*/ 80 w 201"/>
              <a:gd name="T53" fmla="*/ 127 h 195"/>
              <a:gd name="T54" fmla="*/ 82 w 201"/>
              <a:gd name="T55" fmla="*/ 129 h 195"/>
              <a:gd name="T56" fmla="*/ 89 w 201"/>
              <a:gd name="T57" fmla="*/ 137 h 195"/>
              <a:gd name="T58" fmla="*/ 100 w 201"/>
              <a:gd name="T59" fmla="*/ 158 h 195"/>
              <a:gd name="T60" fmla="*/ 106 w 201"/>
              <a:gd name="T61" fmla="*/ 165 h 195"/>
              <a:gd name="T62" fmla="*/ 109 w 201"/>
              <a:gd name="T63" fmla="*/ 176 h 195"/>
              <a:gd name="T64" fmla="*/ 118 w 201"/>
              <a:gd name="T65" fmla="*/ 187 h 195"/>
              <a:gd name="T66" fmla="*/ 135 w 201"/>
              <a:gd name="T67" fmla="*/ 192 h 195"/>
              <a:gd name="T68" fmla="*/ 144 w 201"/>
              <a:gd name="T69" fmla="*/ 194 h 195"/>
              <a:gd name="T70" fmla="*/ 143 w 201"/>
              <a:gd name="T71" fmla="*/ 191 h 195"/>
              <a:gd name="T72" fmla="*/ 140 w 201"/>
              <a:gd name="T73" fmla="*/ 172 h 195"/>
              <a:gd name="T74" fmla="*/ 138 w 201"/>
              <a:gd name="T75" fmla="*/ 170 h 195"/>
              <a:gd name="T76" fmla="*/ 142 w 201"/>
              <a:gd name="T77" fmla="*/ 163 h 195"/>
              <a:gd name="T78" fmla="*/ 143 w 201"/>
              <a:gd name="T79" fmla="*/ 160 h 195"/>
              <a:gd name="T80" fmla="*/ 146 w 201"/>
              <a:gd name="T81" fmla="*/ 154 h 195"/>
              <a:gd name="T82" fmla="*/ 148 w 201"/>
              <a:gd name="T83" fmla="*/ 154 h 195"/>
              <a:gd name="T84" fmla="*/ 150 w 201"/>
              <a:gd name="T85" fmla="*/ 151 h 195"/>
              <a:gd name="T86" fmla="*/ 152 w 201"/>
              <a:gd name="T87" fmla="*/ 151 h 195"/>
              <a:gd name="T88" fmla="*/ 156 w 201"/>
              <a:gd name="T89" fmla="*/ 149 h 195"/>
              <a:gd name="T90" fmla="*/ 158 w 201"/>
              <a:gd name="T91" fmla="*/ 145 h 195"/>
              <a:gd name="T92" fmla="*/ 160 w 201"/>
              <a:gd name="T93" fmla="*/ 146 h 195"/>
              <a:gd name="T94" fmla="*/ 176 w 201"/>
              <a:gd name="T95" fmla="*/ 138 h 195"/>
              <a:gd name="T96" fmla="*/ 179 w 201"/>
              <a:gd name="T97" fmla="*/ 129 h 195"/>
              <a:gd name="T98" fmla="*/ 182 w 201"/>
              <a:gd name="T99" fmla="*/ 128 h 195"/>
              <a:gd name="T100" fmla="*/ 193 w 201"/>
              <a:gd name="T101" fmla="*/ 126 h 195"/>
              <a:gd name="T102" fmla="*/ 196 w 201"/>
              <a:gd name="T103" fmla="*/ 125 h 195"/>
              <a:gd name="T104" fmla="*/ 197 w 201"/>
              <a:gd name="T105" fmla="*/ 121 h 195"/>
              <a:gd name="T106" fmla="*/ 198 w 201"/>
              <a:gd name="T107" fmla="*/ 113 h 195"/>
              <a:gd name="T108" fmla="*/ 200 w 201"/>
              <a:gd name="T109" fmla="*/ 107 h 195"/>
              <a:gd name="T110" fmla="*/ 199 w 201"/>
              <a:gd name="T111" fmla="*/ 97 h 195"/>
              <a:gd name="T112" fmla="*/ 197 w 201"/>
              <a:gd name="T113" fmla="*/ 93 h 195"/>
              <a:gd name="T114" fmla="*/ 195 w 201"/>
              <a:gd name="T115" fmla="*/ 87 h 195"/>
              <a:gd name="T116" fmla="*/ 192 w 201"/>
              <a:gd name="T117" fmla="*/ 56 h 195"/>
              <a:gd name="T118" fmla="*/ 185 w 201"/>
              <a:gd name="T119" fmla="*/ 55 h 1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1"/>
              <a:gd name="T181" fmla="*/ 0 h 195"/>
              <a:gd name="T182" fmla="*/ 201 w 201"/>
              <a:gd name="T183" fmla="*/ 195 h 1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1" h="195">
                <a:moveTo>
                  <a:pt x="185" y="55"/>
                </a:moveTo>
                <a:lnTo>
                  <a:pt x="184" y="55"/>
                </a:lnTo>
                <a:lnTo>
                  <a:pt x="184" y="54"/>
                </a:lnTo>
                <a:lnTo>
                  <a:pt x="182" y="54"/>
                </a:lnTo>
                <a:lnTo>
                  <a:pt x="175" y="50"/>
                </a:lnTo>
                <a:lnTo>
                  <a:pt x="173" y="51"/>
                </a:lnTo>
                <a:lnTo>
                  <a:pt x="169" y="50"/>
                </a:lnTo>
                <a:lnTo>
                  <a:pt x="168" y="50"/>
                </a:lnTo>
                <a:lnTo>
                  <a:pt x="167" y="51"/>
                </a:lnTo>
                <a:lnTo>
                  <a:pt x="165" y="52"/>
                </a:lnTo>
                <a:lnTo>
                  <a:pt x="161" y="52"/>
                </a:lnTo>
                <a:lnTo>
                  <a:pt x="160" y="52"/>
                </a:lnTo>
                <a:lnTo>
                  <a:pt x="158" y="54"/>
                </a:lnTo>
                <a:lnTo>
                  <a:pt x="156" y="53"/>
                </a:lnTo>
                <a:lnTo>
                  <a:pt x="154" y="52"/>
                </a:lnTo>
                <a:lnTo>
                  <a:pt x="154" y="51"/>
                </a:lnTo>
                <a:lnTo>
                  <a:pt x="153" y="51"/>
                </a:lnTo>
                <a:lnTo>
                  <a:pt x="152" y="52"/>
                </a:lnTo>
                <a:lnTo>
                  <a:pt x="150" y="51"/>
                </a:lnTo>
                <a:lnTo>
                  <a:pt x="150" y="50"/>
                </a:lnTo>
                <a:lnTo>
                  <a:pt x="149" y="50"/>
                </a:lnTo>
                <a:lnTo>
                  <a:pt x="148" y="51"/>
                </a:lnTo>
                <a:lnTo>
                  <a:pt x="147" y="52"/>
                </a:lnTo>
                <a:lnTo>
                  <a:pt x="147" y="53"/>
                </a:lnTo>
                <a:lnTo>
                  <a:pt x="146" y="54"/>
                </a:lnTo>
                <a:lnTo>
                  <a:pt x="145" y="53"/>
                </a:lnTo>
                <a:lnTo>
                  <a:pt x="146" y="52"/>
                </a:lnTo>
                <a:lnTo>
                  <a:pt x="145" y="51"/>
                </a:lnTo>
                <a:lnTo>
                  <a:pt x="144" y="51"/>
                </a:lnTo>
                <a:lnTo>
                  <a:pt x="143" y="52"/>
                </a:lnTo>
                <a:lnTo>
                  <a:pt x="142" y="52"/>
                </a:lnTo>
                <a:lnTo>
                  <a:pt x="138" y="49"/>
                </a:lnTo>
                <a:lnTo>
                  <a:pt x="137" y="50"/>
                </a:lnTo>
                <a:lnTo>
                  <a:pt x="137" y="52"/>
                </a:lnTo>
                <a:lnTo>
                  <a:pt x="134" y="51"/>
                </a:lnTo>
                <a:lnTo>
                  <a:pt x="134" y="49"/>
                </a:lnTo>
                <a:lnTo>
                  <a:pt x="133" y="49"/>
                </a:lnTo>
                <a:lnTo>
                  <a:pt x="132" y="47"/>
                </a:lnTo>
                <a:lnTo>
                  <a:pt x="128" y="46"/>
                </a:lnTo>
                <a:lnTo>
                  <a:pt x="127" y="47"/>
                </a:lnTo>
                <a:lnTo>
                  <a:pt x="125" y="47"/>
                </a:lnTo>
                <a:lnTo>
                  <a:pt x="124" y="45"/>
                </a:lnTo>
                <a:lnTo>
                  <a:pt x="123" y="46"/>
                </a:lnTo>
                <a:lnTo>
                  <a:pt x="122" y="46"/>
                </a:lnTo>
                <a:lnTo>
                  <a:pt x="121" y="45"/>
                </a:lnTo>
                <a:lnTo>
                  <a:pt x="117" y="44"/>
                </a:lnTo>
                <a:lnTo>
                  <a:pt x="116" y="44"/>
                </a:lnTo>
                <a:lnTo>
                  <a:pt x="116" y="43"/>
                </a:lnTo>
                <a:lnTo>
                  <a:pt x="116" y="42"/>
                </a:lnTo>
                <a:lnTo>
                  <a:pt x="115" y="41"/>
                </a:lnTo>
                <a:lnTo>
                  <a:pt x="113" y="40"/>
                </a:lnTo>
                <a:lnTo>
                  <a:pt x="112" y="41"/>
                </a:lnTo>
                <a:lnTo>
                  <a:pt x="109" y="41"/>
                </a:lnTo>
                <a:lnTo>
                  <a:pt x="108" y="41"/>
                </a:lnTo>
                <a:lnTo>
                  <a:pt x="106" y="38"/>
                </a:lnTo>
                <a:lnTo>
                  <a:pt x="104" y="37"/>
                </a:lnTo>
                <a:lnTo>
                  <a:pt x="105" y="2"/>
                </a:lnTo>
                <a:lnTo>
                  <a:pt x="62" y="0"/>
                </a:lnTo>
                <a:lnTo>
                  <a:pt x="61" y="0"/>
                </a:lnTo>
                <a:lnTo>
                  <a:pt x="55" y="81"/>
                </a:lnTo>
                <a:lnTo>
                  <a:pt x="1" y="76"/>
                </a:lnTo>
                <a:lnTo>
                  <a:pt x="0" y="76"/>
                </a:lnTo>
                <a:lnTo>
                  <a:pt x="1" y="77"/>
                </a:lnTo>
                <a:lnTo>
                  <a:pt x="0" y="78"/>
                </a:lnTo>
                <a:lnTo>
                  <a:pt x="1" y="80"/>
                </a:lnTo>
                <a:lnTo>
                  <a:pt x="4" y="82"/>
                </a:lnTo>
                <a:lnTo>
                  <a:pt x="5" y="84"/>
                </a:lnTo>
                <a:lnTo>
                  <a:pt x="6" y="86"/>
                </a:lnTo>
                <a:lnTo>
                  <a:pt x="9" y="88"/>
                </a:lnTo>
                <a:lnTo>
                  <a:pt x="17" y="98"/>
                </a:lnTo>
                <a:lnTo>
                  <a:pt x="24" y="104"/>
                </a:lnTo>
                <a:lnTo>
                  <a:pt x="25" y="105"/>
                </a:lnTo>
                <a:lnTo>
                  <a:pt x="25" y="106"/>
                </a:lnTo>
                <a:lnTo>
                  <a:pt x="25" y="108"/>
                </a:lnTo>
                <a:lnTo>
                  <a:pt x="25" y="109"/>
                </a:lnTo>
                <a:lnTo>
                  <a:pt x="27" y="111"/>
                </a:lnTo>
                <a:lnTo>
                  <a:pt x="27" y="117"/>
                </a:lnTo>
                <a:lnTo>
                  <a:pt x="27" y="119"/>
                </a:lnTo>
                <a:lnTo>
                  <a:pt x="30" y="123"/>
                </a:lnTo>
                <a:lnTo>
                  <a:pt x="40" y="130"/>
                </a:lnTo>
                <a:lnTo>
                  <a:pt x="48" y="135"/>
                </a:lnTo>
                <a:lnTo>
                  <a:pt x="50" y="135"/>
                </a:lnTo>
                <a:lnTo>
                  <a:pt x="51" y="135"/>
                </a:lnTo>
                <a:lnTo>
                  <a:pt x="53" y="133"/>
                </a:lnTo>
                <a:lnTo>
                  <a:pt x="54" y="132"/>
                </a:lnTo>
                <a:lnTo>
                  <a:pt x="57" y="124"/>
                </a:lnTo>
                <a:lnTo>
                  <a:pt x="58" y="122"/>
                </a:lnTo>
                <a:lnTo>
                  <a:pt x="60" y="122"/>
                </a:lnTo>
                <a:lnTo>
                  <a:pt x="62" y="122"/>
                </a:lnTo>
                <a:lnTo>
                  <a:pt x="63" y="122"/>
                </a:lnTo>
                <a:lnTo>
                  <a:pt x="63" y="121"/>
                </a:lnTo>
                <a:lnTo>
                  <a:pt x="64" y="120"/>
                </a:lnTo>
                <a:lnTo>
                  <a:pt x="65" y="121"/>
                </a:lnTo>
                <a:lnTo>
                  <a:pt x="66" y="122"/>
                </a:lnTo>
                <a:lnTo>
                  <a:pt x="71" y="122"/>
                </a:lnTo>
                <a:lnTo>
                  <a:pt x="72" y="123"/>
                </a:lnTo>
                <a:lnTo>
                  <a:pt x="74" y="124"/>
                </a:lnTo>
                <a:lnTo>
                  <a:pt x="76" y="123"/>
                </a:lnTo>
                <a:lnTo>
                  <a:pt x="79" y="125"/>
                </a:lnTo>
                <a:lnTo>
                  <a:pt x="80" y="127"/>
                </a:lnTo>
                <a:lnTo>
                  <a:pt x="80" y="128"/>
                </a:lnTo>
                <a:lnTo>
                  <a:pt x="81" y="128"/>
                </a:lnTo>
                <a:lnTo>
                  <a:pt x="82" y="129"/>
                </a:lnTo>
                <a:lnTo>
                  <a:pt x="84" y="131"/>
                </a:lnTo>
                <a:lnTo>
                  <a:pt x="87" y="134"/>
                </a:lnTo>
                <a:lnTo>
                  <a:pt x="89" y="136"/>
                </a:lnTo>
                <a:lnTo>
                  <a:pt x="89" y="137"/>
                </a:lnTo>
                <a:lnTo>
                  <a:pt x="94" y="149"/>
                </a:lnTo>
                <a:lnTo>
                  <a:pt x="95" y="151"/>
                </a:lnTo>
                <a:lnTo>
                  <a:pt x="100" y="157"/>
                </a:lnTo>
                <a:lnTo>
                  <a:pt x="100" y="158"/>
                </a:lnTo>
                <a:lnTo>
                  <a:pt x="103" y="162"/>
                </a:lnTo>
                <a:lnTo>
                  <a:pt x="105" y="162"/>
                </a:lnTo>
                <a:lnTo>
                  <a:pt x="106" y="164"/>
                </a:lnTo>
                <a:lnTo>
                  <a:pt x="106" y="165"/>
                </a:lnTo>
                <a:lnTo>
                  <a:pt x="106" y="169"/>
                </a:lnTo>
                <a:lnTo>
                  <a:pt x="107" y="170"/>
                </a:lnTo>
                <a:lnTo>
                  <a:pt x="108" y="175"/>
                </a:lnTo>
                <a:lnTo>
                  <a:pt x="109" y="176"/>
                </a:lnTo>
                <a:lnTo>
                  <a:pt x="112" y="183"/>
                </a:lnTo>
                <a:lnTo>
                  <a:pt x="113" y="185"/>
                </a:lnTo>
                <a:lnTo>
                  <a:pt x="115" y="185"/>
                </a:lnTo>
                <a:lnTo>
                  <a:pt x="118" y="187"/>
                </a:lnTo>
                <a:lnTo>
                  <a:pt x="121" y="188"/>
                </a:lnTo>
                <a:lnTo>
                  <a:pt x="126" y="191"/>
                </a:lnTo>
                <a:lnTo>
                  <a:pt x="133" y="192"/>
                </a:lnTo>
                <a:lnTo>
                  <a:pt x="135" y="192"/>
                </a:lnTo>
                <a:lnTo>
                  <a:pt x="138" y="195"/>
                </a:lnTo>
                <a:lnTo>
                  <a:pt x="140" y="195"/>
                </a:lnTo>
                <a:lnTo>
                  <a:pt x="142" y="193"/>
                </a:lnTo>
                <a:lnTo>
                  <a:pt x="144" y="194"/>
                </a:lnTo>
                <a:lnTo>
                  <a:pt x="144" y="193"/>
                </a:lnTo>
                <a:lnTo>
                  <a:pt x="144" y="192"/>
                </a:lnTo>
                <a:lnTo>
                  <a:pt x="143" y="192"/>
                </a:lnTo>
                <a:lnTo>
                  <a:pt x="143" y="191"/>
                </a:lnTo>
                <a:lnTo>
                  <a:pt x="141" y="189"/>
                </a:lnTo>
                <a:lnTo>
                  <a:pt x="139" y="181"/>
                </a:lnTo>
                <a:lnTo>
                  <a:pt x="138" y="177"/>
                </a:lnTo>
                <a:lnTo>
                  <a:pt x="140" y="172"/>
                </a:lnTo>
                <a:lnTo>
                  <a:pt x="139" y="171"/>
                </a:lnTo>
                <a:lnTo>
                  <a:pt x="139" y="170"/>
                </a:lnTo>
                <a:lnTo>
                  <a:pt x="138" y="170"/>
                </a:lnTo>
                <a:lnTo>
                  <a:pt x="138" y="169"/>
                </a:lnTo>
                <a:lnTo>
                  <a:pt x="139" y="169"/>
                </a:lnTo>
                <a:lnTo>
                  <a:pt x="141" y="168"/>
                </a:lnTo>
                <a:lnTo>
                  <a:pt x="142" y="163"/>
                </a:lnTo>
                <a:lnTo>
                  <a:pt x="141" y="163"/>
                </a:lnTo>
                <a:lnTo>
                  <a:pt x="140" y="160"/>
                </a:lnTo>
                <a:lnTo>
                  <a:pt x="142" y="159"/>
                </a:lnTo>
                <a:lnTo>
                  <a:pt x="143" y="160"/>
                </a:lnTo>
                <a:lnTo>
                  <a:pt x="146" y="158"/>
                </a:lnTo>
                <a:lnTo>
                  <a:pt x="146" y="156"/>
                </a:lnTo>
                <a:lnTo>
                  <a:pt x="145" y="155"/>
                </a:lnTo>
                <a:lnTo>
                  <a:pt x="146" y="154"/>
                </a:lnTo>
                <a:lnTo>
                  <a:pt x="147" y="154"/>
                </a:lnTo>
                <a:lnTo>
                  <a:pt x="148" y="153"/>
                </a:lnTo>
                <a:lnTo>
                  <a:pt x="148" y="154"/>
                </a:lnTo>
                <a:lnTo>
                  <a:pt x="149" y="154"/>
                </a:lnTo>
                <a:lnTo>
                  <a:pt x="150" y="153"/>
                </a:lnTo>
                <a:lnTo>
                  <a:pt x="150" y="151"/>
                </a:lnTo>
                <a:lnTo>
                  <a:pt x="150" y="150"/>
                </a:lnTo>
                <a:lnTo>
                  <a:pt x="151" y="150"/>
                </a:lnTo>
                <a:lnTo>
                  <a:pt x="151" y="151"/>
                </a:lnTo>
                <a:lnTo>
                  <a:pt x="152" y="151"/>
                </a:lnTo>
                <a:lnTo>
                  <a:pt x="156" y="150"/>
                </a:lnTo>
                <a:lnTo>
                  <a:pt x="156" y="149"/>
                </a:lnTo>
                <a:lnTo>
                  <a:pt x="154" y="147"/>
                </a:lnTo>
                <a:lnTo>
                  <a:pt x="158" y="146"/>
                </a:lnTo>
                <a:lnTo>
                  <a:pt x="158" y="145"/>
                </a:lnTo>
                <a:lnTo>
                  <a:pt x="159" y="145"/>
                </a:lnTo>
                <a:lnTo>
                  <a:pt x="160" y="145"/>
                </a:lnTo>
                <a:lnTo>
                  <a:pt x="159" y="145"/>
                </a:lnTo>
                <a:lnTo>
                  <a:pt x="160" y="146"/>
                </a:lnTo>
                <a:lnTo>
                  <a:pt x="161" y="146"/>
                </a:lnTo>
                <a:lnTo>
                  <a:pt x="166" y="144"/>
                </a:lnTo>
                <a:lnTo>
                  <a:pt x="176" y="138"/>
                </a:lnTo>
                <a:lnTo>
                  <a:pt x="176" y="136"/>
                </a:lnTo>
                <a:lnTo>
                  <a:pt x="180" y="132"/>
                </a:lnTo>
                <a:lnTo>
                  <a:pt x="179" y="129"/>
                </a:lnTo>
                <a:lnTo>
                  <a:pt x="179" y="127"/>
                </a:lnTo>
                <a:lnTo>
                  <a:pt x="182" y="126"/>
                </a:lnTo>
                <a:lnTo>
                  <a:pt x="182" y="128"/>
                </a:lnTo>
                <a:lnTo>
                  <a:pt x="182" y="129"/>
                </a:lnTo>
                <a:lnTo>
                  <a:pt x="186" y="128"/>
                </a:lnTo>
                <a:lnTo>
                  <a:pt x="186" y="129"/>
                </a:lnTo>
                <a:lnTo>
                  <a:pt x="193" y="126"/>
                </a:lnTo>
                <a:lnTo>
                  <a:pt x="196" y="126"/>
                </a:lnTo>
                <a:lnTo>
                  <a:pt x="197" y="126"/>
                </a:lnTo>
                <a:lnTo>
                  <a:pt x="196" y="126"/>
                </a:lnTo>
                <a:lnTo>
                  <a:pt x="196" y="125"/>
                </a:lnTo>
                <a:lnTo>
                  <a:pt x="195" y="124"/>
                </a:lnTo>
                <a:lnTo>
                  <a:pt x="196" y="123"/>
                </a:lnTo>
                <a:lnTo>
                  <a:pt x="196" y="122"/>
                </a:lnTo>
                <a:lnTo>
                  <a:pt x="197" y="121"/>
                </a:lnTo>
                <a:lnTo>
                  <a:pt x="199" y="117"/>
                </a:lnTo>
                <a:lnTo>
                  <a:pt x="198" y="115"/>
                </a:lnTo>
                <a:lnTo>
                  <a:pt x="198" y="114"/>
                </a:lnTo>
                <a:lnTo>
                  <a:pt x="198" y="113"/>
                </a:lnTo>
                <a:lnTo>
                  <a:pt x="198" y="112"/>
                </a:lnTo>
                <a:lnTo>
                  <a:pt x="198" y="110"/>
                </a:lnTo>
                <a:lnTo>
                  <a:pt x="200" y="109"/>
                </a:lnTo>
                <a:lnTo>
                  <a:pt x="200" y="107"/>
                </a:lnTo>
                <a:lnTo>
                  <a:pt x="201" y="104"/>
                </a:lnTo>
                <a:lnTo>
                  <a:pt x="201" y="102"/>
                </a:lnTo>
                <a:lnTo>
                  <a:pt x="200" y="99"/>
                </a:lnTo>
                <a:lnTo>
                  <a:pt x="199" y="97"/>
                </a:lnTo>
                <a:lnTo>
                  <a:pt x="199" y="96"/>
                </a:lnTo>
                <a:lnTo>
                  <a:pt x="198" y="95"/>
                </a:lnTo>
                <a:lnTo>
                  <a:pt x="197" y="93"/>
                </a:lnTo>
                <a:lnTo>
                  <a:pt x="196" y="92"/>
                </a:lnTo>
                <a:lnTo>
                  <a:pt x="197" y="90"/>
                </a:lnTo>
                <a:lnTo>
                  <a:pt x="195" y="87"/>
                </a:lnTo>
                <a:lnTo>
                  <a:pt x="193" y="85"/>
                </a:lnTo>
                <a:lnTo>
                  <a:pt x="193" y="84"/>
                </a:lnTo>
                <a:lnTo>
                  <a:pt x="192" y="66"/>
                </a:lnTo>
                <a:lnTo>
                  <a:pt x="192" y="56"/>
                </a:lnTo>
                <a:lnTo>
                  <a:pt x="190" y="56"/>
                </a:lnTo>
                <a:lnTo>
                  <a:pt x="188" y="57"/>
                </a:lnTo>
                <a:lnTo>
                  <a:pt x="187" y="57"/>
                </a:lnTo>
                <a:lnTo>
                  <a:pt x="185" y="55"/>
                </a:lnTo>
                <a:close/>
              </a:path>
            </a:pathLst>
          </a:custGeom>
          <a:noFill/>
          <a:ln w="9525">
            <a:solidFill>
              <a:srgbClr val="000000"/>
            </a:solidFill>
            <a:round/>
            <a:headEnd/>
            <a:tailEnd/>
          </a:ln>
        </p:spPr>
        <p:txBody>
          <a:bodyPr/>
          <a:lstStyle/>
          <a:p>
            <a:endParaRPr lang="en-US"/>
          </a:p>
        </p:txBody>
      </p:sp>
      <p:sp>
        <p:nvSpPr>
          <p:cNvPr id="35886" name="Freeform 45"/>
          <p:cNvSpPr>
            <a:spLocks/>
          </p:cNvSpPr>
          <p:nvPr/>
        </p:nvSpPr>
        <p:spPr bwMode="auto">
          <a:xfrm>
            <a:off x="6621463" y="2232025"/>
            <a:ext cx="971550" cy="749300"/>
          </a:xfrm>
          <a:custGeom>
            <a:avLst/>
            <a:gdLst>
              <a:gd name="T0" fmla="*/ 82 w 108"/>
              <a:gd name="T1" fmla="*/ 75 h 83"/>
              <a:gd name="T2" fmla="*/ 80 w 108"/>
              <a:gd name="T3" fmla="*/ 78 h 83"/>
              <a:gd name="T4" fmla="*/ 79 w 108"/>
              <a:gd name="T5" fmla="*/ 80 h 83"/>
              <a:gd name="T6" fmla="*/ 79 w 108"/>
              <a:gd name="T7" fmla="*/ 83 h 83"/>
              <a:gd name="T8" fmla="*/ 81 w 108"/>
              <a:gd name="T9" fmla="*/ 81 h 83"/>
              <a:gd name="T10" fmla="*/ 86 w 108"/>
              <a:gd name="T11" fmla="*/ 80 h 83"/>
              <a:gd name="T12" fmla="*/ 92 w 108"/>
              <a:gd name="T13" fmla="*/ 78 h 83"/>
              <a:gd name="T14" fmla="*/ 101 w 108"/>
              <a:gd name="T15" fmla="*/ 71 h 83"/>
              <a:gd name="T16" fmla="*/ 105 w 108"/>
              <a:gd name="T17" fmla="*/ 68 h 83"/>
              <a:gd name="T18" fmla="*/ 108 w 108"/>
              <a:gd name="T19" fmla="*/ 65 h 83"/>
              <a:gd name="T20" fmla="*/ 106 w 108"/>
              <a:gd name="T21" fmla="*/ 66 h 83"/>
              <a:gd name="T22" fmla="*/ 102 w 108"/>
              <a:gd name="T23" fmla="*/ 68 h 83"/>
              <a:gd name="T24" fmla="*/ 100 w 108"/>
              <a:gd name="T25" fmla="*/ 69 h 83"/>
              <a:gd name="T26" fmla="*/ 102 w 108"/>
              <a:gd name="T27" fmla="*/ 65 h 83"/>
              <a:gd name="T28" fmla="*/ 100 w 108"/>
              <a:gd name="T29" fmla="*/ 67 h 83"/>
              <a:gd name="T30" fmla="*/ 91 w 108"/>
              <a:gd name="T31" fmla="*/ 72 h 83"/>
              <a:gd name="T32" fmla="*/ 84 w 108"/>
              <a:gd name="T33" fmla="*/ 77 h 83"/>
              <a:gd name="T34" fmla="*/ 84 w 108"/>
              <a:gd name="T35" fmla="*/ 73 h 83"/>
              <a:gd name="T36" fmla="*/ 86 w 108"/>
              <a:gd name="T37" fmla="*/ 68 h 83"/>
              <a:gd name="T38" fmla="*/ 83 w 108"/>
              <a:gd name="T39" fmla="*/ 53 h 83"/>
              <a:gd name="T40" fmla="*/ 81 w 108"/>
              <a:gd name="T41" fmla="*/ 37 h 83"/>
              <a:gd name="T42" fmla="*/ 79 w 108"/>
              <a:gd name="T43" fmla="*/ 27 h 83"/>
              <a:gd name="T44" fmla="*/ 77 w 108"/>
              <a:gd name="T45" fmla="*/ 25 h 83"/>
              <a:gd name="T46" fmla="*/ 77 w 108"/>
              <a:gd name="T47" fmla="*/ 22 h 83"/>
              <a:gd name="T48" fmla="*/ 75 w 108"/>
              <a:gd name="T49" fmla="*/ 13 h 83"/>
              <a:gd name="T50" fmla="*/ 73 w 108"/>
              <a:gd name="T51" fmla="*/ 4 h 83"/>
              <a:gd name="T52" fmla="*/ 71 w 108"/>
              <a:gd name="T53" fmla="*/ 0 h 83"/>
              <a:gd name="T54" fmla="*/ 53 w 108"/>
              <a:gd name="T55" fmla="*/ 4 h 83"/>
              <a:gd name="T56" fmla="*/ 44 w 108"/>
              <a:gd name="T57" fmla="*/ 15 h 83"/>
              <a:gd name="T58" fmla="*/ 43 w 108"/>
              <a:gd name="T59" fmla="*/ 19 h 83"/>
              <a:gd name="T60" fmla="*/ 37 w 108"/>
              <a:gd name="T61" fmla="*/ 25 h 83"/>
              <a:gd name="T62" fmla="*/ 39 w 108"/>
              <a:gd name="T63" fmla="*/ 27 h 83"/>
              <a:gd name="T64" fmla="*/ 40 w 108"/>
              <a:gd name="T65" fmla="*/ 29 h 83"/>
              <a:gd name="T66" fmla="*/ 41 w 108"/>
              <a:gd name="T67" fmla="*/ 35 h 83"/>
              <a:gd name="T68" fmla="*/ 31 w 108"/>
              <a:gd name="T69" fmla="*/ 41 h 83"/>
              <a:gd name="T70" fmla="*/ 20 w 108"/>
              <a:gd name="T71" fmla="*/ 42 h 83"/>
              <a:gd name="T72" fmla="*/ 9 w 108"/>
              <a:gd name="T73" fmla="*/ 45 h 83"/>
              <a:gd name="T74" fmla="*/ 6 w 108"/>
              <a:gd name="T75" fmla="*/ 49 h 83"/>
              <a:gd name="T76" fmla="*/ 9 w 108"/>
              <a:gd name="T77" fmla="*/ 56 h 83"/>
              <a:gd name="T78" fmla="*/ 2 w 108"/>
              <a:gd name="T79" fmla="*/ 64 h 83"/>
              <a:gd name="T80" fmla="*/ 59 w 108"/>
              <a:gd name="T81" fmla="*/ 59 h 83"/>
              <a:gd name="T82" fmla="*/ 60 w 108"/>
              <a:gd name="T83" fmla="*/ 61 h 83"/>
              <a:gd name="T84" fmla="*/ 62 w 108"/>
              <a:gd name="T85" fmla="*/ 62 h 83"/>
              <a:gd name="T86" fmla="*/ 65 w 108"/>
              <a:gd name="T87" fmla="*/ 67 h 83"/>
              <a:gd name="T88" fmla="*/ 70 w 108"/>
              <a:gd name="T89" fmla="*/ 69 h 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8"/>
              <a:gd name="T136" fmla="*/ 0 h 83"/>
              <a:gd name="T137" fmla="*/ 108 w 108"/>
              <a:gd name="T138" fmla="*/ 83 h 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8" h="83">
                <a:moveTo>
                  <a:pt x="70" y="69"/>
                </a:moveTo>
                <a:lnTo>
                  <a:pt x="82" y="73"/>
                </a:lnTo>
                <a:lnTo>
                  <a:pt x="82" y="75"/>
                </a:lnTo>
                <a:lnTo>
                  <a:pt x="81" y="76"/>
                </a:lnTo>
                <a:lnTo>
                  <a:pt x="80" y="78"/>
                </a:lnTo>
                <a:lnTo>
                  <a:pt x="81" y="79"/>
                </a:lnTo>
                <a:lnTo>
                  <a:pt x="80" y="80"/>
                </a:lnTo>
                <a:lnTo>
                  <a:pt x="79" y="80"/>
                </a:lnTo>
                <a:lnTo>
                  <a:pt x="78" y="82"/>
                </a:lnTo>
                <a:lnTo>
                  <a:pt x="78" y="83"/>
                </a:lnTo>
                <a:lnTo>
                  <a:pt x="79" y="83"/>
                </a:lnTo>
                <a:lnTo>
                  <a:pt x="79" y="82"/>
                </a:lnTo>
                <a:lnTo>
                  <a:pt x="81" y="81"/>
                </a:lnTo>
                <a:lnTo>
                  <a:pt x="82" y="81"/>
                </a:lnTo>
                <a:lnTo>
                  <a:pt x="85" y="81"/>
                </a:lnTo>
                <a:lnTo>
                  <a:pt x="86" y="80"/>
                </a:lnTo>
                <a:lnTo>
                  <a:pt x="88" y="79"/>
                </a:lnTo>
                <a:lnTo>
                  <a:pt x="90" y="79"/>
                </a:lnTo>
                <a:lnTo>
                  <a:pt x="92" y="78"/>
                </a:lnTo>
                <a:lnTo>
                  <a:pt x="93" y="76"/>
                </a:lnTo>
                <a:lnTo>
                  <a:pt x="100" y="72"/>
                </a:lnTo>
                <a:lnTo>
                  <a:pt x="101" y="71"/>
                </a:lnTo>
                <a:lnTo>
                  <a:pt x="103" y="70"/>
                </a:lnTo>
                <a:lnTo>
                  <a:pt x="104" y="69"/>
                </a:lnTo>
                <a:lnTo>
                  <a:pt x="105" y="68"/>
                </a:lnTo>
                <a:lnTo>
                  <a:pt x="106" y="68"/>
                </a:lnTo>
                <a:lnTo>
                  <a:pt x="107" y="67"/>
                </a:lnTo>
                <a:lnTo>
                  <a:pt x="108" y="65"/>
                </a:lnTo>
                <a:lnTo>
                  <a:pt x="106" y="66"/>
                </a:lnTo>
                <a:lnTo>
                  <a:pt x="105" y="66"/>
                </a:lnTo>
                <a:lnTo>
                  <a:pt x="103" y="67"/>
                </a:lnTo>
                <a:lnTo>
                  <a:pt x="102" y="68"/>
                </a:lnTo>
                <a:lnTo>
                  <a:pt x="101" y="69"/>
                </a:lnTo>
                <a:lnTo>
                  <a:pt x="100" y="70"/>
                </a:lnTo>
                <a:lnTo>
                  <a:pt x="100" y="69"/>
                </a:lnTo>
                <a:lnTo>
                  <a:pt x="100" y="68"/>
                </a:lnTo>
                <a:lnTo>
                  <a:pt x="101" y="67"/>
                </a:lnTo>
                <a:lnTo>
                  <a:pt x="102" y="65"/>
                </a:lnTo>
                <a:lnTo>
                  <a:pt x="102" y="64"/>
                </a:lnTo>
                <a:lnTo>
                  <a:pt x="101" y="65"/>
                </a:lnTo>
                <a:lnTo>
                  <a:pt x="100" y="67"/>
                </a:lnTo>
                <a:lnTo>
                  <a:pt x="99" y="68"/>
                </a:lnTo>
                <a:lnTo>
                  <a:pt x="96" y="70"/>
                </a:lnTo>
                <a:lnTo>
                  <a:pt x="91" y="72"/>
                </a:lnTo>
                <a:lnTo>
                  <a:pt x="87" y="74"/>
                </a:lnTo>
                <a:lnTo>
                  <a:pt x="86" y="75"/>
                </a:lnTo>
                <a:lnTo>
                  <a:pt x="84" y="77"/>
                </a:lnTo>
                <a:lnTo>
                  <a:pt x="83" y="76"/>
                </a:lnTo>
                <a:lnTo>
                  <a:pt x="83" y="75"/>
                </a:lnTo>
                <a:lnTo>
                  <a:pt x="84" y="73"/>
                </a:lnTo>
                <a:lnTo>
                  <a:pt x="85" y="72"/>
                </a:lnTo>
                <a:lnTo>
                  <a:pt x="84" y="70"/>
                </a:lnTo>
                <a:lnTo>
                  <a:pt x="86" y="68"/>
                </a:lnTo>
                <a:lnTo>
                  <a:pt x="86" y="67"/>
                </a:lnTo>
                <a:lnTo>
                  <a:pt x="85" y="66"/>
                </a:lnTo>
                <a:lnTo>
                  <a:pt x="83" y="53"/>
                </a:lnTo>
                <a:lnTo>
                  <a:pt x="83" y="52"/>
                </a:lnTo>
                <a:lnTo>
                  <a:pt x="83" y="40"/>
                </a:lnTo>
                <a:lnTo>
                  <a:pt x="81" y="37"/>
                </a:lnTo>
                <a:lnTo>
                  <a:pt x="80" y="34"/>
                </a:lnTo>
                <a:lnTo>
                  <a:pt x="80" y="31"/>
                </a:lnTo>
                <a:lnTo>
                  <a:pt x="79" y="27"/>
                </a:lnTo>
                <a:lnTo>
                  <a:pt x="78" y="25"/>
                </a:lnTo>
                <a:lnTo>
                  <a:pt x="77" y="25"/>
                </a:lnTo>
                <a:lnTo>
                  <a:pt x="77" y="26"/>
                </a:lnTo>
                <a:lnTo>
                  <a:pt x="77" y="25"/>
                </a:lnTo>
                <a:lnTo>
                  <a:pt x="77" y="22"/>
                </a:lnTo>
                <a:lnTo>
                  <a:pt x="75" y="17"/>
                </a:lnTo>
                <a:lnTo>
                  <a:pt x="74" y="15"/>
                </a:lnTo>
                <a:lnTo>
                  <a:pt x="75" y="13"/>
                </a:lnTo>
                <a:lnTo>
                  <a:pt x="75" y="10"/>
                </a:lnTo>
                <a:lnTo>
                  <a:pt x="73" y="4"/>
                </a:lnTo>
                <a:lnTo>
                  <a:pt x="72" y="3"/>
                </a:lnTo>
                <a:lnTo>
                  <a:pt x="72" y="2"/>
                </a:lnTo>
                <a:lnTo>
                  <a:pt x="71" y="0"/>
                </a:lnTo>
                <a:lnTo>
                  <a:pt x="54" y="5"/>
                </a:lnTo>
                <a:lnTo>
                  <a:pt x="54" y="4"/>
                </a:lnTo>
                <a:lnTo>
                  <a:pt x="53" y="4"/>
                </a:lnTo>
                <a:lnTo>
                  <a:pt x="52" y="5"/>
                </a:lnTo>
                <a:lnTo>
                  <a:pt x="48" y="9"/>
                </a:lnTo>
                <a:lnTo>
                  <a:pt x="44" y="15"/>
                </a:lnTo>
                <a:lnTo>
                  <a:pt x="43" y="16"/>
                </a:lnTo>
                <a:lnTo>
                  <a:pt x="44" y="17"/>
                </a:lnTo>
                <a:lnTo>
                  <a:pt x="43" y="19"/>
                </a:lnTo>
                <a:lnTo>
                  <a:pt x="42" y="20"/>
                </a:lnTo>
                <a:lnTo>
                  <a:pt x="38" y="24"/>
                </a:lnTo>
                <a:lnTo>
                  <a:pt x="37" y="25"/>
                </a:lnTo>
                <a:lnTo>
                  <a:pt x="38" y="27"/>
                </a:lnTo>
                <a:lnTo>
                  <a:pt x="39" y="27"/>
                </a:lnTo>
                <a:lnTo>
                  <a:pt x="40" y="27"/>
                </a:lnTo>
                <a:lnTo>
                  <a:pt x="40" y="28"/>
                </a:lnTo>
                <a:lnTo>
                  <a:pt x="40" y="29"/>
                </a:lnTo>
                <a:lnTo>
                  <a:pt x="40" y="31"/>
                </a:lnTo>
                <a:lnTo>
                  <a:pt x="41" y="32"/>
                </a:lnTo>
                <a:lnTo>
                  <a:pt x="41" y="35"/>
                </a:lnTo>
                <a:lnTo>
                  <a:pt x="38" y="36"/>
                </a:lnTo>
                <a:lnTo>
                  <a:pt x="34" y="40"/>
                </a:lnTo>
                <a:lnTo>
                  <a:pt x="31" y="41"/>
                </a:lnTo>
                <a:lnTo>
                  <a:pt x="24" y="43"/>
                </a:lnTo>
                <a:lnTo>
                  <a:pt x="22" y="42"/>
                </a:lnTo>
                <a:lnTo>
                  <a:pt x="20" y="42"/>
                </a:lnTo>
                <a:lnTo>
                  <a:pt x="17" y="42"/>
                </a:lnTo>
                <a:lnTo>
                  <a:pt x="13" y="43"/>
                </a:lnTo>
                <a:lnTo>
                  <a:pt x="9" y="45"/>
                </a:lnTo>
                <a:lnTo>
                  <a:pt x="7" y="46"/>
                </a:lnTo>
                <a:lnTo>
                  <a:pt x="6" y="48"/>
                </a:lnTo>
                <a:lnTo>
                  <a:pt x="6" y="49"/>
                </a:lnTo>
                <a:lnTo>
                  <a:pt x="9" y="53"/>
                </a:lnTo>
                <a:lnTo>
                  <a:pt x="10" y="54"/>
                </a:lnTo>
                <a:lnTo>
                  <a:pt x="9" y="56"/>
                </a:lnTo>
                <a:lnTo>
                  <a:pt x="8" y="56"/>
                </a:lnTo>
                <a:lnTo>
                  <a:pt x="7" y="59"/>
                </a:lnTo>
                <a:lnTo>
                  <a:pt x="2" y="64"/>
                </a:lnTo>
                <a:lnTo>
                  <a:pt x="0" y="66"/>
                </a:lnTo>
                <a:lnTo>
                  <a:pt x="1" y="71"/>
                </a:lnTo>
                <a:lnTo>
                  <a:pt x="59" y="59"/>
                </a:lnTo>
                <a:lnTo>
                  <a:pt x="59" y="60"/>
                </a:lnTo>
                <a:lnTo>
                  <a:pt x="60" y="61"/>
                </a:lnTo>
                <a:lnTo>
                  <a:pt x="61" y="61"/>
                </a:lnTo>
                <a:lnTo>
                  <a:pt x="61" y="62"/>
                </a:lnTo>
                <a:lnTo>
                  <a:pt x="62" y="62"/>
                </a:lnTo>
                <a:lnTo>
                  <a:pt x="64" y="65"/>
                </a:lnTo>
                <a:lnTo>
                  <a:pt x="64" y="67"/>
                </a:lnTo>
                <a:lnTo>
                  <a:pt x="65" y="67"/>
                </a:lnTo>
                <a:lnTo>
                  <a:pt x="65" y="68"/>
                </a:lnTo>
                <a:lnTo>
                  <a:pt x="69" y="68"/>
                </a:lnTo>
                <a:lnTo>
                  <a:pt x="70" y="69"/>
                </a:lnTo>
                <a:close/>
              </a:path>
            </a:pathLst>
          </a:custGeom>
          <a:noFill/>
          <a:ln w="19050">
            <a:solidFill>
              <a:srgbClr val="000000"/>
            </a:solidFill>
            <a:round/>
            <a:headEnd/>
            <a:tailEnd/>
          </a:ln>
        </p:spPr>
        <p:txBody>
          <a:bodyPr/>
          <a:lstStyle/>
          <a:p>
            <a:endParaRPr lang="en-US"/>
          </a:p>
        </p:txBody>
      </p:sp>
      <p:sp>
        <p:nvSpPr>
          <p:cNvPr id="219182" name="Freeform 46"/>
          <p:cNvSpPr>
            <a:spLocks/>
          </p:cNvSpPr>
          <p:nvPr/>
        </p:nvSpPr>
        <p:spPr bwMode="auto">
          <a:xfrm>
            <a:off x="6621463" y="2232025"/>
            <a:ext cx="971550" cy="749300"/>
          </a:xfrm>
          <a:custGeom>
            <a:avLst/>
            <a:gdLst>
              <a:gd name="T0" fmla="*/ 82 w 108"/>
              <a:gd name="T1" fmla="*/ 75 h 83"/>
              <a:gd name="T2" fmla="*/ 80 w 108"/>
              <a:gd name="T3" fmla="*/ 78 h 83"/>
              <a:gd name="T4" fmla="*/ 79 w 108"/>
              <a:gd name="T5" fmla="*/ 80 h 83"/>
              <a:gd name="T6" fmla="*/ 79 w 108"/>
              <a:gd name="T7" fmla="*/ 83 h 83"/>
              <a:gd name="T8" fmla="*/ 81 w 108"/>
              <a:gd name="T9" fmla="*/ 81 h 83"/>
              <a:gd name="T10" fmla="*/ 86 w 108"/>
              <a:gd name="T11" fmla="*/ 80 h 83"/>
              <a:gd name="T12" fmla="*/ 92 w 108"/>
              <a:gd name="T13" fmla="*/ 78 h 83"/>
              <a:gd name="T14" fmla="*/ 101 w 108"/>
              <a:gd name="T15" fmla="*/ 71 h 83"/>
              <a:gd name="T16" fmla="*/ 105 w 108"/>
              <a:gd name="T17" fmla="*/ 68 h 83"/>
              <a:gd name="T18" fmla="*/ 108 w 108"/>
              <a:gd name="T19" fmla="*/ 65 h 83"/>
              <a:gd name="T20" fmla="*/ 106 w 108"/>
              <a:gd name="T21" fmla="*/ 66 h 83"/>
              <a:gd name="T22" fmla="*/ 102 w 108"/>
              <a:gd name="T23" fmla="*/ 68 h 83"/>
              <a:gd name="T24" fmla="*/ 100 w 108"/>
              <a:gd name="T25" fmla="*/ 69 h 83"/>
              <a:gd name="T26" fmla="*/ 102 w 108"/>
              <a:gd name="T27" fmla="*/ 65 h 83"/>
              <a:gd name="T28" fmla="*/ 100 w 108"/>
              <a:gd name="T29" fmla="*/ 67 h 83"/>
              <a:gd name="T30" fmla="*/ 91 w 108"/>
              <a:gd name="T31" fmla="*/ 72 h 83"/>
              <a:gd name="T32" fmla="*/ 84 w 108"/>
              <a:gd name="T33" fmla="*/ 77 h 83"/>
              <a:gd name="T34" fmla="*/ 84 w 108"/>
              <a:gd name="T35" fmla="*/ 73 h 83"/>
              <a:gd name="T36" fmla="*/ 86 w 108"/>
              <a:gd name="T37" fmla="*/ 68 h 83"/>
              <a:gd name="T38" fmla="*/ 83 w 108"/>
              <a:gd name="T39" fmla="*/ 53 h 83"/>
              <a:gd name="T40" fmla="*/ 81 w 108"/>
              <a:gd name="T41" fmla="*/ 37 h 83"/>
              <a:gd name="T42" fmla="*/ 79 w 108"/>
              <a:gd name="T43" fmla="*/ 27 h 83"/>
              <a:gd name="T44" fmla="*/ 77 w 108"/>
              <a:gd name="T45" fmla="*/ 25 h 83"/>
              <a:gd name="T46" fmla="*/ 77 w 108"/>
              <a:gd name="T47" fmla="*/ 22 h 83"/>
              <a:gd name="T48" fmla="*/ 75 w 108"/>
              <a:gd name="T49" fmla="*/ 13 h 83"/>
              <a:gd name="T50" fmla="*/ 73 w 108"/>
              <a:gd name="T51" fmla="*/ 4 h 83"/>
              <a:gd name="T52" fmla="*/ 71 w 108"/>
              <a:gd name="T53" fmla="*/ 0 h 83"/>
              <a:gd name="T54" fmla="*/ 53 w 108"/>
              <a:gd name="T55" fmla="*/ 4 h 83"/>
              <a:gd name="T56" fmla="*/ 44 w 108"/>
              <a:gd name="T57" fmla="*/ 15 h 83"/>
              <a:gd name="T58" fmla="*/ 43 w 108"/>
              <a:gd name="T59" fmla="*/ 19 h 83"/>
              <a:gd name="T60" fmla="*/ 37 w 108"/>
              <a:gd name="T61" fmla="*/ 25 h 83"/>
              <a:gd name="T62" fmla="*/ 39 w 108"/>
              <a:gd name="T63" fmla="*/ 27 h 83"/>
              <a:gd name="T64" fmla="*/ 40 w 108"/>
              <a:gd name="T65" fmla="*/ 29 h 83"/>
              <a:gd name="T66" fmla="*/ 41 w 108"/>
              <a:gd name="T67" fmla="*/ 35 h 83"/>
              <a:gd name="T68" fmla="*/ 31 w 108"/>
              <a:gd name="T69" fmla="*/ 41 h 83"/>
              <a:gd name="T70" fmla="*/ 20 w 108"/>
              <a:gd name="T71" fmla="*/ 42 h 83"/>
              <a:gd name="T72" fmla="*/ 9 w 108"/>
              <a:gd name="T73" fmla="*/ 45 h 83"/>
              <a:gd name="T74" fmla="*/ 6 w 108"/>
              <a:gd name="T75" fmla="*/ 49 h 83"/>
              <a:gd name="T76" fmla="*/ 9 w 108"/>
              <a:gd name="T77" fmla="*/ 56 h 83"/>
              <a:gd name="T78" fmla="*/ 2 w 108"/>
              <a:gd name="T79" fmla="*/ 64 h 83"/>
              <a:gd name="T80" fmla="*/ 59 w 108"/>
              <a:gd name="T81" fmla="*/ 59 h 83"/>
              <a:gd name="T82" fmla="*/ 60 w 108"/>
              <a:gd name="T83" fmla="*/ 61 h 83"/>
              <a:gd name="T84" fmla="*/ 62 w 108"/>
              <a:gd name="T85" fmla="*/ 62 h 83"/>
              <a:gd name="T86" fmla="*/ 65 w 108"/>
              <a:gd name="T87" fmla="*/ 67 h 83"/>
              <a:gd name="T88" fmla="*/ 70 w 108"/>
              <a:gd name="T89" fmla="*/ 69 h 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8"/>
              <a:gd name="T136" fmla="*/ 0 h 83"/>
              <a:gd name="T137" fmla="*/ 108 w 108"/>
              <a:gd name="T138" fmla="*/ 83 h 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8" h="83">
                <a:moveTo>
                  <a:pt x="70" y="69"/>
                </a:moveTo>
                <a:lnTo>
                  <a:pt x="82" y="73"/>
                </a:lnTo>
                <a:lnTo>
                  <a:pt x="82" y="75"/>
                </a:lnTo>
                <a:lnTo>
                  <a:pt x="81" y="76"/>
                </a:lnTo>
                <a:lnTo>
                  <a:pt x="80" y="78"/>
                </a:lnTo>
                <a:lnTo>
                  <a:pt x="81" y="79"/>
                </a:lnTo>
                <a:lnTo>
                  <a:pt x="80" y="80"/>
                </a:lnTo>
                <a:lnTo>
                  <a:pt x="79" y="80"/>
                </a:lnTo>
                <a:lnTo>
                  <a:pt x="78" y="82"/>
                </a:lnTo>
                <a:lnTo>
                  <a:pt x="78" y="83"/>
                </a:lnTo>
                <a:lnTo>
                  <a:pt x="79" y="83"/>
                </a:lnTo>
                <a:lnTo>
                  <a:pt x="79" y="82"/>
                </a:lnTo>
                <a:lnTo>
                  <a:pt x="81" y="81"/>
                </a:lnTo>
                <a:lnTo>
                  <a:pt x="82" y="81"/>
                </a:lnTo>
                <a:lnTo>
                  <a:pt x="85" y="81"/>
                </a:lnTo>
                <a:lnTo>
                  <a:pt x="86" y="80"/>
                </a:lnTo>
                <a:lnTo>
                  <a:pt x="88" y="79"/>
                </a:lnTo>
                <a:lnTo>
                  <a:pt x="90" y="79"/>
                </a:lnTo>
                <a:lnTo>
                  <a:pt x="92" y="78"/>
                </a:lnTo>
                <a:lnTo>
                  <a:pt x="93" y="76"/>
                </a:lnTo>
                <a:lnTo>
                  <a:pt x="100" y="72"/>
                </a:lnTo>
                <a:lnTo>
                  <a:pt x="101" y="71"/>
                </a:lnTo>
                <a:lnTo>
                  <a:pt x="103" y="70"/>
                </a:lnTo>
                <a:lnTo>
                  <a:pt x="104" y="69"/>
                </a:lnTo>
                <a:lnTo>
                  <a:pt x="105" y="68"/>
                </a:lnTo>
                <a:lnTo>
                  <a:pt x="106" y="68"/>
                </a:lnTo>
                <a:lnTo>
                  <a:pt x="107" y="67"/>
                </a:lnTo>
                <a:lnTo>
                  <a:pt x="108" y="65"/>
                </a:lnTo>
                <a:lnTo>
                  <a:pt x="106" y="66"/>
                </a:lnTo>
                <a:lnTo>
                  <a:pt x="105" y="66"/>
                </a:lnTo>
                <a:lnTo>
                  <a:pt x="103" y="67"/>
                </a:lnTo>
                <a:lnTo>
                  <a:pt x="102" y="68"/>
                </a:lnTo>
                <a:lnTo>
                  <a:pt x="101" y="69"/>
                </a:lnTo>
                <a:lnTo>
                  <a:pt x="100" y="70"/>
                </a:lnTo>
                <a:lnTo>
                  <a:pt x="100" y="69"/>
                </a:lnTo>
                <a:lnTo>
                  <a:pt x="100" y="68"/>
                </a:lnTo>
                <a:lnTo>
                  <a:pt x="101" y="67"/>
                </a:lnTo>
                <a:lnTo>
                  <a:pt x="102" y="65"/>
                </a:lnTo>
                <a:lnTo>
                  <a:pt x="102" y="64"/>
                </a:lnTo>
                <a:lnTo>
                  <a:pt x="101" y="65"/>
                </a:lnTo>
                <a:lnTo>
                  <a:pt x="100" y="67"/>
                </a:lnTo>
                <a:lnTo>
                  <a:pt x="99" y="68"/>
                </a:lnTo>
                <a:lnTo>
                  <a:pt x="96" y="70"/>
                </a:lnTo>
                <a:lnTo>
                  <a:pt x="91" y="72"/>
                </a:lnTo>
                <a:lnTo>
                  <a:pt x="87" y="74"/>
                </a:lnTo>
                <a:lnTo>
                  <a:pt x="86" y="75"/>
                </a:lnTo>
                <a:lnTo>
                  <a:pt x="84" y="77"/>
                </a:lnTo>
                <a:lnTo>
                  <a:pt x="83" y="76"/>
                </a:lnTo>
                <a:lnTo>
                  <a:pt x="83" y="75"/>
                </a:lnTo>
                <a:lnTo>
                  <a:pt x="84" y="73"/>
                </a:lnTo>
                <a:lnTo>
                  <a:pt x="85" y="72"/>
                </a:lnTo>
                <a:lnTo>
                  <a:pt x="84" y="70"/>
                </a:lnTo>
                <a:lnTo>
                  <a:pt x="86" y="68"/>
                </a:lnTo>
                <a:lnTo>
                  <a:pt x="86" y="67"/>
                </a:lnTo>
                <a:lnTo>
                  <a:pt x="85" y="66"/>
                </a:lnTo>
                <a:lnTo>
                  <a:pt x="83" y="53"/>
                </a:lnTo>
                <a:lnTo>
                  <a:pt x="83" y="52"/>
                </a:lnTo>
                <a:lnTo>
                  <a:pt x="83" y="40"/>
                </a:lnTo>
                <a:lnTo>
                  <a:pt x="81" y="37"/>
                </a:lnTo>
                <a:lnTo>
                  <a:pt x="80" y="34"/>
                </a:lnTo>
                <a:lnTo>
                  <a:pt x="80" y="31"/>
                </a:lnTo>
                <a:lnTo>
                  <a:pt x="79" y="27"/>
                </a:lnTo>
                <a:lnTo>
                  <a:pt x="78" y="25"/>
                </a:lnTo>
                <a:lnTo>
                  <a:pt x="77" y="25"/>
                </a:lnTo>
                <a:lnTo>
                  <a:pt x="77" y="26"/>
                </a:lnTo>
                <a:lnTo>
                  <a:pt x="77" y="25"/>
                </a:lnTo>
                <a:lnTo>
                  <a:pt x="77" y="22"/>
                </a:lnTo>
                <a:lnTo>
                  <a:pt x="75" y="17"/>
                </a:lnTo>
                <a:lnTo>
                  <a:pt x="74" y="15"/>
                </a:lnTo>
                <a:lnTo>
                  <a:pt x="75" y="13"/>
                </a:lnTo>
                <a:lnTo>
                  <a:pt x="75" y="10"/>
                </a:lnTo>
                <a:lnTo>
                  <a:pt x="73" y="4"/>
                </a:lnTo>
                <a:lnTo>
                  <a:pt x="72" y="3"/>
                </a:lnTo>
                <a:lnTo>
                  <a:pt x="72" y="2"/>
                </a:lnTo>
                <a:lnTo>
                  <a:pt x="71" y="0"/>
                </a:lnTo>
                <a:lnTo>
                  <a:pt x="54" y="5"/>
                </a:lnTo>
                <a:lnTo>
                  <a:pt x="54" y="4"/>
                </a:lnTo>
                <a:lnTo>
                  <a:pt x="53" y="4"/>
                </a:lnTo>
                <a:lnTo>
                  <a:pt x="52" y="5"/>
                </a:lnTo>
                <a:lnTo>
                  <a:pt x="48" y="9"/>
                </a:lnTo>
                <a:lnTo>
                  <a:pt x="44" y="15"/>
                </a:lnTo>
                <a:lnTo>
                  <a:pt x="43" y="16"/>
                </a:lnTo>
                <a:lnTo>
                  <a:pt x="44" y="17"/>
                </a:lnTo>
                <a:lnTo>
                  <a:pt x="43" y="19"/>
                </a:lnTo>
                <a:lnTo>
                  <a:pt x="42" y="20"/>
                </a:lnTo>
                <a:lnTo>
                  <a:pt x="38" y="24"/>
                </a:lnTo>
                <a:lnTo>
                  <a:pt x="37" y="25"/>
                </a:lnTo>
                <a:lnTo>
                  <a:pt x="38" y="27"/>
                </a:lnTo>
                <a:lnTo>
                  <a:pt x="39" y="27"/>
                </a:lnTo>
                <a:lnTo>
                  <a:pt x="40" y="27"/>
                </a:lnTo>
                <a:lnTo>
                  <a:pt x="40" y="28"/>
                </a:lnTo>
                <a:lnTo>
                  <a:pt x="40" y="29"/>
                </a:lnTo>
                <a:lnTo>
                  <a:pt x="40" y="31"/>
                </a:lnTo>
                <a:lnTo>
                  <a:pt x="41" y="32"/>
                </a:lnTo>
                <a:lnTo>
                  <a:pt x="41" y="35"/>
                </a:lnTo>
                <a:lnTo>
                  <a:pt x="38" y="36"/>
                </a:lnTo>
                <a:lnTo>
                  <a:pt x="34" y="40"/>
                </a:lnTo>
                <a:lnTo>
                  <a:pt x="31" y="41"/>
                </a:lnTo>
                <a:lnTo>
                  <a:pt x="24" y="43"/>
                </a:lnTo>
                <a:lnTo>
                  <a:pt x="22" y="42"/>
                </a:lnTo>
                <a:lnTo>
                  <a:pt x="20" y="42"/>
                </a:lnTo>
                <a:lnTo>
                  <a:pt x="17" y="42"/>
                </a:lnTo>
                <a:lnTo>
                  <a:pt x="13" y="43"/>
                </a:lnTo>
                <a:lnTo>
                  <a:pt x="9" y="45"/>
                </a:lnTo>
                <a:lnTo>
                  <a:pt x="7" y="46"/>
                </a:lnTo>
                <a:lnTo>
                  <a:pt x="6" y="48"/>
                </a:lnTo>
                <a:lnTo>
                  <a:pt x="6" y="49"/>
                </a:lnTo>
                <a:lnTo>
                  <a:pt x="9" y="53"/>
                </a:lnTo>
                <a:lnTo>
                  <a:pt x="10" y="54"/>
                </a:lnTo>
                <a:lnTo>
                  <a:pt x="9" y="56"/>
                </a:lnTo>
                <a:lnTo>
                  <a:pt x="8" y="56"/>
                </a:lnTo>
                <a:lnTo>
                  <a:pt x="7" y="59"/>
                </a:lnTo>
                <a:lnTo>
                  <a:pt x="2" y="64"/>
                </a:lnTo>
                <a:lnTo>
                  <a:pt x="0" y="66"/>
                </a:lnTo>
                <a:lnTo>
                  <a:pt x="1" y="71"/>
                </a:lnTo>
                <a:lnTo>
                  <a:pt x="59" y="59"/>
                </a:lnTo>
                <a:lnTo>
                  <a:pt x="59" y="60"/>
                </a:lnTo>
                <a:lnTo>
                  <a:pt x="60" y="61"/>
                </a:lnTo>
                <a:lnTo>
                  <a:pt x="61" y="61"/>
                </a:lnTo>
                <a:lnTo>
                  <a:pt x="61" y="62"/>
                </a:lnTo>
                <a:lnTo>
                  <a:pt x="62" y="62"/>
                </a:lnTo>
                <a:lnTo>
                  <a:pt x="64" y="65"/>
                </a:lnTo>
                <a:lnTo>
                  <a:pt x="64" y="67"/>
                </a:lnTo>
                <a:lnTo>
                  <a:pt x="65" y="67"/>
                </a:lnTo>
                <a:lnTo>
                  <a:pt x="65" y="68"/>
                </a:lnTo>
                <a:lnTo>
                  <a:pt x="69" y="68"/>
                </a:lnTo>
                <a:lnTo>
                  <a:pt x="70" y="69"/>
                </a:lnTo>
                <a:close/>
              </a:path>
            </a:pathLst>
          </a:custGeom>
          <a:solidFill>
            <a:srgbClr val="BAB1F1">
              <a:alpha val="50980"/>
            </a:srgbClr>
          </a:solidFill>
          <a:ln w="9525">
            <a:solidFill>
              <a:srgbClr val="000000"/>
            </a:solidFill>
            <a:round/>
            <a:headEnd/>
            <a:tailEnd/>
          </a:ln>
        </p:spPr>
        <p:txBody>
          <a:bodyPr/>
          <a:lstStyle/>
          <a:p>
            <a:endParaRPr lang="en-US"/>
          </a:p>
        </p:txBody>
      </p:sp>
      <p:sp>
        <p:nvSpPr>
          <p:cNvPr id="35888" name="Freeform 47"/>
          <p:cNvSpPr>
            <a:spLocks/>
          </p:cNvSpPr>
          <p:nvPr/>
        </p:nvSpPr>
        <p:spPr bwMode="auto">
          <a:xfrm>
            <a:off x="1557338" y="1501775"/>
            <a:ext cx="855662" cy="622300"/>
          </a:xfrm>
          <a:custGeom>
            <a:avLst/>
            <a:gdLst>
              <a:gd name="T0" fmla="*/ 1 w 95"/>
              <a:gd name="T1" fmla="*/ 42 h 69"/>
              <a:gd name="T2" fmla="*/ 0 w 95"/>
              <a:gd name="T3" fmla="*/ 42 h 69"/>
              <a:gd name="T4" fmla="*/ 0 w 95"/>
              <a:gd name="T5" fmla="*/ 39 h 69"/>
              <a:gd name="T6" fmla="*/ 1 w 95"/>
              <a:gd name="T7" fmla="*/ 37 h 69"/>
              <a:gd name="T8" fmla="*/ 1 w 95"/>
              <a:gd name="T9" fmla="*/ 36 h 69"/>
              <a:gd name="T10" fmla="*/ 2 w 95"/>
              <a:gd name="T11" fmla="*/ 38 h 69"/>
              <a:gd name="T12" fmla="*/ 1 w 95"/>
              <a:gd name="T13" fmla="*/ 39 h 69"/>
              <a:gd name="T14" fmla="*/ 3 w 95"/>
              <a:gd name="T15" fmla="*/ 38 h 69"/>
              <a:gd name="T16" fmla="*/ 3 w 95"/>
              <a:gd name="T17" fmla="*/ 37 h 69"/>
              <a:gd name="T18" fmla="*/ 3 w 95"/>
              <a:gd name="T19" fmla="*/ 35 h 69"/>
              <a:gd name="T20" fmla="*/ 2 w 95"/>
              <a:gd name="T21" fmla="*/ 32 h 69"/>
              <a:gd name="T22" fmla="*/ 3 w 95"/>
              <a:gd name="T23" fmla="*/ 32 h 69"/>
              <a:gd name="T24" fmla="*/ 6 w 95"/>
              <a:gd name="T25" fmla="*/ 31 h 69"/>
              <a:gd name="T26" fmla="*/ 4 w 95"/>
              <a:gd name="T27" fmla="*/ 29 h 69"/>
              <a:gd name="T28" fmla="*/ 3 w 95"/>
              <a:gd name="T29" fmla="*/ 30 h 69"/>
              <a:gd name="T30" fmla="*/ 3 w 95"/>
              <a:gd name="T31" fmla="*/ 27 h 69"/>
              <a:gd name="T32" fmla="*/ 3 w 95"/>
              <a:gd name="T33" fmla="*/ 23 h 69"/>
              <a:gd name="T34" fmla="*/ 3 w 95"/>
              <a:gd name="T35" fmla="*/ 17 h 69"/>
              <a:gd name="T36" fmla="*/ 2 w 95"/>
              <a:gd name="T37" fmla="*/ 11 h 69"/>
              <a:gd name="T38" fmla="*/ 2 w 95"/>
              <a:gd name="T39" fmla="*/ 6 h 69"/>
              <a:gd name="T40" fmla="*/ 12 w 95"/>
              <a:gd name="T41" fmla="*/ 9 h 69"/>
              <a:gd name="T42" fmla="*/ 20 w 95"/>
              <a:gd name="T43" fmla="*/ 13 h 69"/>
              <a:gd name="T44" fmla="*/ 24 w 95"/>
              <a:gd name="T45" fmla="*/ 14 h 69"/>
              <a:gd name="T46" fmla="*/ 25 w 95"/>
              <a:gd name="T47" fmla="*/ 16 h 69"/>
              <a:gd name="T48" fmla="*/ 26 w 95"/>
              <a:gd name="T49" fmla="*/ 21 h 69"/>
              <a:gd name="T50" fmla="*/ 23 w 95"/>
              <a:gd name="T51" fmla="*/ 24 h 69"/>
              <a:gd name="T52" fmla="*/ 24 w 95"/>
              <a:gd name="T53" fmla="*/ 27 h 69"/>
              <a:gd name="T54" fmla="*/ 23 w 95"/>
              <a:gd name="T55" fmla="*/ 28 h 69"/>
              <a:gd name="T56" fmla="*/ 24 w 95"/>
              <a:gd name="T57" fmla="*/ 30 h 69"/>
              <a:gd name="T58" fmla="*/ 27 w 95"/>
              <a:gd name="T59" fmla="*/ 25 h 69"/>
              <a:gd name="T60" fmla="*/ 28 w 95"/>
              <a:gd name="T61" fmla="*/ 22 h 69"/>
              <a:gd name="T62" fmla="*/ 31 w 95"/>
              <a:gd name="T63" fmla="*/ 19 h 69"/>
              <a:gd name="T64" fmla="*/ 28 w 95"/>
              <a:gd name="T65" fmla="*/ 10 h 69"/>
              <a:gd name="T66" fmla="*/ 28 w 95"/>
              <a:gd name="T67" fmla="*/ 9 h 69"/>
              <a:gd name="T68" fmla="*/ 30 w 95"/>
              <a:gd name="T69" fmla="*/ 7 h 69"/>
              <a:gd name="T70" fmla="*/ 29 w 95"/>
              <a:gd name="T71" fmla="*/ 5 h 69"/>
              <a:gd name="T72" fmla="*/ 28 w 95"/>
              <a:gd name="T73" fmla="*/ 0 h 69"/>
              <a:gd name="T74" fmla="*/ 65 w 95"/>
              <a:gd name="T75" fmla="*/ 9 h 69"/>
              <a:gd name="T76" fmla="*/ 95 w 95"/>
              <a:gd name="T77" fmla="*/ 16 h 69"/>
              <a:gd name="T78" fmla="*/ 85 w 95"/>
              <a:gd name="T79" fmla="*/ 62 h 69"/>
              <a:gd name="T80" fmla="*/ 84 w 95"/>
              <a:gd name="T81" fmla="*/ 63 h 69"/>
              <a:gd name="T82" fmla="*/ 85 w 95"/>
              <a:gd name="T83" fmla="*/ 65 h 69"/>
              <a:gd name="T84" fmla="*/ 85 w 95"/>
              <a:gd name="T85" fmla="*/ 66 h 69"/>
              <a:gd name="T86" fmla="*/ 85 w 95"/>
              <a:gd name="T87" fmla="*/ 67 h 69"/>
              <a:gd name="T88" fmla="*/ 85 w 95"/>
              <a:gd name="T89" fmla="*/ 69 h 69"/>
              <a:gd name="T90" fmla="*/ 58 w 95"/>
              <a:gd name="T91" fmla="*/ 64 h 69"/>
              <a:gd name="T92" fmla="*/ 55 w 95"/>
              <a:gd name="T93" fmla="*/ 64 h 69"/>
              <a:gd name="T94" fmla="*/ 53 w 95"/>
              <a:gd name="T95" fmla="*/ 63 h 69"/>
              <a:gd name="T96" fmla="*/ 50 w 95"/>
              <a:gd name="T97" fmla="*/ 64 h 69"/>
              <a:gd name="T98" fmla="*/ 46 w 95"/>
              <a:gd name="T99" fmla="*/ 63 h 69"/>
              <a:gd name="T100" fmla="*/ 43 w 95"/>
              <a:gd name="T101" fmla="*/ 65 h 69"/>
              <a:gd name="T102" fmla="*/ 39 w 95"/>
              <a:gd name="T103" fmla="*/ 64 h 69"/>
              <a:gd name="T104" fmla="*/ 32 w 95"/>
              <a:gd name="T105" fmla="*/ 64 h 69"/>
              <a:gd name="T106" fmla="*/ 26 w 95"/>
              <a:gd name="T107" fmla="*/ 61 h 69"/>
              <a:gd name="T108" fmla="*/ 20 w 95"/>
              <a:gd name="T109" fmla="*/ 61 h 69"/>
              <a:gd name="T110" fmla="*/ 12 w 95"/>
              <a:gd name="T111" fmla="*/ 58 h 69"/>
              <a:gd name="T112" fmla="*/ 12 w 95"/>
              <a:gd name="T113" fmla="*/ 52 h 69"/>
              <a:gd name="T114" fmla="*/ 12 w 95"/>
              <a:gd name="T115" fmla="*/ 49 h 69"/>
              <a:gd name="T116" fmla="*/ 7 w 95"/>
              <a:gd name="T117" fmla="*/ 47 h 69"/>
              <a:gd name="T118" fmla="*/ 6 w 95"/>
              <a:gd name="T119" fmla="*/ 45 h 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
              <a:gd name="T181" fmla="*/ 0 h 69"/>
              <a:gd name="T182" fmla="*/ 95 w 95"/>
              <a:gd name="T183" fmla="*/ 69 h 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 h="69">
                <a:moveTo>
                  <a:pt x="3" y="44"/>
                </a:moveTo>
                <a:lnTo>
                  <a:pt x="1" y="42"/>
                </a:lnTo>
                <a:lnTo>
                  <a:pt x="0" y="42"/>
                </a:lnTo>
                <a:lnTo>
                  <a:pt x="0" y="41"/>
                </a:lnTo>
                <a:lnTo>
                  <a:pt x="0" y="39"/>
                </a:lnTo>
                <a:lnTo>
                  <a:pt x="1" y="38"/>
                </a:lnTo>
                <a:lnTo>
                  <a:pt x="1" y="37"/>
                </a:lnTo>
                <a:lnTo>
                  <a:pt x="1" y="36"/>
                </a:lnTo>
                <a:lnTo>
                  <a:pt x="1" y="37"/>
                </a:lnTo>
                <a:lnTo>
                  <a:pt x="2" y="38"/>
                </a:lnTo>
                <a:lnTo>
                  <a:pt x="1" y="39"/>
                </a:lnTo>
                <a:lnTo>
                  <a:pt x="1" y="40"/>
                </a:lnTo>
                <a:lnTo>
                  <a:pt x="3" y="38"/>
                </a:lnTo>
                <a:lnTo>
                  <a:pt x="3" y="37"/>
                </a:lnTo>
                <a:lnTo>
                  <a:pt x="4" y="36"/>
                </a:lnTo>
                <a:lnTo>
                  <a:pt x="3" y="35"/>
                </a:lnTo>
                <a:lnTo>
                  <a:pt x="2" y="34"/>
                </a:lnTo>
                <a:lnTo>
                  <a:pt x="2" y="32"/>
                </a:lnTo>
                <a:lnTo>
                  <a:pt x="3" y="31"/>
                </a:lnTo>
                <a:lnTo>
                  <a:pt x="3" y="32"/>
                </a:lnTo>
                <a:lnTo>
                  <a:pt x="4" y="31"/>
                </a:lnTo>
                <a:lnTo>
                  <a:pt x="6" y="31"/>
                </a:lnTo>
                <a:lnTo>
                  <a:pt x="4" y="30"/>
                </a:lnTo>
                <a:lnTo>
                  <a:pt x="4" y="29"/>
                </a:lnTo>
                <a:lnTo>
                  <a:pt x="3" y="30"/>
                </a:lnTo>
                <a:lnTo>
                  <a:pt x="3" y="28"/>
                </a:lnTo>
                <a:lnTo>
                  <a:pt x="3" y="27"/>
                </a:lnTo>
                <a:lnTo>
                  <a:pt x="3" y="25"/>
                </a:lnTo>
                <a:lnTo>
                  <a:pt x="3" y="23"/>
                </a:lnTo>
                <a:lnTo>
                  <a:pt x="3" y="21"/>
                </a:lnTo>
                <a:lnTo>
                  <a:pt x="3" y="17"/>
                </a:lnTo>
                <a:lnTo>
                  <a:pt x="3" y="16"/>
                </a:lnTo>
                <a:lnTo>
                  <a:pt x="2" y="11"/>
                </a:lnTo>
                <a:lnTo>
                  <a:pt x="2" y="8"/>
                </a:lnTo>
                <a:lnTo>
                  <a:pt x="2" y="6"/>
                </a:lnTo>
                <a:lnTo>
                  <a:pt x="3" y="3"/>
                </a:lnTo>
                <a:lnTo>
                  <a:pt x="12" y="9"/>
                </a:lnTo>
                <a:lnTo>
                  <a:pt x="16" y="12"/>
                </a:lnTo>
                <a:lnTo>
                  <a:pt x="20" y="13"/>
                </a:lnTo>
                <a:lnTo>
                  <a:pt x="22" y="14"/>
                </a:lnTo>
                <a:lnTo>
                  <a:pt x="24" y="14"/>
                </a:lnTo>
                <a:lnTo>
                  <a:pt x="25" y="15"/>
                </a:lnTo>
                <a:lnTo>
                  <a:pt x="25" y="16"/>
                </a:lnTo>
                <a:lnTo>
                  <a:pt x="26" y="20"/>
                </a:lnTo>
                <a:lnTo>
                  <a:pt x="26" y="21"/>
                </a:lnTo>
                <a:lnTo>
                  <a:pt x="24" y="22"/>
                </a:lnTo>
                <a:lnTo>
                  <a:pt x="23" y="24"/>
                </a:lnTo>
                <a:lnTo>
                  <a:pt x="23" y="26"/>
                </a:lnTo>
                <a:lnTo>
                  <a:pt x="24" y="27"/>
                </a:lnTo>
                <a:lnTo>
                  <a:pt x="23" y="28"/>
                </a:lnTo>
                <a:lnTo>
                  <a:pt x="23" y="29"/>
                </a:lnTo>
                <a:lnTo>
                  <a:pt x="24" y="30"/>
                </a:lnTo>
                <a:lnTo>
                  <a:pt x="26" y="29"/>
                </a:lnTo>
                <a:lnTo>
                  <a:pt x="27" y="25"/>
                </a:lnTo>
                <a:lnTo>
                  <a:pt x="28" y="24"/>
                </a:lnTo>
                <a:lnTo>
                  <a:pt x="28" y="22"/>
                </a:lnTo>
                <a:lnTo>
                  <a:pt x="31" y="20"/>
                </a:lnTo>
                <a:lnTo>
                  <a:pt x="31" y="19"/>
                </a:lnTo>
                <a:lnTo>
                  <a:pt x="30" y="15"/>
                </a:lnTo>
                <a:lnTo>
                  <a:pt x="28" y="10"/>
                </a:lnTo>
                <a:lnTo>
                  <a:pt x="28" y="9"/>
                </a:lnTo>
                <a:lnTo>
                  <a:pt x="29" y="9"/>
                </a:lnTo>
                <a:lnTo>
                  <a:pt x="30" y="7"/>
                </a:lnTo>
                <a:lnTo>
                  <a:pt x="30" y="5"/>
                </a:lnTo>
                <a:lnTo>
                  <a:pt x="29" y="5"/>
                </a:lnTo>
                <a:lnTo>
                  <a:pt x="28" y="3"/>
                </a:lnTo>
                <a:lnTo>
                  <a:pt x="28" y="0"/>
                </a:lnTo>
                <a:lnTo>
                  <a:pt x="47" y="5"/>
                </a:lnTo>
                <a:lnTo>
                  <a:pt x="65" y="9"/>
                </a:lnTo>
                <a:lnTo>
                  <a:pt x="95" y="16"/>
                </a:lnTo>
                <a:lnTo>
                  <a:pt x="85" y="62"/>
                </a:lnTo>
                <a:lnTo>
                  <a:pt x="84" y="63"/>
                </a:lnTo>
                <a:lnTo>
                  <a:pt x="85" y="64"/>
                </a:lnTo>
                <a:lnTo>
                  <a:pt x="85" y="65"/>
                </a:lnTo>
                <a:lnTo>
                  <a:pt x="85" y="66"/>
                </a:lnTo>
                <a:lnTo>
                  <a:pt x="85" y="67"/>
                </a:lnTo>
                <a:lnTo>
                  <a:pt x="85" y="68"/>
                </a:lnTo>
                <a:lnTo>
                  <a:pt x="85" y="69"/>
                </a:lnTo>
                <a:lnTo>
                  <a:pt x="60" y="64"/>
                </a:lnTo>
                <a:lnTo>
                  <a:pt x="58" y="64"/>
                </a:lnTo>
                <a:lnTo>
                  <a:pt x="56" y="64"/>
                </a:lnTo>
                <a:lnTo>
                  <a:pt x="55" y="64"/>
                </a:lnTo>
                <a:lnTo>
                  <a:pt x="53" y="64"/>
                </a:lnTo>
                <a:lnTo>
                  <a:pt x="53" y="63"/>
                </a:lnTo>
                <a:lnTo>
                  <a:pt x="51" y="63"/>
                </a:lnTo>
                <a:lnTo>
                  <a:pt x="50" y="64"/>
                </a:lnTo>
                <a:lnTo>
                  <a:pt x="48" y="63"/>
                </a:lnTo>
                <a:lnTo>
                  <a:pt x="46" y="63"/>
                </a:lnTo>
                <a:lnTo>
                  <a:pt x="44" y="64"/>
                </a:lnTo>
                <a:lnTo>
                  <a:pt x="43" y="65"/>
                </a:lnTo>
                <a:lnTo>
                  <a:pt x="40" y="64"/>
                </a:lnTo>
                <a:lnTo>
                  <a:pt x="39" y="64"/>
                </a:lnTo>
                <a:lnTo>
                  <a:pt x="37" y="63"/>
                </a:lnTo>
                <a:lnTo>
                  <a:pt x="32" y="64"/>
                </a:lnTo>
                <a:lnTo>
                  <a:pt x="30" y="62"/>
                </a:lnTo>
                <a:lnTo>
                  <a:pt x="26" y="61"/>
                </a:lnTo>
                <a:lnTo>
                  <a:pt x="23" y="60"/>
                </a:lnTo>
                <a:lnTo>
                  <a:pt x="20" y="61"/>
                </a:lnTo>
                <a:lnTo>
                  <a:pt x="16" y="60"/>
                </a:lnTo>
                <a:lnTo>
                  <a:pt x="12" y="58"/>
                </a:lnTo>
                <a:lnTo>
                  <a:pt x="12" y="57"/>
                </a:lnTo>
                <a:lnTo>
                  <a:pt x="12" y="52"/>
                </a:lnTo>
                <a:lnTo>
                  <a:pt x="12" y="51"/>
                </a:lnTo>
                <a:lnTo>
                  <a:pt x="12" y="49"/>
                </a:lnTo>
                <a:lnTo>
                  <a:pt x="9" y="47"/>
                </a:lnTo>
                <a:lnTo>
                  <a:pt x="7" y="47"/>
                </a:lnTo>
                <a:lnTo>
                  <a:pt x="7" y="46"/>
                </a:lnTo>
                <a:lnTo>
                  <a:pt x="6" y="45"/>
                </a:lnTo>
                <a:lnTo>
                  <a:pt x="3" y="44"/>
                </a:lnTo>
                <a:close/>
              </a:path>
            </a:pathLst>
          </a:custGeom>
          <a:noFill/>
          <a:ln w="19050">
            <a:solidFill>
              <a:srgbClr val="000000"/>
            </a:solidFill>
            <a:round/>
            <a:headEnd/>
            <a:tailEnd/>
          </a:ln>
        </p:spPr>
        <p:txBody>
          <a:bodyPr/>
          <a:lstStyle/>
          <a:p>
            <a:endParaRPr lang="en-US"/>
          </a:p>
        </p:txBody>
      </p:sp>
      <p:sp>
        <p:nvSpPr>
          <p:cNvPr id="35889" name="Freeform 48"/>
          <p:cNvSpPr>
            <a:spLocks/>
          </p:cNvSpPr>
          <p:nvPr/>
        </p:nvSpPr>
        <p:spPr bwMode="auto">
          <a:xfrm>
            <a:off x="1557338" y="1501775"/>
            <a:ext cx="855662" cy="622300"/>
          </a:xfrm>
          <a:custGeom>
            <a:avLst/>
            <a:gdLst>
              <a:gd name="T0" fmla="*/ 1 w 95"/>
              <a:gd name="T1" fmla="*/ 42 h 69"/>
              <a:gd name="T2" fmla="*/ 0 w 95"/>
              <a:gd name="T3" fmla="*/ 42 h 69"/>
              <a:gd name="T4" fmla="*/ 0 w 95"/>
              <a:gd name="T5" fmla="*/ 39 h 69"/>
              <a:gd name="T6" fmla="*/ 1 w 95"/>
              <a:gd name="T7" fmla="*/ 37 h 69"/>
              <a:gd name="T8" fmla="*/ 1 w 95"/>
              <a:gd name="T9" fmla="*/ 36 h 69"/>
              <a:gd name="T10" fmla="*/ 2 w 95"/>
              <a:gd name="T11" fmla="*/ 38 h 69"/>
              <a:gd name="T12" fmla="*/ 1 w 95"/>
              <a:gd name="T13" fmla="*/ 39 h 69"/>
              <a:gd name="T14" fmla="*/ 3 w 95"/>
              <a:gd name="T15" fmla="*/ 38 h 69"/>
              <a:gd name="T16" fmla="*/ 3 w 95"/>
              <a:gd name="T17" fmla="*/ 37 h 69"/>
              <a:gd name="T18" fmla="*/ 3 w 95"/>
              <a:gd name="T19" fmla="*/ 35 h 69"/>
              <a:gd name="T20" fmla="*/ 2 w 95"/>
              <a:gd name="T21" fmla="*/ 32 h 69"/>
              <a:gd name="T22" fmla="*/ 3 w 95"/>
              <a:gd name="T23" fmla="*/ 32 h 69"/>
              <a:gd name="T24" fmla="*/ 6 w 95"/>
              <a:gd name="T25" fmla="*/ 31 h 69"/>
              <a:gd name="T26" fmla="*/ 4 w 95"/>
              <a:gd name="T27" fmla="*/ 29 h 69"/>
              <a:gd name="T28" fmla="*/ 3 w 95"/>
              <a:gd name="T29" fmla="*/ 30 h 69"/>
              <a:gd name="T30" fmla="*/ 3 w 95"/>
              <a:gd name="T31" fmla="*/ 27 h 69"/>
              <a:gd name="T32" fmla="*/ 3 w 95"/>
              <a:gd name="T33" fmla="*/ 23 h 69"/>
              <a:gd name="T34" fmla="*/ 3 w 95"/>
              <a:gd name="T35" fmla="*/ 17 h 69"/>
              <a:gd name="T36" fmla="*/ 2 w 95"/>
              <a:gd name="T37" fmla="*/ 11 h 69"/>
              <a:gd name="T38" fmla="*/ 2 w 95"/>
              <a:gd name="T39" fmla="*/ 6 h 69"/>
              <a:gd name="T40" fmla="*/ 12 w 95"/>
              <a:gd name="T41" fmla="*/ 9 h 69"/>
              <a:gd name="T42" fmla="*/ 20 w 95"/>
              <a:gd name="T43" fmla="*/ 13 h 69"/>
              <a:gd name="T44" fmla="*/ 24 w 95"/>
              <a:gd name="T45" fmla="*/ 14 h 69"/>
              <a:gd name="T46" fmla="*/ 25 w 95"/>
              <a:gd name="T47" fmla="*/ 16 h 69"/>
              <a:gd name="T48" fmla="*/ 26 w 95"/>
              <a:gd name="T49" fmla="*/ 21 h 69"/>
              <a:gd name="T50" fmla="*/ 23 w 95"/>
              <a:gd name="T51" fmla="*/ 24 h 69"/>
              <a:gd name="T52" fmla="*/ 24 w 95"/>
              <a:gd name="T53" fmla="*/ 27 h 69"/>
              <a:gd name="T54" fmla="*/ 23 w 95"/>
              <a:gd name="T55" fmla="*/ 28 h 69"/>
              <a:gd name="T56" fmla="*/ 24 w 95"/>
              <a:gd name="T57" fmla="*/ 30 h 69"/>
              <a:gd name="T58" fmla="*/ 27 w 95"/>
              <a:gd name="T59" fmla="*/ 25 h 69"/>
              <a:gd name="T60" fmla="*/ 28 w 95"/>
              <a:gd name="T61" fmla="*/ 22 h 69"/>
              <a:gd name="T62" fmla="*/ 31 w 95"/>
              <a:gd name="T63" fmla="*/ 19 h 69"/>
              <a:gd name="T64" fmla="*/ 28 w 95"/>
              <a:gd name="T65" fmla="*/ 10 h 69"/>
              <a:gd name="T66" fmla="*/ 28 w 95"/>
              <a:gd name="T67" fmla="*/ 9 h 69"/>
              <a:gd name="T68" fmla="*/ 30 w 95"/>
              <a:gd name="T69" fmla="*/ 7 h 69"/>
              <a:gd name="T70" fmla="*/ 29 w 95"/>
              <a:gd name="T71" fmla="*/ 5 h 69"/>
              <a:gd name="T72" fmla="*/ 28 w 95"/>
              <a:gd name="T73" fmla="*/ 0 h 69"/>
              <a:gd name="T74" fmla="*/ 65 w 95"/>
              <a:gd name="T75" fmla="*/ 9 h 69"/>
              <a:gd name="T76" fmla="*/ 95 w 95"/>
              <a:gd name="T77" fmla="*/ 16 h 69"/>
              <a:gd name="T78" fmla="*/ 85 w 95"/>
              <a:gd name="T79" fmla="*/ 62 h 69"/>
              <a:gd name="T80" fmla="*/ 84 w 95"/>
              <a:gd name="T81" fmla="*/ 63 h 69"/>
              <a:gd name="T82" fmla="*/ 85 w 95"/>
              <a:gd name="T83" fmla="*/ 65 h 69"/>
              <a:gd name="T84" fmla="*/ 85 w 95"/>
              <a:gd name="T85" fmla="*/ 66 h 69"/>
              <a:gd name="T86" fmla="*/ 85 w 95"/>
              <a:gd name="T87" fmla="*/ 67 h 69"/>
              <a:gd name="T88" fmla="*/ 85 w 95"/>
              <a:gd name="T89" fmla="*/ 69 h 69"/>
              <a:gd name="T90" fmla="*/ 58 w 95"/>
              <a:gd name="T91" fmla="*/ 64 h 69"/>
              <a:gd name="T92" fmla="*/ 55 w 95"/>
              <a:gd name="T93" fmla="*/ 64 h 69"/>
              <a:gd name="T94" fmla="*/ 53 w 95"/>
              <a:gd name="T95" fmla="*/ 63 h 69"/>
              <a:gd name="T96" fmla="*/ 50 w 95"/>
              <a:gd name="T97" fmla="*/ 64 h 69"/>
              <a:gd name="T98" fmla="*/ 46 w 95"/>
              <a:gd name="T99" fmla="*/ 63 h 69"/>
              <a:gd name="T100" fmla="*/ 43 w 95"/>
              <a:gd name="T101" fmla="*/ 65 h 69"/>
              <a:gd name="T102" fmla="*/ 39 w 95"/>
              <a:gd name="T103" fmla="*/ 64 h 69"/>
              <a:gd name="T104" fmla="*/ 32 w 95"/>
              <a:gd name="T105" fmla="*/ 64 h 69"/>
              <a:gd name="T106" fmla="*/ 26 w 95"/>
              <a:gd name="T107" fmla="*/ 61 h 69"/>
              <a:gd name="T108" fmla="*/ 20 w 95"/>
              <a:gd name="T109" fmla="*/ 61 h 69"/>
              <a:gd name="T110" fmla="*/ 12 w 95"/>
              <a:gd name="T111" fmla="*/ 58 h 69"/>
              <a:gd name="T112" fmla="*/ 12 w 95"/>
              <a:gd name="T113" fmla="*/ 52 h 69"/>
              <a:gd name="T114" fmla="*/ 12 w 95"/>
              <a:gd name="T115" fmla="*/ 49 h 69"/>
              <a:gd name="T116" fmla="*/ 7 w 95"/>
              <a:gd name="T117" fmla="*/ 47 h 69"/>
              <a:gd name="T118" fmla="*/ 6 w 95"/>
              <a:gd name="T119" fmla="*/ 45 h 69"/>
              <a:gd name="T120" fmla="*/ 3 w 95"/>
              <a:gd name="T121" fmla="*/ 44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
              <a:gd name="T184" fmla="*/ 0 h 69"/>
              <a:gd name="T185" fmla="*/ 95 w 95"/>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 h="69">
                <a:moveTo>
                  <a:pt x="3" y="44"/>
                </a:moveTo>
                <a:lnTo>
                  <a:pt x="1" y="42"/>
                </a:lnTo>
                <a:lnTo>
                  <a:pt x="0" y="42"/>
                </a:lnTo>
                <a:lnTo>
                  <a:pt x="0" y="41"/>
                </a:lnTo>
                <a:lnTo>
                  <a:pt x="0" y="39"/>
                </a:lnTo>
                <a:lnTo>
                  <a:pt x="1" y="38"/>
                </a:lnTo>
                <a:lnTo>
                  <a:pt x="1" y="37"/>
                </a:lnTo>
                <a:lnTo>
                  <a:pt x="1" y="36"/>
                </a:lnTo>
                <a:lnTo>
                  <a:pt x="1" y="37"/>
                </a:lnTo>
                <a:lnTo>
                  <a:pt x="2" y="38"/>
                </a:lnTo>
                <a:lnTo>
                  <a:pt x="1" y="39"/>
                </a:lnTo>
                <a:lnTo>
                  <a:pt x="1" y="40"/>
                </a:lnTo>
                <a:lnTo>
                  <a:pt x="3" y="38"/>
                </a:lnTo>
                <a:lnTo>
                  <a:pt x="3" y="37"/>
                </a:lnTo>
                <a:lnTo>
                  <a:pt x="4" y="36"/>
                </a:lnTo>
                <a:lnTo>
                  <a:pt x="3" y="35"/>
                </a:lnTo>
                <a:lnTo>
                  <a:pt x="2" y="34"/>
                </a:lnTo>
                <a:lnTo>
                  <a:pt x="2" y="32"/>
                </a:lnTo>
                <a:lnTo>
                  <a:pt x="3" y="31"/>
                </a:lnTo>
                <a:lnTo>
                  <a:pt x="3" y="32"/>
                </a:lnTo>
                <a:lnTo>
                  <a:pt x="4" y="31"/>
                </a:lnTo>
                <a:lnTo>
                  <a:pt x="6" y="31"/>
                </a:lnTo>
                <a:lnTo>
                  <a:pt x="4" y="30"/>
                </a:lnTo>
                <a:lnTo>
                  <a:pt x="4" y="29"/>
                </a:lnTo>
                <a:lnTo>
                  <a:pt x="3" y="30"/>
                </a:lnTo>
                <a:lnTo>
                  <a:pt x="3" y="28"/>
                </a:lnTo>
                <a:lnTo>
                  <a:pt x="3" y="27"/>
                </a:lnTo>
                <a:lnTo>
                  <a:pt x="3" y="25"/>
                </a:lnTo>
                <a:lnTo>
                  <a:pt x="3" y="23"/>
                </a:lnTo>
                <a:lnTo>
                  <a:pt x="3" y="21"/>
                </a:lnTo>
                <a:lnTo>
                  <a:pt x="3" y="17"/>
                </a:lnTo>
                <a:lnTo>
                  <a:pt x="3" y="16"/>
                </a:lnTo>
                <a:lnTo>
                  <a:pt x="2" y="11"/>
                </a:lnTo>
                <a:lnTo>
                  <a:pt x="2" y="8"/>
                </a:lnTo>
                <a:lnTo>
                  <a:pt x="2" y="6"/>
                </a:lnTo>
                <a:lnTo>
                  <a:pt x="3" y="3"/>
                </a:lnTo>
                <a:lnTo>
                  <a:pt x="12" y="9"/>
                </a:lnTo>
                <a:lnTo>
                  <a:pt x="16" y="12"/>
                </a:lnTo>
                <a:lnTo>
                  <a:pt x="20" y="13"/>
                </a:lnTo>
                <a:lnTo>
                  <a:pt x="22" y="14"/>
                </a:lnTo>
                <a:lnTo>
                  <a:pt x="24" y="14"/>
                </a:lnTo>
                <a:lnTo>
                  <a:pt x="25" y="15"/>
                </a:lnTo>
                <a:lnTo>
                  <a:pt x="25" y="16"/>
                </a:lnTo>
                <a:lnTo>
                  <a:pt x="26" y="20"/>
                </a:lnTo>
                <a:lnTo>
                  <a:pt x="26" y="21"/>
                </a:lnTo>
                <a:lnTo>
                  <a:pt x="24" y="22"/>
                </a:lnTo>
                <a:lnTo>
                  <a:pt x="23" y="24"/>
                </a:lnTo>
                <a:lnTo>
                  <a:pt x="23" y="26"/>
                </a:lnTo>
                <a:lnTo>
                  <a:pt x="24" y="27"/>
                </a:lnTo>
                <a:lnTo>
                  <a:pt x="23" y="28"/>
                </a:lnTo>
                <a:lnTo>
                  <a:pt x="23" y="29"/>
                </a:lnTo>
                <a:lnTo>
                  <a:pt x="24" y="30"/>
                </a:lnTo>
                <a:lnTo>
                  <a:pt x="26" y="29"/>
                </a:lnTo>
                <a:lnTo>
                  <a:pt x="27" y="25"/>
                </a:lnTo>
                <a:lnTo>
                  <a:pt x="28" y="24"/>
                </a:lnTo>
                <a:lnTo>
                  <a:pt x="28" y="22"/>
                </a:lnTo>
                <a:lnTo>
                  <a:pt x="31" y="20"/>
                </a:lnTo>
                <a:lnTo>
                  <a:pt x="31" y="19"/>
                </a:lnTo>
                <a:lnTo>
                  <a:pt x="30" y="15"/>
                </a:lnTo>
                <a:lnTo>
                  <a:pt x="28" y="10"/>
                </a:lnTo>
                <a:lnTo>
                  <a:pt x="28" y="9"/>
                </a:lnTo>
                <a:lnTo>
                  <a:pt x="29" y="9"/>
                </a:lnTo>
                <a:lnTo>
                  <a:pt x="30" y="7"/>
                </a:lnTo>
                <a:lnTo>
                  <a:pt x="30" y="5"/>
                </a:lnTo>
                <a:lnTo>
                  <a:pt x="29" y="5"/>
                </a:lnTo>
                <a:lnTo>
                  <a:pt x="28" y="3"/>
                </a:lnTo>
                <a:lnTo>
                  <a:pt x="28" y="0"/>
                </a:lnTo>
                <a:lnTo>
                  <a:pt x="47" y="5"/>
                </a:lnTo>
                <a:lnTo>
                  <a:pt x="65" y="9"/>
                </a:lnTo>
                <a:lnTo>
                  <a:pt x="95" y="16"/>
                </a:lnTo>
                <a:lnTo>
                  <a:pt x="85" y="62"/>
                </a:lnTo>
                <a:lnTo>
                  <a:pt x="84" y="63"/>
                </a:lnTo>
                <a:lnTo>
                  <a:pt x="85" y="64"/>
                </a:lnTo>
                <a:lnTo>
                  <a:pt x="85" y="65"/>
                </a:lnTo>
                <a:lnTo>
                  <a:pt x="85" y="66"/>
                </a:lnTo>
                <a:lnTo>
                  <a:pt x="85" y="67"/>
                </a:lnTo>
                <a:lnTo>
                  <a:pt x="85" y="68"/>
                </a:lnTo>
                <a:lnTo>
                  <a:pt x="85" y="69"/>
                </a:lnTo>
                <a:lnTo>
                  <a:pt x="60" y="64"/>
                </a:lnTo>
                <a:lnTo>
                  <a:pt x="58" y="64"/>
                </a:lnTo>
                <a:lnTo>
                  <a:pt x="56" y="64"/>
                </a:lnTo>
                <a:lnTo>
                  <a:pt x="55" y="64"/>
                </a:lnTo>
                <a:lnTo>
                  <a:pt x="53" y="64"/>
                </a:lnTo>
                <a:lnTo>
                  <a:pt x="53" y="63"/>
                </a:lnTo>
                <a:lnTo>
                  <a:pt x="51" y="63"/>
                </a:lnTo>
                <a:lnTo>
                  <a:pt x="50" y="64"/>
                </a:lnTo>
                <a:lnTo>
                  <a:pt x="48" y="63"/>
                </a:lnTo>
                <a:lnTo>
                  <a:pt x="46" y="63"/>
                </a:lnTo>
                <a:lnTo>
                  <a:pt x="44" y="64"/>
                </a:lnTo>
                <a:lnTo>
                  <a:pt x="43" y="65"/>
                </a:lnTo>
                <a:lnTo>
                  <a:pt x="40" y="64"/>
                </a:lnTo>
                <a:lnTo>
                  <a:pt x="39" y="64"/>
                </a:lnTo>
                <a:lnTo>
                  <a:pt x="37" y="63"/>
                </a:lnTo>
                <a:lnTo>
                  <a:pt x="32" y="64"/>
                </a:lnTo>
                <a:lnTo>
                  <a:pt x="30" y="62"/>
                </a:lnTo>
                <a:lnTo>
                  <a:pt x="26" y="61"/>
                </a:lnTo>
                <a:lnTo>
                  <a:pt x="23" y="60"/>
                </a:lnTo>
                <a:lnTo>
                  <a:pt x="20" y="61"/>
                </a:lnTo>
                <a:lnTo>
                  <a:pt x="16" y="60"/>
                </a:lnTo>
                <a:lnTo>
                  <a:pt x="12" y="58"/>
                </a:lnTo>
                <a:lnTo>
                  <a:pt x="12" y="57"/>
                </a:lnTo>
                <a:lnTo>
                  <a:pt x="12" y="52"/>
                </a:lnTo>
                <a:lnTo>
                  <a:pt x="12" y="51"/>
                </a:lnTo>
                <a:lnTo>
                  <a:pt x="12" y="49"/>
                </a:lnTo>
                <a:lnTo>
                  <a:pt x="9" y="47"/>
                </a:lnTo>
                <a:lnTo>
                  <a:pt x="7" y="47"/>
                </a:lnTo>
                <a:lnTo>
                  <a:pt x="7" y="46"/>
                </a:lnTo>
                <a:lnTo>
                  <a:pt x="6" y="45"/>
                </a:lnTo>
                <a:lnTo>
                  <a:pt x="3" y="44"/>
                </a:lnTo>
                <a:close/>
              </a:path>
            </a:pathLst>
          </a:custGeom>
          <a:noFill/>
          <a:ln w="9525">
            <a:solidFill>
              <a:srgbClr val="000000"/>
            </a:solidFill>
            <a:round/>
            <a:headEnd/>
            <a:tailEnd/>
          </a:ln>
        </p:spPr>
        <p:txBody>
          <a:bodyPr/>
          <a:lstStyle/>
          <a:p>
            <a:endParaRPr lang="en-US"/>
          </a:p>
        </p:txBody>
      </p:sp>
      <p:sp>
        <p:nvSpPr>
          <p:cNvPr id="35890" name="Freeform 49"/>
          <p:cNvSpPr>
            <a:spLocks/>
          </p:cNvSpPr>
          <p:nvPr/>
        </p:nvSpPr>
        <p:spPr bwMode="auto">
          <a:xfrm>
            <a:off x="2125663" y="3638550"/>
            <a:ext cx="882650" cy="1019175"/>
          </a:xfrm>
          <a:custGeom>
            <a:avLst/>
            <a:gdLst>
              <a:gd name="T0" fmla="*/ 83 w 98"/>
              <a:gd name="T1" fmla="*/ 113 h 113"/>
              <a:gd name="T2" fmla="*/ 98 w 98"/>
              <a:gd name="T3" fmla="*/ 11 h 113"/>
              <a:gd name="T4" fmla="*/ 27 w 98"/>
              <a:gd name="T5" fmla="*/ 0 h 113"/>
              <a:gd name="T6" fmla="*/ 27 w 98"/>
              <a:gd name="T7" fmla="*/ 0 h 113"/>
              <a:gd name="T8" fmla="*/ 25 w 98"/>
              <a:gd name="T9" fmla="*/ 10 h 113"/>
              <a:gd name="T10" fmla="*/ 22 w 98"/>
              <a:gd name="T11" fmla="*/ 17 h 113"/>
              <a:gd name="T12" fmla="*/ 21 w 98"/>
              <a:gd name="T13" fmla="*/ 17 h 113"/>
              <a:gd name="T14" fmla="*/ 20 w 98"/>
              <a:gd name="T15" fmla="*/ 16 h 113"/>
              <a:gd name="T16" fmla="*/ 20 w 98"/>
              <a:gd name="T17" fmla="*/ 16 h 113"/>
              <a:gd name="T18" fmla="*/ 19 w 98"/>
              <a:gd name="T19" fmla="*/ 14 h 113"/>
              <a:gd name="T20" fmla="*/ 16 w 98"/>
              <a:gd name="T21" fmla="*/ 14 h 113"/>
              <a:gd name="T22" fmla="*/ 14 w 98"/>
              <a:gd name="T23" fmla="*/ 14 h 113"/>
              <a:gd name="T24" fmla="*/ 13 w 98"/>
              <a:gd name="T25" fmla="*/ 15 h 113"/>
              <a:gd name="T26" fmla="*/ 14 w 98"/>
              <a:gd name="T27" fmla="*/ 18 h 113"/>
              <a:gd name="T28" fmla="*/ 13 w 98"/>
              <a:gd name="T29" fmla="*/ 27 h 113"/>
              <a:gd name="T30" fmla="*/ 13 w 98"/>
              <a:gd name="T31" fmla="*/ 28 h 113"/>
              <a:gd name="T32" fmla="*/ 12 w 98"/>
              <a:gd name="T33" fmla="*/ 32 h 113"/>
              <a:gd name="T34" fmla="*/ 12 w 98"/>
              <a:gd name="T35" fmla="*/ 33 h 113"/>
              <a:gd name="T36" fmla="*/ 12 w 98"/>
              <a:gd name="T37" fmla="*/ 34 h 113"/>
              <a:gd name="T38" fmla="*/ 12 w 98"/>
              <a:gd name="T39" fmla="*/ 37 h 113"/>
              <a:gd name="T40" fmla="*/ 12 w 98"/>
              <a:gd name="T41" fmla="*/ 38 h 113"/>
              <a:gd name="T42" fmla="*/ 12 w 98"/>
              <a:gd name="T43" fmla="*/ 38 h 113"/>
              <a:gd name="T44" fmla="*/ 13 w 98"/>
              <a:gd name="T45" fmla="*/ 41 h 113"/>
              <a:gd name="T46" fmla="*/ 13 w 98"/>
              <a:gd name="T47" fmla="*/ 42 h 113"/>
              <a:gd name="T48" fmla="*/ 13 w 98"/>
              <a:gd name="T49" fmla="*/ 44 h 113"/>
              <a:gd name="T50" fmla="*/ 14 w 98"/>
              <a:gd name="T51" fmla="*/ 46 h 113"/>
              <a:gd name="T52" fmla="*/ 15 w 98"/>
              <a:gd name="T53" fmla="*/ 46 h 113"/>
              <a:gd name="T54" fmla="*/ 16 w 98"/>
              <a:gd name="T55" fmla="*/ 47 h 113"/>
              <a:gd name="T56" fmla="*/ 16 w 98"/>
              <a:gd name="T57" fmla="*/ 49 h 113"/>
              <a:gd name="T58" fmla="*/ 16 w 98"/>
              <a:gd name="T59" fmla="*/ 50 h 113"/>
              <a:gd name="T60" fmla="*/ 15 w 98"/>
              <a:gd name="T61" fmla="*/ 49 h 113"/>
              <a:gd name="T62" fmla="*/ 13 w 98"/>
              <a:gd name="T63" fmla="*/ 51 h 113"/>
              <a:gd name="T64" fmla="*/ 11 w 98"/>
              <a:gd name="T65" fmla="*/ 52 h 113"/>
              <a:gd name="T66" fmla="*/ 9 w 98"/>
              <a:gd name="T67" fmla="*/ 54 h 113"/>
              <a:gd name="T68" fmla="*/ 8 w 98"/>
              <a:gd name="T69" fmla="*/ 59 h 113"/>
              <a:gd name="T70" fmla="*/ 6 w 98"/>
              <a:gd name="T71" fmla="*/ 62 h 113"/>
              <a:gd name="T72" fmla="*/ 4 w 98"/>
              <a:gd name="T73" fmla="*/ 62 h 113"/>
              <a:gd name="T74" fmla="*/ 4 w 98"/>
              <a:gd name="T75" fmla="*/ 63 h 113"/>
              <a:gd name="T76" fmla="*/ 4 w 98"/>
              <a:gd name="T77" fmla="*/ 65 h 113"/>
              <a:gd name="T78" fmla="*/ 4 w 98"/>
              <a:gd name="T79" fmla="*/ 66 h 113"/>
              <a:gd name="T80" fmla="*/ 3 w 98"/>
              <a:gd name="T81" fmla="*/ 68 h 113"/>
              <a:gd name="T82" fmla="*/ 4 w 98"/>
              <a:gd name="T83" fmla="*/ 69 h 113"/>
              <a:gd name="T84" fmla="*/ 6 w 98"/>
              <a:gd name="T85" fmla="*/ 71 h 113"/>
              <a:gd name="T86" fmla="*/ 6 w 98"/>
              <a:gd name="T87" fmla="*/ 71 h 113"/>
              <a:gd name="T88" fmla="*/ 6 w 98"/>
              <a:gd name="T89" fmla="*/ 72 h 113"/>
              <a:gd name="T90" fmla="*/ 5 w 98"/>
              <a:gd name="T91" fmla="*/ 73 h 113"/>
              <a:gd name="T92" fmla="*/ 4 w 98"/>
              <a:gd name="T93" fmla="*/ 75 h 113"/>
              <a:gd name="T94" fmla="*/ 3 w 98"/>
              <a:gd name="T95" fmla="*/ 74 h 113"/>
              <a:gd name="T96" fmla="*/ 1 w 98"/>
              <a:gd name="T97" fmla="*/ 74 h 113"/>
              <a:gd name="T98" fmla="*/ 0 w 98"/>
              <a:gd name="T99" fmla="*/ 78 h 113"/>
              <a:gd name="T100" fmla="*/ 52 w 98"/>
              <a:gd name="T101" fmla="*/ 109 h 113"/>
              <a:gd name="T102" fmla="*/ 83 w 98"/>
              <a:gd name="T103" fmla="*/ 113 h 113"/>
              <a:gd name="T104" fmla="*/ 83 w 98"/>
              <a:gd name="T105" fmla="*/ 113 h 1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
              <a:gd name="T160" fmla="*/ 0 h 113"/>
              <a:gd name="T161" fmla="*/ 98 w 98"/>
              <a:gd name="T162" fmla="*/ 113 h 11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 h="113">
                <a:moveTo>
                  <a:pt x="83" y="113"/>
                </a:moveTo>
                <a:lnTo>
                  <a:pt x="98" y="11"/>
                </a:lnTo>
                <a:lnTo>
                  <a:pt x="27" y="0"/>
                </a:lnTo>
                <a:lnTo>
                  <a:pt x="25" y="10"/>
                </a:lnTo>
                <a:lnTo>
                  <a:pt x="22" y="17"/>
                </a:lnTo>
                <a:lnTo>
                  <a:pt x="21" y="17"/>
                </a:lnTo>
                <a:lnTo>
                  <a:pt x="20" y="16"/>
                </a:lnTo>
                <a:lnTo>
                  <a:pt x="19" y="14"/>
                </a:lnTo>
                <a:lnTo>
                  <a:pt x="16" y="14"/>
                </a:lnTo>
                <a:lnTo>
                  <a:pt x="14" y="14"/>
                </a:lnTo>
                <a:lnTo>
                  <a:pt x="13" y="15"/>
                </a:lnTo>
                <a:lnTo>
                  <a:pt x="14" y="18"/>
                </a:lnTo>
                <a:lnTo>
                  <a:pt x="13" y="27"/>
                </a:lnTo>
                <a:lnTo>
                  <a:pt x="13" y="28"/>
                </a:lnTo>
                <a:lnTo>
                  <a:pt x="12" y="32"/>
                </a:lnTo>
                <a:lnTo>
                  <a:pt x="12" y="33"/>
                </a:lnTo>
                <a:lnTo>
                  <a:pt x="12" y="34"/>
                </a:lnTo>
                <a:lnTo>
                  <a:pt x="12" y="37"/>
                </a:lnTo>
                <a:lnTo>
                  <a:pt x="12" y="38"/>
                </a:lnTo>
                <a:lnTo>
                  <a:pt x="13" y="41"/>
                </a:lnTo>
                <a:lnTo>
                  <a:pt x="13" y="42"/>
                </a:lnTo>
                <a:lnTo>
                  <a:pt x="13" y="44"/>
                </a:lnTo>
                <a:lnTo>
                  <a:pt x="14" y="46"/>
                </a:lnTo>
                <a:lnTo>
                  <a:pt x="15" y="46"/>
                </a:lnTo>
                <a:lnTo>
                  <a:pt x="16" y="47"/>
                </a:lnTo>
                <a:lnTo>
                  <a:pt x="16" y="49"/>
                </a:lnTo>
                <a:lnTo>
                  <a:pt x="16" y="50"/>
                </a:lnTo>
                <a:lnTo>
                  <a:pt x="15" y="49"/>
                </a:lnTo>
                <a:lnTo>
                  <a:pt x="13" y="51"/>
                </a:lnTo>
                <a:lnTo>
                  <a:pt x="11" y="52"/>
                </a:lnTo>
                <a:lnTo>
                  <a:pt x="9" y="54"/>
                </a:lnTo>
                <a:lnTo>
                  <a:pt x="8" y="59"/>
                </a:lnTo>
                <a:lnTo>
                  <a:pt x="6" y="62"/>
                </a:lnTo>
                <a:lnTo>
                  <a:pt x="4" y="62"/>
                </a:lnTo>
                <a:lnTo>
                  <a:pt x="4" y="63"/>
                </a:lnTo>
                <a:lnTo>
                  <a:pt x="4" y="65"/>
                </a:lnTo>
                <a:lnTo>
                  <a:pt x="4" y="66"/>
                </a:lnTo>
                <a:lnTo>
                  <a:pt x="3" y="68"/>
                </a:lnTo>
                <a:lnTo>
                  <a:pt x="4" y="69"/>
                </a:lnTo>
                <a:lnTo>
                  <a:pt x="6" y="71"/>
                </a:lnTo>
                <a:lnTo>
                  <a:pt x="6" y="72"/>
                </a:lnTo>
                <a:lnTo>
                  <a:pt x="5" y="73"/>
                </a:lnTo>
                <a:lnTo>
                  <a:pt x="4" y="75"/>
                </a:lnTo>
                <a:lnTo>
                  <a:pt x="3" y="74"/>
                </a:lnTo>
                <a:lnTo>
                  <a:pt x="1" y="74"/>
                </a:lnTo>
                <a:lnTo>
                  <a:pt x="0" y="78"/>
                </a:lnTo>
                <a:lnTo>
                  <a:pt x="52" y="109"/>
                </a:lnTo>
                <a:lnTo>
                  <a:pt x="83" y="113"/>
                </a:lnTo>
                <a:close/>
              </a:path>
            </a:pathLst>
          </a:custGeom>
          <a:noFill/>
          <a:ln w="19050">
            <a:solidFill>
              <a:srgbClr val="000000"/>
            </a:solidFill>
            <a:round/>
            <a:headEnd/>
            <a:tailEnd/>
          </a:ln>
        </p:spPr>
        <p:txBody>
          <a:bodyPr/>
          <a:lstStyle/>
          <a:p>
            <a:endParaRPr lang="en-US"/>
          </a:p>
        </p:txBody>
      </p:sp>
      <p:sp>
        <p:nvSpPr>
          <p:cNvPr id="35891" name="Freeform 50"/>
          <p:cNvSpPr>
            <a:spLocks/>
          </p:cNvSpPr>
          <p:nvPr/>
        </p:nvSpPr>
        <p:spPr bwMode="auto">
          <a:xfrm>
            <a:off x="2125663" y="3638550"/>
            <a:ext cx="882650" cy="1019175"/>
          </a:xfrm>
          <a:custGeom>
            <a:avLst/>
            <a:gdLst>
              <a:gd name="T0" fmla="*/ 83 w 98"/>
              <a:gd name="T1" fmla="*/ 113 h 113"/>
              <a:gd name="T2" fmla="*/ 98 w 98"/>
              <a:gd name="T3" fmla="*/ 11 h 113"/>
              <a:gd name="T4" fmla="*/ 27 w 98"/>
              <a:gd name="T5" fmla="*/ 0 h 113"/>
              <a:gd name="T6" fmla="*/ 27 w 98"/>
              <a:gd name="T7" fmla="*/ 0 h 113"/>
              <a:gd name="T8" fmla="*/ 25 w 98"/>
              <a:gd name="T9" fmla="*/ 10 h 113"/>
              <a:gd name="T10" fmla="*/ 22 w 98"/>
              <a:gd name="T11" fmla="*/ 17 h 113"/>
              <a:gd name="T12" fmla="*/ 21 w 98"/>
              <a:gd name="T13" fmla="*/ 17 h 113"/>
              <a:gd name="T14" fmla="*/ 20 w 98"/>
              <a:gd name="T15" fmla="*/ 16 h 113"/>
              <a:gd name="T16" fmla="*/ 20 w 98"/>
              <a:gd name="T17" fmla="*/ 16 h 113"/>
              <a:gd name="T18" fmla="*/ 19 w 98"/>
              <a:gd name="T19" fmla="*/ 14 h 113"/>
              <a:gd name="T20" fmla="*/ 16 w 98"/>
              <a:gd name="T21" fmla="*/ 14 h 113"/>
              <a:gd name="T22" fmla="*/ 14 w 98"/>
              <a:gd name="T23" fmla="*/ 14 h 113"/>
              <a:gd name="T24" fmla="*/ 13 w 98"/>
              <a:gd name="T25" fmla="*/ 15 h 113"/>
              <a:gd name="T26" fmla="*/ 14 w 98"/>
              <a:gd name="T27" fmla="*/ 18 h 113"/>
              <a:gd name="T28" fmla="*/ 13 w 98"/>
              <a:gd name="T29" fmla="*/ 27 h 113"/>
              <a:gd name="T30" fmla="*/ 13 w 98"/>
              <a:gd name="T31" fmla="*/ 28 h 113"/>
              <a:gd name="T32" fmla="*/ 12 w 98"/>
              <a:gd name="T33" fmla="*/ 32 h 113"/>
              <a:gd name="T34" fmla="*/ 12 w 98"/>
              <a:gd name="T35" fmla="*/ 33 h 113"/>
              <a:gd name="T36" fmla="*/ 12 w 98"/>
              <a:gd name="T37" fmla="*/ 34 h 113"/>
              <a:gd name="T38" fmla="*/ 12 w 98"/>
              <a:gd name="T39" fmla="*/ 37 h 113"/>
              <a:gd name="T40" fmla="*/ 12 w 98"/>
              <a:gd name="T41" fmla="*/ 38 h 113"/>
              <a:gd name="T42" fmla="*/ 12 w 98"/>
              <a:gd name="T43" fmla="*/ 38 h 113"/>
              <a:gd name="T44" fmla="*/ 13 w 98"/>
              <a:gd name="T45" fmla="*/ 41 h 113"/>
              <a:gd name="T46" fmla="*/ 13 w 98"/>
              <a:gd name="T47" fmla="*/ 42 h 113"/>
              <a:gd name="T48" fmla="*/ 13 w 98"/>
              <a:gd name="T49" fmla="*/ 44 h 113"/>
              <a:gd name="T50" fmla="*/ 14 w 98"/>
              <a:gd name="T51" fmla="*/ 46 h 113"/>
              <a:gd name="T52" fmla="*/ 15 w 98"/>
              <a:gd name="T53" fmla="*/ 46 h 113"/>
              <a:gd name="T54" fmla="*/ 16 w 98"/>
              <a:gd name="T55" fmla="*/ 47 h 113"/>
              <a:gd name="T56" fmla="*/ 16 w 98"/>
              <a:gd name="T57" fmla="*/ 49 h 113"/>
              <a:gd name="T58" fmla="*/ 16 w 98"/>
              <a:gd name="T59" fmla="*/ 50 h 113"/>
              <a:gd name="T60" fmla="*/ 15 w 98"/>
              <a:gd name="T61" fmla="*/ 49 h 113"/>
              <a:gd name="T62" fmla="*/ 13 w 98"/>
              <a:gd name="T63" fmla="*/ 51 h 113"/>
              <a:gd name="T64" fmla="*/ 11 w 98"/>
              <a:gd name="T65" fmla="*/ 52 h 113"/>
              <a:gd name="T66" fmla="*/ 9 w 98"/>
              <a:gd name="T67" fmla="*/ 54 h 113"/>
              <a:gd name="T68" fmla="*/ 8 w 98"/>
              <a:gd name="T69" fmla="*/ 59 h 113"/>
              <a:gd name="T70" fmla="*/ 6 w 98"/>
              <a:gd name="T71" fmla="*/ 62 h 113"/>
              <a:gd name="T72" fmla="*/ 4 w 98"/>
              <a:gd name="T73" fmla="*/ 62 h 113"/>
              <a:gd name="T74" fmla="*/ 4 w 98"/>
              <a:gd name="T75" fmla="*/ 63 h 113"/>
              <a:gd name="T76" fmla="*/ 4 w 98"/>
              <a:gd name="T77" fmla="*/ 65 h 113"/>
              <a:gd name="T78" fmla="*/ 4 w 98"/>
              <a:gd name="T79" fmla="*/ 66 h 113"/>
              <a:gd name="T80" fmla="*/ 3 w 98"/>
              <a:gd name="T81" fmla="*/ 68 h 113"/>
              <a:gd name="T82" fmla="*/ 4 w 98"/>
              <a:gd name="T83" fmla="*/ 69 h 113"/>
              <a:gd name="T84" fmla="*/ 6 w 98"/>
              <a:gd name="T85" fmla="*/ 71 h 113"/>
              <a:gd name="T86" fmla="*/ 6 w 98"/>
              <a:gd name="T87" fmla="*/ 71 h 113"/>
              <a:gd name="T88" fmla="*/ 6 w 98"/>
              <a:gd name="T89" fmla="*/ 72 h 113"/>
              <a:gd name="T90" fmla="*/ 5 w 98"/>
              <a:gd name="T91" fmla="*/ 73 h 113"/>
              <a:gd name="T92" fmla="*/ 4 w 98"/>
              <a:gd name="T93" fmla="*/ 75 h 113"/>
              <a:gd name="T94" fmla="*/ 3 w 98"/>
              <a:gd name="T95" fmla="*/ 74 h 113"/>
              <a:gd name="T96" fmla="*/ 1 w 98"/>
              <a:gd name="T97" fmla="*/ 74 h 113"/>
              <a:gd name="T98" fmla="*/ 0 w 98"/>
              <a:gd name="T99" fmla="*/ 78 h 113"/>
              <a:gd name="T100" fmla="*/ 52 w 98"/>
              <a:gd name="T101" fmla="*/ 109 h 113"/>
              <a:gd name="T102" fmla="*/ 83 w 98"/>
              <a:gd name="T103" fmla="*/ 113 h 113"/>
              <a:gd name="T104" fmla="*/ 83 w 98"/>
              <a:gd name="T105" fmla="*/ 113 h 113"/>
              <a:gd name="T106" fmla="*/ 83 w 98"/>
              <a:gd name="T107" fmla="*/ 113 h 1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
              <a:gd name="T163" fmla="*/ 0 h 113"/>
              <a:gd name="T164" fmla="*/ 98 w 98"/>
              <a:gd name="T165" fmla="*/ 113 h 1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 h="113">
                <a:moveTo>
                  <a:pt x="83" y="113"/>
                </a:moveTo>
                <a:lnTo>
                  <a:pt x="98" y="11"/>
                </a:lnTo>
                <a:lnTo>
                  <a:pt x="27" y="0"/>
                </a:lnTo>
                <a:lnTo>
                  <a:pt x="25" y="10"/>
                </a:lnTo>
                <a:lnTo>
                  <a:pt x="22" y="17"/>
                </a:lnTo>
                <a:lnTo>
                  <a:pt x="21" y="17"/>
                </a:lnTo>
                <a:lnTo>
                  <a:pt x="20" y="16"/>
                </a:lnTo>
                <a:lnTo>
                  <a:pt x="19" y="14"/>
                </a:lnTo>
                <a:lnTo>
                  <a:pt x="16" y="14"/>
                </a:lnTo>
                <a:lnTo>
                  <a:pt x="14" y="14"/>
                </a:lnTo>
                <a:lnTo>
                  <a:pt x="13" y="15"/>
                </a:lnTo>
                <a:lnTo>
                  <a:pt x="14" y="18"/>
                </a:lnTo>
                <a:lnTo>
                  <a:pt x="13" y="27"/>
                </a:lnTo>
                <a:lnTo>
                  <a:pt x="13" y="28"/>
                </a:lnTo>
                <a:lnTo>
                  <a:pt x="12" y="32"/>
                </a:lnTo>
                <a:lnTo>
                  <a:pt x="12" y="33"/>
                </a:lnTo>
                <a:lnTo>
                  <a:pt x="12" y="34"/>
                </a:lnTo>
                <a:lnTo>
                  <a:pt x="12" y="37"/>
                </a:lnTo>
                <a:lnTo>
                  <a:pt x="12" y="38"/>
                </a:lnTo>
                <a:lnTo>
                  <a:pt x="13" y="41"/>
                </a:lnTo>
                <a:lnTo>
                  <a:pt x="13" y="42"/>
                </a:lnTo>
                <a:lnTo>
                  <a:pt x="13" y="44"/>
                </a:lnTo>
                <a:lnTo>
                  <a:pt x="14" y="46"/>
                </a:lnTo>
                <a:lnTo>
                  <a:pt x="15" y="46"/>
                </a:lnTo>
                <a:lnTo>
                  <a:pt x="16" y="47"/>
                </a:lnTo>
                <a:lnTo>
                  <a:pt x="16" y="49"/>
                </a:lnTo>
                <a:lnTo>
                  <a:pt x="16" y="50"/>
                </a:lnTo>
                <a:lnTo>
                  <a:pt x="15" y="49"/>
                </a:lnTo>
                <a:lnTo>
                  <a:pt x="13" y="51"/>
                </a:lnTo>
                <a:lnTo>
                  <a:pt x="11" y="52"/>
                </a:lnTo>
                <a:lnTo>
                  <a:pt x="9" y="54"/>
                </a:lnTo>
                <a:lnTo>
                  <a:pt x="8" y="59"/>
                </a:lnTo>
                <a:lnTo>
                  <a:pt x="6" y="62"/>
                </a:lnTo>
                <a:lnTo>
                  <a:pt x="4" y="62"/>
                </a:lnTo>
                <a:lnTo>
                  <a:pt x="4" y="63"/>
                </a:lnTo>
                <a:lnTo>
                  <a:pt x="4" y="65"/>
                </a:lnTo>
                <a:lnTo>
                  <a:pt x="4" y="66"/>
                </a:lnTo>
                <a:lnTo>
                  <a:pt x="3" y="68"/>
                </a:lnTo>
                <a:lnTo>
                  <a:pt x="4" y="69"/>
                </a:lnTo>
                <a:lnTo>
                  <a:pt x="6" y="71"/>
                </a:lnTo>
                <a:lnTo>
                  <a:pt x="6" y="72"/>
                </a:lnTo>
                <a:lnTo>
                  <a:pt x="5" y="73"/>
                </a:lnTo>
                <a:lnTo>
                  <a:pt x="4" y="75"/>
                </a:lnTo>
                <a:lnTo>
                  <a:pt x="3" y="74"/>
                </a:lnTo>
                <a:lnTo>
                  <a:pt x="1" y="74"/>
                </a:lnTo>
                <a:lnTo>
                  <a:pt x="0" y="78"/>
                </a:lnTo>
                <a:lnTo>
                  <a:pt x="52" y="109"/>
                </a:lnTo>
                <a:lnTo>
                  <a:pt x="83" y="113"/>
                </a:lnTo>
                <a:close/>
              </a:path>
            </a:pathLst>
          </a:custGeom>
          <a:noFill/>
          <a:ln w="9525">
            <a:solidFill>
              <a:srgbClr val="000000"/>
            </a:solidFill>
            <a:round/>
            <a:headEnd/>
            <a:tailEnd/>
          </a:ln>
        </p:spPr>
        <p:txBody>
          <a:bodyPr/>
          <a:lstStyle/>
          <a:p>
            <a:endParaRPr lang="en-US"/>
          </a:p>
        </p:txBody>
      </p:sp>
      <p:sp>
        <p:nvSpPr>
          <p:cNvPr id="35892" name="Freeform 51"/>
          <p:cNvSpPr>
            <a:spLocks/>
          </p:cNvSpPr>
          <p:nvPr/>
        </p:nvSpPr>
        <p:spPr bwMode="auto">
          <a:xfrm>
            <a:off x="4548188" y="1835150"/>
            <a:ext cx="847725" cy="955675"/>
          </a:xfrm>
          <a:custGeom>
            <a:avLst/>
            <a:gdLst>
              <a:gd name="T0" fmla="*/ 9 w 94"/>
              <a:gd name="T1" fmla="*/ 73 h 106"/>
              <a:gd name="T2" fmla="*/ 4 w 94"/>
              <a:gd name="T3" fmla="*/ 67 h 106"/>
              <a:gd name="T4" fmla="*/ 7 w 94"/>
              <a:gd name="T5" fmla="*/ 63 h 106"/>
              <a:gd name="T6" fmla="*/ 7 w 94"/>
              <a:gd name="T7" fmla="*/ 59 h 106"/>
              <a:gd name="T8" fmla="*/ 5 w 94"/>
              <a:gd name="T9" fmla="*/ 50 h 106"/>
              <a:gd name="T10" fmla="*/ 5 w 94"/>
              <a:gd name="T11" fmla="*/ 46 h 106"/>
              <a:gd name="T12" fmla="*/ 4 w 94"/>
              <a:gd name="T13" fmla="*/ 35 h 106"/>
              <a:gd name="T14" fmla="*/ 2 w 94"/>
              <a:gd name="T15" fmla="*/ 28 h 106"/>
              <a:gd name="T16" fmla="*/ 0 w 94"/>
              <a:gd name="T17" fmla="*/ 17 h 106"/>
              <a:gd name="T18" fmla="*/ 1 w 94"/>
              <a:gd name="T19" fmla="*/ 13 h 106"/>
              <a:gd name="T20" fmla="*/ 0 w 94"/>
              <a:gd name="T21" fmla="*/ 7 h 106"/>
              <a:gd name="T22" fmla="*/ 24 w 94"/>
              <a:gd name="T23" fmla="*/ 3 h 106"/>
              <a:gd name="T24" fmla="*/ 27 w 94"/>
              <a:gd name="T25" fmla="*/ 0 h 106"/>
              <a:gd name="T26" fmla="*/ 29 w 94"/>
              <a:gd name="T27" fmla="*/ 5 h 106"/>
              <a:gd name="T28" fmla="*/ 30 w 94"/>
              <a:gd name="T29" fmla="*/ 10 h 106"/>
              <a:gd name="T30" fmla="*/ 34 w 94"/>
              <a:gd name="T31" fmla="*/ 12 h 106"/>
              <a:gd name="T32" fmla="*/ 36 w 94"/>
              <a:gd name="T33" fmla="*/ 13 h 106"/>
              <a:gd name="T34" fmla="*/ 41 w 94"/>
              <a:gd name="T35" fmla="*/ 13 h 106"/>
              <a:gd name="T36" fmla="*/ 41 w 94"/>
              <a:gd name="T37" fmla="*/ 15 h 106"/>
              <a:gd name="T38" fmla="*/ 46 w 94"/>
              <a:gd name="T39" fmla="*/ 14 h 106"/>
              <a:gd name="T40" fmla="*/ 55 w 94"/>
              <a:gd name="T41" fmla="*/ 14 h 106"/>
              <a:gd name="T42" fmla="*/ 55 w 94"/>
              <a:gd name="T43" fmla="*/ 15 h 106"/>
              <a:gd name="T44" fmla="*/ 56 w 94"/>
              <a:gd name="T45" fmla="*/ 16 h 106"/>
              <a:gd name="T46" fmla="*/ 58 w 94"/>
              <a:gd name="T47" fmla="*/ 19 h 106"/>
              <a:gd name="T48" fmla="*/ 60 w 94"/>
              <a:gd name="T49" fmla="*/ 18 h 106"/>
              <a:gd name="T50" fmla="*/ 62 w 94"/>
              <a:gd name="T51" fmla="*/ 18 h 106"/>
              <a:gd name="T52" fmla="*/ 66 w 94"/>
              <a:gd name="T53" fmla="*/ 20 h 106"/>
              <a:gd name="T54" fmla="*/ 68 w 94"/>
              <a:gd name="T55" fmla="*/ 22 h 106"/>
              <a:gd name="T56" fmla="*/ 72 w 94"/>
              <a:gd name="T57" fmla="*/ 22 h 106"/>
              <a:gd name="T58" fmla="*/ 77 w 94"/>
              <a:gd name="T59" fmla="*/ 19 h 106"/>
              <a:gd name="T60" fmla="*/ 86 w 94"/>
              <a:gd name="T61" fmla="*/ 21 h 106"/>
              <a:gd name="T62" fmla="*/ 88 w 94"/>
              <a:gd name="T63" fmla="*/ 21 h 106"/>
              <a:gd name="T64" fmla="*/ 91 w 94"/>
              <a:gd name="T65" fmla="*/ 22 h 106"/>
              <a:gd name="T66" fmla="*/ 92 w 94"/>
              <a:gd name="T67" fmla="*/ 23 h 106"/>
              <a:gd name="T68" fmla="*/ 86 w 94"/>
              <a:gd name="T69" fmla="*/ 26 h 106"/>
              <a:gd name="T70" fmla="*/ 82 w 94"/>
              <a:gd name="T71" fmla="*/ 29 h 106"/>
              <a:gd name="T72" fmla="*/ 77 w 94"/>
              <a:gd name="T73" fmla="*/ 32 h 106"/>
              <a:gd name="T74" fmla="*/ 63 w 94"/>
              <a:gd name="T75" fmla="*/ 46 h 106"/>
              <a:gd name="T76" fmla="*/ 61 w 94"/>
              <a:gd name="T77" fmla="*/ 48 h 106"/>
              <a:gd name="T78" fmla="*/ 60 w 94"/>
              <a:gd name="T79" fmla="*/ 59 h 106"/>
              <a:gd name="T80" fmla="*/ 55 w 94"/>
              <a:gd name="T81" fmla="*/ 63 h 106"/>
              <a:gd name="T82" fmla="*/ 55 w 94"/>
              <a:gd name="T83" fmla="*/ 65 h 106"/>
              <a:gd name="T84" fmla="*/ 56 w 94"/>
              <a:gd name="T85" fmla="*/ 68 h 106"/>
              <a:gd name="T86" fmla="*/ 56 w 94"/>
              <a:gd name="T87" fmla="*/ 73 h 106"/>
              <a:gd name="T88" fmla="*/ 56 w 94"/>
              <a:gd name="T89" fmla="*/ 77 h 106"/>
              <a:gd name="T90" fmla="*/ 57 w 94"/>
              <a:gd name="T91" fmla="*/ 83 h 106"/>
              <a:gd name="T92" fmla="*/ 58 w 94"/>
              <a:gd name="T93" fmla="*/ 85 h 106"/>
              <a:gd name="T94" fmla="*/ 62 w 94"/>
              <a:gd name="T95" fmla="*/ 86 h 106"/>
              <a:gd name="T96" fmla="*/ 63 w 94"/>
              <a:gd name="T97" fmla="*/ 87 h 106"/>
              <a:gd name="T98" fmla="*/ 68 w 94"/>
              <a:gd name="T99" fmla="*/ 92 h 106"/>
              <a:gd name="T100" fmla="*/ 76 w 94"/>
              <a:gd name="T101" fmla="*/ 97 h 106"/>
              <a:gd name="T102" fmla="*/ 77 w 94"/>
              <a:gd name="T103" fmla="*/ 101 h 106"/>
              <a:gd name="T104" fmla="*/ 9 w 94"/>
              <a:gd name="T105" fmla="*/ 106 h 1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4"/>
              <a:gd name="T160" fmla="*/ 0 h 106"/>
              <a:gd name="T161" fmla="*/ 94 w 94"/>
              <a:gd name="T162" fmla="*/ 106 h 1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4" h="106">
                <a:moveTo>
                  <a:pt x="9" y="106"/>
                </a:moveTo>
                <a:lnTo>
                  <a:pt x="9" y="73"/>
                </a:lnTo>
                <a:lnTo>
                  <a:pt x="4" y="69"/>
                </a:lnTo>
                <a:lnTo>
                  <a:pt x="4" y="67"/>
                </a:lnTo>
                <a:lnTo>
                  <a:pt x="7" y="65"/>
                </a:lnTo>
                <a:lnTo>
                  <a:pt x="7" y="63"/>
                </a:lnTo>
                <a:lnTo>
                  <a:pt x="7" y="62"/>
                </a:lnTo>
                <a:lnTo>
                  <a:pt x="7" y="59"/>
                </a:lnTo>
                <a:lnTo>
                  <a:pt x="7" y="57"/>
                </a:lnTo>
                <a:lnTo>
                  <a:pt x="5" y="50"/>
                </a:lnTo>
                <a:lnTo>
                  <a:pt x="5" y="49"/>
                </a:lnTo>
                <a:lnTo>
                  <a:pt x="5" y="46"/>
                </a:lnTo>
                <a:lnTo>
                  <a:pt x="5" y="44"/>
                </a:lnTo>
                <a:lnTo>
                  <a:pt x="4" y="35"/>
                </a:lnTo>
                <a:lnTo>
                  <a:pt x="3" y="29"/>
                </a:lnTo>
                <a:lnTo>
                  <a:pt x="2" y="28"/>
                </a:lnTo>
                <a:lnTo>
                  <a:pt x="1" y="22"/>
                </a:lnTo>
                <a:lnTo>
                  <a:pt x="0" y="17"/>
                </a:lnTo>
                <a:lnTo>
                  <a:pt x="1" y="14"/>
                </a:lnTo>
                <a:lnTo>
                  <a:pt x="1" y="13"/>
                </a:lnTo>
                <a:lnTo>
                  <a:pt x="0" y="8"/>
                </a:lnTo>
                <a:lnTo>
                  <a:pt x="0" y="7"/>
                </a:lnTo>
                <a:lnTo>
                  <a:pt x="24" y="7"/>
                </a:lnTo>
                <a:lnTo>
                  <a:pt x="24" y="3"/>
                </a:lnTo>
                <a:lnTo>
                  <a:pt x="25" y="0"/>
                </a:lnTo>
                <a:lnTo>
                  <a:pt x="27" y="0"/>
                </a:lnTo>
                <a:lnTo>
                  <a:pt x="29" y="1"/>
                </a:lnTo>
                <a:lnTo>
                  <a:pt x="29" y="5"/>
                </a:lnTo>
                <a:lnTo>
                  <a:pt x="30" y="8"/>
                </a:lnTo>
                <a:lnTo>
                  <a:pt x="30" y="10"/>
                </a:lnTo>
                <a:lnTo>
                  <a:pt x="33" y="12"/>
                </a:lnTo>
                <a:lnTo>
                  <a:pt x="34" y="12"/>
                </a:lnTo>
                <a:lnTo>
                  <a:pt x="35" y="12"/>
                </a:lnTo>
                <a:lnTo>
                  <a:pt x="36" y="13"/>
                </a:lnTo>
                <a:lnTo>
                  <a:pt x="38" y="13"/>
                </a:lnTo>
                <a:lnTo>
                  <a:pt x="41" y="13"/>
                </a:lnTo>
                <a:lnTo>
                  <a:pt x="41" y="14"/>
                </a:lnTo>
                <a:lnTo>
                  <a:pt x="41" y="15"/>
                </a:lnTo>
                <a:lnTo>
                  <a:pt x="45" y="15"/>
                </a:lnTo>
                <a:lnTo>
                  <a:pt x="46" y="14"/>
                </a:lnTo>
                <a:lnTo>
                  <a:pt x="51" y="13"/>
                </a:lnTo>
                <a:lnTo>
                  <a:pt x="55" y="14"/>
                </a:lnTo>
                <a:lnTo>
                  <a:pt x="55" y="15"/>
                </a:lnTo>
                <a:lnTo>
                  <a:pt x="56" y="16"/>
                </a:lnTo>
                <a:lnTo>
                  <a:pt x="57" y="16"/>
                </a:lnTo>
                <a:lnTo>
                  <a:pt x="58" y="19"/>
                </a:lnTo>
                <a:lnTo>
                  <a:pt x="59" y="20"/>
                </a:lnTo>
                <a:lnTo>
                  <a:pt x="60" y="18"/>
                </a:lnTo>
                <a:lnTo>
                  <a:pt x="61" y="17"/>
                </a:lnTo>
                <a:lnTo>
                  <a:pt x="62" y="18"/>
                </a:lnTo>
                <a:lnTo>
                  <a:pt x="63" y="19"/>
                </a:lnTo>
                <a:lnTo>
                  <a:pt x="66" y="20"/>
                </a:lnTo>
                <a:lnTo>
                  <a:pt x="67" y="21"/>
                </a:lnTo>
                <a:lnTo>
                  <a:pt x="68" y="22"/>
                </a:lnTo>
                <a:lnTo>
                  <a:pt x="70" y="22"/>
                </a:lnTo>
                <a:lnTo>
                  <a:pt x="72" y="22"/>
                </a:lnTo>
                <a:lnTo>
                  <a:pt x="77" y="19"/>
                </a:lnTo>
                <a:lnTo>
                  <a:pt x="79" y="21"/>
                </a:lnTo>
                <a:lnTo>
                  <a:pt x="86" y="21"/>
                </a:lnTo>
                <a:lnTo>
                  <a:pt x="87" y="21"/>
                </a:lnTo>
                <a:lnTo>
                  <a:pt x="88" y="21"/>
                </a:lnTo>
                <a:lnTo>
                  <a:pt x="89" y="23"/>
                </a:lnTo>
                <a:lnTo>
                  <a:pt x="91" y="22"/>
                </a:lnTo>
                <a:lnTo>
                  <a:pt x="94" y="22"/>
                </a:lnTo>
                <a:lnTo>
                  <a:pt x="92" y="23"/>
                </a:lnTo>
                <a:lnTo>
                  <a:pt x="88" y="26"/>
                </a:lnTo>
                <a:lnTo>
                  <a:pt x="86" y="26"/>
                </a:lnTo>
                <a:lnTo>
                  <a:pt x="84" y="27"/>
                </a:lnTo>
                <a:lnTo>
                  <a:pt x="82" y="29"/>
                </a:lnTo>
                <a:lnTo>
                  <a:pt x="79" y="31"/>
                </a:lnTo>
                <a:lnTo>
                  <a:pt x="77" y="32"/>
                </a:lnTo>
                <a:lnTo>
                  <a:pt x="71" y="38"/>
                </a:lnTo>
                <a:lnTo>
                  <a:pt x="63" y="46"/>
                </a:lnTo>
                <a:lnTo>
                  <a:pt x="62" y="47"/>
                </a:lnTo>
                <a:lnTo>
                  <a:pt x="61" y="48"/>
                </a:lnTo>
                <a:lnTo>
                  <a:pt x="61" y="58"/>
                </a:lnTo>
                <a:lnTo>
                  <a:pt x="60" y="59"/>
                </a:lnTo>
                <a:lnTo>
                  <a:pt x="59" y="60"/>
                </a:lnTo>
                <a:lnTo>
                  <a:pt x="55" y="63"/>
                </a:lnTo>
                <a:lnTo>
                  <a:pt x="55" y="64"/>
                </a:lnTo>
                <a:lnTo>
                  <a:pt x="55" y="65"/>
                </a:lnTo>
                <a:lnTo>
                  <a:pt x="54" y="67"/>
                </a:lnTo>
                <a:lnTo>
                  <a:pt x="56" y="68"/>
                </a:lnTo>
                <a:lnTo>
                  <a:pt x="57" y="71"/>
                </a:lnTo>
                <a:lnTo>
                  <a:pt x="56" y="73"/>
                </a:lnTo>
                <a:lnTo>
                  <a:pt x="56" y="74"/>
                </a:lnTo>
                <a:lnTo>
                  <a:pt x="56" y="77"/>
                </a:lnTo>
                <a:lnTo>
                  <a:pt x="56" y="82"/>
                </a:lnTo>
                <a:lnTo>
                  <a:pt x="57" y="83"/>
                </a:lnTo>
                <a:lnTo>
                  <a:pt x="58" y="84"/>
                </a:lnTo>
                <a:lnTo>
                  <a:pt x="58" y="85"/>
                </a:lnTo>
                <a:lnTo>
                  <a:pt x="62" y="86"/>
                </a:lnTo>
                <a:lnTo>
                  <a:pt x="62" y="87"/>
                </a:lnTo>
                <a:lnTo>
                  <a:pt x="63" y="87"/>
                </a:lnTo>
                <a:lnTo>
                  <a:pt x="67" y="89"/>
                </a:lnTo>
                <a:lnTo>
                  <a:pt x="68" y="92"/>
                </a:lnTo>
                <a:lnTo>
                  <a:pt x="72" y="95"/>
                </a:lnTo>
                <a:lnTo>
                  <a:pt x="76" y="97"/>
                </a:lnTo>
                <a:lnTo>
                  <a:pt x="77" y="98"/>
                </a:lnTo>
                <a:lnTo>
                  <a:pt x="77" y="101"/>
                </a:lnTo>
                <a:lnTo>
                  <a:pt x="77" y="104"/>
                </a:lnTo>
                <a:lnTo>
                  <a:pt x="9" y="106"/>
                </a:lnTo>
                <a:close/>
              </a:path>
            </a:pathLst>
          </a:custGeom>
          <a:noFill/>
          <a:ln w="19050">
            <a:solidFill>
              <a:srgbClr val="000000"/>
            </a:solidFill>
            <a:round/>
            <a:headEnd/>
            <a:tailEnd/>
          </a:ln>
        </p:spPr>
        <p:txBody>
          <a:bodyPr/>
          <a:lstStyle/>
          <a:p>
            <a:endParaRPr lang="en-US"/>
          </a:p>
        </p:txBody>
      </p:sp>
      <p:sp>
        <p:nvSpPr>
          <p:cNvPr id="35893" name="Freeform 52"/>
          <p:cNvSpPr>
            <a:spLocks/>
          </p:cNvSpPr>
          <p:nvPr/>
        </p:nvSpPr>
        <p:spPr bwMode="auto">
          <a:xfrm>
            <a:off x="4548188" y="1835150"/>
            <a:ext cx="847725" cy="955675"/>
          </a:xfrm>
          <a:custGeom>
            <a:avLst/>
            <a:gdLst>
              <a:gd name="T0" fmla="*/ 9 w 94"/>
              <a:gd name="T1" fmla="*/ 73 h 106"/>
              <a:gd name="T2" fmla="*/ 4 w 94"/>
              <a:gd name="T3" fmla="*/ 67 h 106"/>
              <a:gd name="T4" fmla="*/ 7 w 94"/>
              <a:gd name="T5" fmla="*/ 63 h 106"/>
              <a:gd name="T6" fmla="*/ 7 w 94"/>
              <a:gd name="T7" fmla="*/ 59 h 106"/>
              <a:gd name="T8" fmla="*/ 5 w 94"/>
              <a:gd name="T9" fmla="*/ 50 h 106"/>
              <a:gd name="T10" fmla="*/ 5 w 94"/>
              <a:gd name="T11" fmla="*/ 46 h 106"/>
              <a:gd name="T12" fmla="*/ 4 w 94"/>
              <a:gd name="T13" fmla="*/ 35 h 106"/>
              <a:gd name="T14" fmla="*/ 2 w 94"/>
              <a:gd name="T15" fmla="*/ 28 h 106"/>
              <a:gd name="T16" fmla="*/ 0 w 94"/>
              <a:gd name="T17" fmla="*/ 17 h 106"/>
              <a:gd name="T18" fmla="*/ 1 w 94"/>
              <a:gd name="T19" fmla="*/ 13 h 106"/>
              <a:gd name="T20" fmla="*/ 0 w 94"/>
              <a:gd name="T21" fmla="*/ 7 h 106"/>
              <a:gd name="T22" fmla="*/ 24 w 94"/>
              <a:gd name="T23" fmla="*/ 3 h 106"/>
              <a:gd name="T24" fmla="*/ 27 w 94"/>
              <a:gd name="T25" fmla="*/ 0 h 106"/>
              <a:gd name="T26" fmla="*/ 29 w 94"/>
              <a:gd name="T27" fmla="*/ 5 h 106"/>
              <a:gd name="T28" fmla="*/ 30 w 94"/>
              <a:gd name="T29" fmla="*/ 10 h 106"/>
              <a:gd name="T30" fmla="*/ 34 w 94"/>
              <a:gd name="T31" fmla="*/ 12 h 106"/>
              <a:gd name="T32" fmla="*/ 36 w 94"/>
              <a:gd name="T33" fmla="*/ 13 h 106"/>
              <a:gd name="T34" fmla="*/ 41 w 94"/>
              <a:gd name="T35" fmla="*/ 13 h 106"/>
              <a:gd name="T36" fmla="*/ 41 w 94"/>
              <a:gd name="T37" fmla="*/ 15 h 106"/>
              <a:gd name="T38" fmla="*/ 46 w 94"/>
              <a:gd name="T39" fmla="*/ 14 h 106"/>
              <a:gd name="T40" fmla="*/ 55 w 94"/>
              <a:gd name="T41" fmla="*/ 14 h 106"/>
              <a:gd name="T42" fmla="*/ 55 w 94"/>
              <a:gd name="T43" fmla="*/ 15 h 106"/>
              <a:gd name="T44" fmla="*/ 56 w 94"/>
              <a:gd name="T45" fmla="*/ 16 h 106"/>
              <a:gd name="T46" fmla="*/ 58 w 94"/>
              <a:gd name="T47" fmla="*/ 19 h 106"/>
              <a:gd name="T48" fmla="*/ 60 w 94"/>
              <a:gd name="T49" fmla="*/ 18 h 106"/>
              <a:gd name="T50" fmla="*/ 62 w 94"/>
              <a:gd name="T51" fmla="*/ 18 h 106"/>
              <a:gd name="T52" fmla="*/ 66 w 94"/>
              <a:gd name="T53" fmla="*/ 20 h 106"/>
              <a:gd name="T54" fmla="*/ 68 w 94"/>
              <a:gd name="T55" fmla="*/ 22 h 106"/>
              <a:gd name="T56" fmla="*/ 72 w 94"/>
              <a:gd name="T57" fmla="*/ 22 h 106"/>
              <a:gd name="T58" fmla="*/ 77 w 94"/>
              <a:gd name="T59" fmla="*/ 19 h 106"/>
              <a:gd name="T60" fmla="*/ 86 w 94"/>
              <a:gd name="T61" fmla="*/ 21 h 106"/>
              <a:gd name="T62" fmla="*/ 88 w 94"/>
              <a:gd name="T63" fmla="*/ 21 h 106"/>
              <a:gd name="T64" fmla="*/ 91 w 94"/>
              <a:gd name="T65" fmla="*/ 22 h 106"/>
              <a:gd name="T66" fmla="*/ 92 w 94"/>
              <a:gd name="T67" fmla="*/ 23 h 106"/>
              <a:gd name="T68" fmla="*/ 86 w 94"/>
              <a:gd name="T69" fmla="*/ 26 h 106"/>
              <a:gd name="T70" fmla="*/ 82 w 94"/>
              <a:gd name="T71" fmla="*/ 29 h 106"/>
              <a:gd name="T72" fmla="*/ 77 w 94"/>
              <a:gd name="T73" fmla="*/ 32 h 106"/>
              <a:gd name="T74" fmla="*/ 63 w 94"/>
              <a:gd name="T75" fmla="*/ 46 h 106"/>
              <a:gd name="T76" fmla="*/ 61 w 94"/>
              <a:gd name="T77" fmla="*/ 48 h 106"/>
              <a:gd name="T78" fmla="*/ 60 w 94"/>
              <a:gd name="T79" fmla="*/ 59 h 106"/>
              <a:gd name="T80" fmla="*/ 55 w 94"/>
              <a:gd name="T81" fmla="*/ 63 h 106"/>
              <a:gd name="T82" fmla="*/ 55 w 94"/>
              <a:gd name="T83" fmla="*/ 65 h 106"/>
              <a:gd name="T84" fmla="*/ 56 w 94"/>
              <a:gd name="T85" fmla="*/ 68 h 106"/>
              <a:gd name="T86" fmla="*/ 56 w 94"/>
              <a:gd name="T87" fmla="*/ 73 h 106"/>
              <a:gd name="T88" fmla="*/ 56 w 94"/>
              <a:gd name="T89" fmla="*/ 77 h 106"/>
              <a:gd name="T90" fmla="*/ 57 w 94"/>
              <a:gd name="T91" fmla="*/ 83 h 106"/>
              <a:gd name="T92" fmla="*/ 58 w 94"/>
              <a:gd name="T93" fmla="*/ 85 h 106"/>
              <a:gd name="T94" fmla="*/ 62 w 94"/>
              <a:gd name="T95" fmla="*/ 86 h 106"/>
              <a:gd name="T96" fmla="*/ 63 w 94"/>
              <a:gd name="T97" fmla="*/ 87 h 106"/>
              <a:gd name="T98" fmla="*/ 68 w 94"/>
              <a:gd name="T99" fmla="*/ 92 h 106"/>
              <a:gd name="T100" fmla="*/ 76 w 94"/>
              <a:gd name="T101" fmla="*/ 97 h 106"/>
              <a:gd name="T102" fmla="*/ 77 w 94"/>
              <a:gd name="T103" fmla="*/ 101 h 106"/>
              <a:gd name="T104" fmla="*/ 9 w 94"/>
              <a:gd name="T105" fmla="*/ 106 h 1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4"/>
              <a:gd name="T160" fmla="*/ 0 h 106"/>
              <a:gd name="T161" fmla="*/ 94 w 94"/>
              <a:gd name="T162" fmla="*/ 106 h 1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4" h="106">
                <a:moveTo>
                  <a:pt x="9" y="106"/>
                </a:moveTo>
                <a:lnTo>
                  <a:pt x="9" y="73"/>
                </a:lnTo>
                <a:lnTo>
                  <a:pt x="4" y="69"/>
                </a:lnTo>
                <a:lnTo>
                  <a:pt x="4" y="67"/>
                </a:lnTo>
                <a:lnTo>
                  <a:pt x="7" y="65"/>
                </a:lnTo>
                <a:lnTo>
                  <a:pt x="7" y="63"/>
                </a:lnTo>
                <a:lnTo>
                  <a:pt x="7" y="62"/>
                </a:lnTo>
                <a:lnTo>
                  <a:pt x="7" y="59"/>
                </a:lnTo>
                <a:lnTo>
                  <a:pt x="7" y="57"/>
                </a:lnTo>
                <a:lnTo>
                  <a:pt x="5" y="50"/>
                </a:lnTo>
                <a:lnTo>
                  <a:pt x="5" y="49"/>
                </a:lnTo>
                <a:lnTo>
                  <a:pt x="5" y="46"/>
                </a:lnTo>
                <a:lnTo>
                  <a:pt x="5" y="44"/>
                </a:lnTo>
                <a:lnTo>
                  <a:pt x="4" y="35"/>
                </a:lnTo>
                <a:lnTo>
                  <a:pt x="3" y="29"/>
                </a:lnTo>
                <a:lnTo>
                  <a:pt x="2" y="28"/>
                </a:lnTo>
                <a:lnTo>
                  <a:pt x="1" y="22"/>
                </a:lnTo>
                <a:lnTo>
                  <a:pt x="0" y="17"/>
                </a:lnTo>
                <a:lnTo>
                  <a:pt x="1" y="14"/>
                </a:lnTo>
                <a:lnTo>
                  <a:pt x="1" y="13"/>
                </a:lnTo>
                <a:lnTo>
                  <a:pt x="0" y="8"/>
                </a:lnTo>
                <a:lnTo>
                  <a:pt x="0" y="7"/>
                </a:lnTo>
                <a:lnTo>
                  <a:pt x="24" y="7"/>
                </a:lnTo>
                <a:lnTo>
                  <a:pt x="24" y="3"/>
                </a:lnTo>
                <a:lnTo>
                  <a:pt x="25" y="0"/>
                </a:lnTo>
                <a:lnTo>
                  <a:pt x="27" y="0"/>
                </a:lnTo>
                <a:lnTo>
                  <a:pt x="29" y="1"/>
                </a:lnTo>
                <a:lnTo>
                  <a:pt x="29" y="5"/>
                </a:lnTo>
                <a:lnTo>
                  <a:pt x="30" y="8"/>
                </a:lnTo>
                <a:lnTo>
                  <a:pt x="30" y="10"/>
                </a:lnTo>
                <a:lnTo>
                  <a:pt x="33" y="12"/>
                </a:lnTo>
                <a:lnTo>
                  <a:pt x="34" y="12"/>
                </a:lnTo>
                <a:lnTo>
                  <a:pt x="35" y="12"/>
                </a:lnTo>
                <a:lnTo>
                  <a:pt x="36" y="13"/>
                </a:lnTo>
                <a:lnTo>
                  <a:pt x="38" y="13"/>
                </a:lnTo>
                <a:lnTo>
                  <a:pt x="41" y="13"/>
                </a:lnTo>
                <a:lnTo>
                  <a:pt x="41" y="14"/>
                </a:lnTo>
                <a:lnTo>
                  <a:pt x="41" y="15"/>
                </a:lnTo>
                <a:lnTo>
                  <a:pt x="45" y="15"/>
                </a:lnTo>
                <a:lnTo>
                  <a:pt x="46" y="14"/>
                </a:lnTo>
                <a:lnTo>
                  <a:pt x="51" y="13"/>
                </a:lnTo>
                <a:lnTo>
                  <a:pt x="55" y="14"/>
                </a:lnTo>
                <a:lnTo>
                  <a:pt x="55" y="15"/>
                </a:lnTo>
                <a:lnTo>
                  <a:pt x="56" y="16"/>
                </a:lnTo>
                <a:lnTo>
                  <a:pt x="57" y="16"/>
                </a:lnTo>
                <a:lnTo>
                  <a:pt x="58" y="19"/>
                </a:lnTo>
                <a:lnTo>
                  <a:pt x="59" y="20"/>
                </a:lnTo>
                <a:lnTo>
                  <a:pt x="60" y="18"/>
                </a:lnTo>
                <a:lnTo>
                  <a:pt x="61" y="17"/>
                </a:lnTo>
                <a:lnTo>
                  <a:pt x="62" y="18"/>
                </a:lnTo>
                <a:lnTo>
                  <a:pt x="63" y="19"/>
                </a:lnTo>
                <a:lnTo>
                  <a:pt x="66" y="20"/>
                </a:lnTo>
                <a:lnTo>
                  <a:pt x="67" y="21"/>
                </a:lnTo>
                <a:lnTo>
                  <a:pt x="68" y="22"/>
                </a:lnTo>
                <a:lnTo>
                  <a:pt x="70" y="22"/>
                </a:lnTo>
                <a:lnTo>
                  <a:pt x="72" y="22"/>
                </a:lnTo>
                <a:lnTo>
                  <a:pt x="77" y="19"/>
                </a:lnTo>
                <a:lnTo>
                  <a:pt x="79" y="21"/>
                </a:lnTo>
                <a:lnTo>
                  <a:pt x="86" y="21"/>
                </a:lnTo>
                <a:lnTo>
                  <a:pt x="87" y="21"/>
                </a:lnTo>
                <a:lnTo>
                  <a:pt x="88" y="21"/>
                </a:lnTo>
                <a:lnTo>
                  <a:pt x="89" y="23"/>
                </a:lnTo>
                <a:lnTo>
                  <a:pt x="91" y="22"/>
                </a:lnTo>
                <a:lnTo>
                  <a:pt x="94" y="22"/>
                </a:lnTo>
                <a:lnTo>
                  <a:pt x="92" y="23"/>
                </a:lnTo>
                <a:lnTo>
                  <a:pt x="88" y="26"/>
                </a:lnTo>
                <a:lnTo>
                  <a:pt x="86" y="26"/>
                </a:lnTo>
                <a:lnTo>
                  <a:pt x="84" y="27"/>
                </a:lnTo>
                <a:lnTo>
                  <a:pt x="82" y="29"/>
                </a:lnTo>
                <a:lnTo>
                  <a:pt x="79" y="31"/>
                </a:lnTo>
                <a:lnTo>
                  <a:pt x="77" y="32"/>
                </a:lnTo>
                <a:lnTo>
                  <a:pt x="71" y="38"/>
                </a:lnTo>
                <a:lnTo>
                  <a:pt x="63" y="46"/>
                </a:lnTo>
                <a:lnTo>
                  <a:pt x="62" y="47"/>
                </a:lnTo>
                <a:lnTo>
                  <a:pt x="61" y="48"/>
                </a:lnTo>
                <a:lnTo>
                  <a:pt x="61" y="58"/>
                </a:lnTo>
                <a:lnTo>
                  <a:pt x="60" y="59"/>
                </a:lnTo>
                <a:lnTo>
                  <a:pt x="59" y="60"/>
                </a:lnTo>
                <a:lnTo>
                  <a:pt x="55" y="63"/>
                </a:lnTo>
                <a:lnTo>
                  <a:pt x="55" y="64"/>
                </a:lnTo>
                <a:lnTo>
                  <a:pt x="55" y="65"/>
                </a:lnTo>
                <a:lnTo>
                  <a:pt x="54" y="67"/>
                </a:lnTo>
                <a:lnTo>
                  <a:pt x="56" y="68"/>
                </a:lnTo>
                <a:lnTo>
                  <a:pt x="57" y="71"/>
                </a:lnTo>
                <a:lnTo>
                  <a:pt x="56" y="73"/>
                </a:lnTo>
                <a:lnTo>
                  <a:pt x="56" y="74"/>
                </a:lnTo>
                <a:lnTo>
                  <a:pt x="56" y="77"/>
                </a:lnTo>
                <a:lnTo>
                  <a:pt x="56" y="82"/>
                </a:lnTo>
                <a:lnTo>
                  <a:pt x="57" y="83"/>
                </a:lnTo>
                <a:lnTo>
                  <a:pt x="58" y="84"/>
                </a:lnTo>
                <a:lnTo>
                  <a:pt x="58" y="85"/>
                </a:lnTo>
                <a:lnTo>
                  <a:pt x="62" y="86"/>
                </a:lnTo>
                <a:lnTo>
                  <a:pt x="62" y="87"/>
                </a:lnTo>
                <a:lnTo>
                  <a:pt x="63" y="87"/>
                </a:lnTo>
                <a:lnTo>
                  <a:pt x="67" y="89"/>
                </a:lnTo>
                <a:lnTo>
                  <a:pt x="68" y="92"/>
                </a:lnTo>
                <a:lnTo>
                  <a:pt x="72" y="95"/>
                </a:lnTo>
                <a:lnTo>
                  <a:pt x="76" y="97"/>
                </a:lnTo>
                <a:lnTo>
                  <a:pt x="77" y="98"/>
                </a:lnTo>
                <a:lnTo>
                  <a:pt x="77" y="101"/>
                </a:lnTo>
                <a:lnTo>
                  <a:pt x="77" y="104"/>
                </a:lnTo>
                <a:lnTo>
                  <a:pt x="9" y="106"/>
                </a:lnTo>
                <a:close/>
              </a:path>
            </a:pathLst>
          </a:custGeom>
          <a:noFill/>
          <a:ln w="9525">
            <a:solidFill>
              <a:srgbClr val="000000"/>
            </a:solidFill>
            <a:round/>
            <a:headEnd/>
            <a:tailEnd/>
          </a:ln>
        </p:spPr>
        <p:txBody>
          <a:bodyPr/>
          <a:lstStyle/>
          <a:p>
            <a:endParaRPr lang="en-US"/>
          </a:p>
        </p:txBody>
      </p:sp>
      <p:sp>
        <p:nvSpPr>
          <p:cNvPr id="35894" name="Freeform 53"/>
          <p:cNvSpPr>
            <a:spLocks/>
          </p:cNvSpPr>
          <p:nvPr/>
        </p:nvSpPr>
        <p:spPr bwMode="auto">
          <a:xfrm>
            <a:off x="4945063" y="4495800"/>
            <a:ext cx="730250" cy="631825"/>
          </a:xfrm>
          <a:custGeom>
            <a:avLst/>
            <a:gdLst>
              <a:gd name="T0" fmla="*/ 44 w 81"/>
              <a:gd name="T1" fmla="*/ 1 h 70"/>
              <a:gd name="T2" fmla="*/ 47 w 81"/>
              <a:gd name="T3" fmla="*/ 10 h 70"/>
              <a:gd name="T4" fmla="*/ 46 w 81"/>
              <a:gd name="T5" fmla="*/ 14 h 70"/>
              <a:gd name="T6" fmla="*/ 42 w 81"/>
              <a:gd name="T7" fmla="*/ 23 h 70"/>
              <a:gd name="T8" fmla="*/ 67 w 81"/>
              <a:gd name="T9" fmla="*/ 35 h 70"/>
              <a:gd name="T10" fmla="*/ 67 w 81"/>
              <a:gd name="T11" fmla="*/ 42 h 70"/>
              <a:gd name="T12" fmla="*/ 67 w 81"/>
              <a:gd name="T13" fmla="*/ 48 h 70"/>
              <a:gd name="T14" fmla="*/ 61 w 81"/>
              <a:gd name="T15" fmla="*/ 47 h 70"/>
              <a:gd name="T16" fmla="*/ 59 w 81"/>
              <a:gd name="T17" fmla="*/ 52 h 70"/>
              <a:gd name="T18" fmla="*/ 66 w 81"/>
              <a:gd name="T19" fmla="*/ 51 h 70"/>
              <a:gd name="T20" fmla="*/ 69 w 81"/>
              <a:gd name="T21" fmla="*/ 50 h 70"/>
              <a:gd name="T22" fmla="*/ 68 w 81"/>
              <a:gd name="T23" fmla="*/ 52 h 70"/>
              <a:gd name="T24" fmla="*/ 70 w 81"/>
              <a:gd name="T25" fmla="*/ 54 h 70"/>
              <a:gd name="T26" fmla="*/ 75 w 81"/>
              <a:gd name="T27" fmla="*/ 50 h 70"/>
              <a:gd name="T28" fmla="*/ 78 w 81"/>
              <a:gd name="T29" fmla="*/ 51 h 70"/>
              <a:gd name="T30" fmla="*/ 78 w 81"/>
              <a:gd name="T31" fmla="*/ 54 h 70"/>
              <a:gd name="T32" fmla="*/ 72 w 81"/>
              <a:gd name="T33" fmla="*/ 59 h 70"/>
              <a:gd name="T34" fmla="*/ 75 w 81"/>
              <a:gd name="T35" fmla="*/ 64 h 70"/>
              <a:gd name="T36" fmla="*/ 81 w 81"/>
              <a:gd name="T37" fmla="*/ 68 h 70"/>
              <a:gd name="T38" fmla="*/ 75 w 81"/>
              <a:gd name="T39" fmla="*/ 67 h 70"/>
              <a:gd name="T40" fmla="*/ 68 w 81"/>
              <a:gd name="T41" fmla="*/ 63 h 70"/>
              <a:gd name="T42" fmla="*/ 65 w 81"/>
              <a:gd name="T43" fmla="*/ 66 h 70"/>
              <a:gd name="T44" fmla="*/ 63 w 81"/>
              <a:gd name="T45" fmla="*/ 69 h 70"/>
              <a:gd name="T46" fmla="*/ 60 w 81"/>
              <a:gd name="T47" fmla="*/ 67 h 70"/>
              <a:gd name="T48" fmla="*/ 57 w 81"/>
              <a:gd name="T49" fmla="*/ 67 h 70"/>
              <a:gd name="T50" fmla="*/ 52 w 81"/>
              <a:gd name="T51" fmla="*/ 68 h 70"/>
              <a:gd name="T52" fmla="*/ 43 w 81"/>
              <a:gd name="T53" fmla="*/ 63 h 70"/>
              <a:gd name="T54" fmla="*/ 40 w 81"/>
              <a:gd name="T55" fmla="*/ 60 h 70"/>
              <a:gd name="T56" fmla="*/ 39 w 81"/>
              <a:gd name="T57" fmla="*/ 59 h 70"/>
              <a:gd name="T58" fmla="*/ 36 w 81"/>
              <a:gd name="T59" fmla="*/ 59 h 70"/>
              <a:gd name="T60" fmla="*/ 35 w 81"/>
              <a:gd name="T61" fmla="*/ 57 h 70"/>
              <a:gd name="T62" fmla="*/ 33 w 81"/>
              <a:gd name="T63" fmla="*/ 62 h 70"/>
              <a:gd name="T64" fmla="*/ 15 w 81"/>
              <a:gd name="T65" fmla="*/ 59 h 70"/>
              <a:gd name="T66" fmla="*/ 3 w 81"/>
              <a:gd name="T67" fmla="*/ 59 h 70"/>
              <a:gd name="T68" fmla="*/ 5 w 81"/>
              <a:gd name="T69" fmla="*/ 56 h 70"/>
              <a:gd name="T70" fmla="*/ 6 w 81"/>
              <a:gd name="T71" fmla="*/ 49 h 70"/>
              <a:gd name="T72" fmla="*/ 6 w 81"/>
              <a:gd name="T73" fmla="*/ 45 h 70"/>
              <a:gd name="T74" fmla="*/ 9 w 81"/>
              <a:gd name="T75" fmla="*/ 39 h 70"/>
              <a:gd name="T76" fmla="*/ 7 w 81"/>
              <a:gd name="T77" fmla="*/ 32 h 70"/>
              <a:gd name="T78" fmla="*/ 6 w 81"/>
              <a:gd name="T79" fmla="*/ 30 h 70"/>
              <a:gd name="T80" fmla="*/ 4 w 81"/>
              <a:gd name="T81" fmla="*/ 27 h 70"/>
              <a:gd name="T82" fmla="*/ 1 w 81"/>
              <a:gd name="T83" fmla="*/ 20 h 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1"/>
              <a:gd name="T127" fmla="*/ 0 h 70"/>
              <a:gd name="T128" fmla="*/ 81 w 81"/>
              <a:gd name="T129" fmla="*/ 70 h 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1" h="70">
                <a:moveTo>
                  <a:pt x="0" y="1"/>
                </a:moveTo>
                <a:lnTo>
                  <a:pt x="44" y="0"/>
                </a:lnTo>
                <a:lnTo>
                  <a:pt x="44" y="1"/>
                </a:lnTo>
                <a:lnTo>
                  <a:pt x="46" y="5"/>
                </a:lnTo>
                <a:lnTo>
                  <a:pt x="46" y="8"/>
                </a:lnTo>
                <a:lnTo>
                  <a:pt x="47" y="10"/>
                </a:lnTo>
                <a:lnTo>
                  <a:pt x="48" y="11"/>
                </a:lnTo>
                <a:lnTo>
                  <a:pt x="48" y="13"/>
                </a:lnTo>
                <a:lnTo>
                  <a:pt x="46" y="14"/>
                </a:lnTo>
                <a:lnTo>
                  <a:pt x="45" y="15"/>
                </a:lnTo>
                <a:lnTo>
                  <a:pt x="44" y="18"/>
                </a:lnTo>
                <a:lnTo>
                  <a:pt x="42" y="23"/>
                </a:lnTo>
                <a:lnTo>
                  <a:pt x="39" y="30"/>
                </a:lnTo>
                <a:lnTo>
                  <a:pt x="39" y="36"/>
                </a:lnTo>
                <a:lnTo>
                  <a:pt x="67" y="35"/>
                </a:lnTo>
                <a:lnTo>
                  <a:pt x="68" y="36"/>
                </a:lnTo>
                <a:lnTo>
                  <a:pt x="67" y="38"/>
                </a:lnTo>
                <a:lnTo>
                  <a:pt x="67" y="42"/>
                </a:lnTo>
                <a:lnTo>
                  <a:pt x="70" y="45"/>
                </a:lnTo>
                <a:lnTo>
                  <a:pt x="71" y="49"/>
                </a:lnTo>
                <a:lnTo>
                  <a:pt x="67" y="48"/>
                </a:lnTo>
                <a:lnTo>
                  <a:pt x="63" y="46"/>
                </a:lnTo>
                <a:lnTo>
                  <a:pt x="62" y="46"/>
                </a:lnTo>
                <a:lnTo>
                  <a:pt x="61" y="47"/>
                </a:lnTo>
                <a:lnTo>
                  <a:pt x="58" y="49"/>
                </a:lnTo>
                <a:lnTo>
                  <a:pt x="58" y="50"/>
                </a:lnTo>
                <a:lnTo>
                  <a:pt x="59" y="52"/>
                </a:lnTo>
                <a:lnTo>
                  <a:pt x="61" y="52"/>
                </a:lnTo>
                <a:lnTo>
                  <a:pt x="64" y="52"/>
                </a:lnTo>
                <a:lnTo>
                  <a:pt x="66" y="51"/>
                </a:lnTo>
                <a:lnTo>
                  <a:pt x="67" y="50"/>
                </a:lnTo>
                <a:lnTo>
                  <a:pt x="68" y="50"/>
                </a:lnTo>
                <a:lnTo>
                  <a:pt x="69" y="50"/>
                </a:lnTo>
                <a:lnTo>
                  <a:pt x="69" y="51"/>
                </a:lnTo>
                <a:lnTo>
                  <a:pt x="68" y="52"/>
                </a:lnTo>
                <a:lnTo>
                  <a:pt x="68" y="53"/>
                </a:lnTo>
                <a:lnTo>
                  <a:pt x="69" y="54"/>
                </a:lnTo>
                <a:lnTo>
                  <a:pt x="70" y="54"/>
                </a:lnTo>
                <a:lnTo>
                  <a:pt x="71" y="54"/>
                </a:lnTo>
                <a:lnTo>
                  <a:pt x="72" y="52"/>
                </a:lnTo>
                <a:lnTo>
                  <a:pt x="75" y="50"/>
                </a:lnTo>
                <a:lnTo>
                  <a:pt x="76" y="50"/>
                </a:lnTo>
                <a:lnTo>
                  <a:pt x="77" y="50"/>
                </a:lnTo>
                <a:lnTo>
                  <a:pt x="78" y="51"/>
                </a:lnTo>
                <a:lnTo>
                  <a:pt x="77" y="52"/>
                </a:lnTo>
                <a:lnTo>
                  <a:pt x="78" y="53"/>
                </a:lnTo>
                <a:lnTo>
                  <a:pt x="78" y="54"/>
                </a:lnTo>
                <a:lnTo>
                  <a:pt x="76" y="55"/>
                </a:lnTo>
                <a:lnTo>
                  <a:pt x="74" y="58"/>
                </a:lnTo>
                <a:lnTo>
                  <a:pt x="72" y="59"/>
                </a:lnTo>
                <a:lnTo>
                  <a:pt x="72" y="61"/>
                </a:lnTo>
                <a:lnTo>
                  <a:pt x="72" y="62"/>
                </a:lnTo>
                <a:lnTo>
                  <a:pt x="75" y="64"/>
                </a:lnTo>
                <a:lnTo>
                  <a:pt x="81" y="66"/>
                </a:lnTo>
                <a:lnTo>
                  <a:pt x="81" y="67"/>
                </a:lnTo>
                <a:lnTo>
                  <a:pt x="81" y="68"/>
                </a:lnTo>
                <a:lnTo>
                  <a:pt x="80" y="69"/>
                </a:lnTo>
                <a:lnTo>
                  <a:pt x="76" y="70"/>
                </a:lnTo>
                <a:lnTo>
                  <a:pt x="75" y="67"/>
                </a:lnTo>
                <a:lnTo>
                  <a:pt x="73" y="66"/>
                </a:lnTo>
                <a:lnTo>
                  <a:pt x="68" y="64"/>
                </a:lnTo>
                <a:lnTo>
                  <a:pt x="68" y="63"/>
                </a:lnTo>
                <a:lnTo>
                  <a:pt x="67" y="62"/>
                </a:lnTo>
                <a:lnTo>
                  <a:pt x="66" y="63"/>
                </a:lnTo>
                <a:lnTo>
                  <a:pt x="65" y="66"/>
                </a:lnTo>
                <a:lnTo>
                  <a:pt x="65" y="67"/>
                </a:lnTo>
                <a:lnTo>
                  <a:pt x="63" y="69"/>
                </a:lnTo>
                <a:lnTo>
                  <a:pt x="62" y="69"/>
                </a:lnTo>
                <a:lnTo>
                  <a:pt x="61" y="67"/>
                </a:lnTo>
                <a:lnTo>
                  <a:pt x="60" y="67"/>
                </a:lnTo>
                <a:lnTo>
                  <a:pt x="58" y="67"/>
                </a:lnTo>
                <a:lnTo>
                  <a:pt x="58" y="66"/>
                </a:lnTo>
                <a:lnTo>
                  <a:pt x="57" y="67"/>
                </a:lnTo>
                <a:lnTo>
                  <a:pt x="55" y="69"/>
                </a:lnTo>
                <a:lnTo>
                  <a:pt x="52" y="69"/>
                </a:lnTo>
                <a:lnTo>
                  <a:pt x="52" y="68"/>
                </a:lnTo>
                <a:lnTo>
                  <a:pt x="49" y="68"/>
                </a:lnTo>
                <a:lnTo>
                  <a:pt x="45" y="63"/>
                </a:lnTo>
                <a:lnTo>
                  <a:pt x="43" y="63"/>
                </a:lnTo>
                <a:lnTo>
                  <a:pt x="41" y="62"/>
                </a:lnTo>
                <a:lnTo>
                  <a:pt x="40" y="60"/>
                </a:lnTo>
                <a:lnTo>
                  <a:pt x="39" y="60"/>
                </a:lnTo>
                <a:lnTo>
                  <a:pt x="39" y="59"/>
                </a:lnTo>
                <a:lnTo>
                  <a:pt x="38" y="59"/>
                </a:lnTo>
                <a:lnTo>
                  <a:pt x="36" y="59"/>
                </a:lnTo>
                <a:lnTo>
                  <a:pt x="36" y="58"/>
                </a:lnTo>
                <a:lnTo>
                  <a:pt x="36" y="57"/>
                </a:lnTo>
                <a:lnTo>
                  <a:pt x="35" y="57"/>
                </a:lnTo>
                <a:lnTo>
                  <a:pt x="32" y="60"/>
                </a:lnTo>
                <a:lnTo>
                  <a:pt x="33" y="62"/>
                </a:lnTo>
                <a:lnTo>
                  <a:pt x="28" y="62"/>
                </a:lnTo>
                <a:lnTo>
                  <a:pt x="20" y="61"/>
                </a:lnTo>
                <a:lnTo>
                  <a:pt x="15" y="59"/>
                </a:lnTo>
                <a:lnTo>
                  <a:pt x="4" y="61"/>
                </a:lnTo>
                <a:lnTo>
                  <a:pt x="4" y="60"/>
                </a:lnTo>
                <a:lnTo>
                  <a:pt x="3" y="59"/>
                </a:lnTo>
                <a:lnTo>
                  <a:pt x="4" y="58"/>
                </a:lnTo>
                <a:lnTo>
                  <a:pt x="4" y="57"/>
                </a:lnTo>
                <a:lnTo>
                  <a:pt x="5" y="56"/>
                </a:lnTo>
                <a:lnTo>
                  <a:pt x="7" y="52"/>
                </a:lnTo>
                <a:lnTo>
                  <a:pt x="6" y="50"/>
                </a:lnTo>
                <a:lnTo>
                  <a:pt x="6" y="49"/>
                </a:lnTo>
                <a:lnTo>
                  <a:pt x="6" y="48"/>
                </a:lnTo>
                <a:lnTo>
                  <a:pt x="6" y="47"/>
                </a:lnTo>
                <a:lnTo>
                  <a:pt x="6" y="45"/>
                </a:lnTo>
                <a:lnTo>
                  <a:pt x="8" y="44"/>
                </a:lnTo>
                <a:lnTo>
                  <a:pt x="8" y="42"/>
                </a:lnTo>
                <a:lnTo>
                  <a:pt x="9" y="39"/>
                </a:lnTo>
                <a:lnTo>
                  <a:pt x="9" y="37"/>
                </a:lnTo>
                <a:lnTo>
                  <a:pt x="8" y="34"/>
                </a:lnTo>
                <a:lnTo>
                  <a:pt x="7" y="32"/>
                </a:lnTo>
                <a:lnTo>
                  <a:pt x="7" y="31"/>
                </a:lnTo>
                <a:lnTo>
                  <a:pt x="6" y="30"/>
                </a:lnTo>
                <a:lnTo>
                  <a:pt x="5" y="28"/>
                </a:lnTo>
                <a:lnTo>
                  <a:pt x="4" y="27"/>
                </a:lnTo>
                <a:lnTo>
                  <a:pt x="5" y="25"/>
                </a:lnTo>
                <a:lnTo>
                  <a:pt x="3" y="22"/>
                </a:lnTo>
                <a:lnTo>
                  <a:pt x="1" y="20"/>
                </a:lnTo>
                <a:lnTo>
                  <a:pt x="1" y="19"/>
                </a:lnTo>
                <a:lnTo>
                  <a:pt x="0" y="1"/>
                </a:lnTo>
                <a:close/>
              </a:path>
            </a:pathLst>
          </a:custGeom>
          <a:noFill/>
          <a:ln w="19050">
            <a:solidFill>
              <a:srgbClr val="000000"/>
            </a:solidFill>
            <a:round/>
            <a:headEnd/>
            <a:tailEnd/>
          </a:ln>
        </p:spPr>
        <p:txBody>
          <a:bodyPr/>
          <a:lstStyle/>
          <a:p>
            <a:endParaRPr lang="en-US"/>
          </a:p>
        </p:txBody>
      </p:sp>
      <p:sp>
        <p:nvSpPr>
          <p:cNvPr id="219190" name="Freeform 54"/>
          <p:cNvSpPr>
            <a:spLocks/>
          </p:cNvSpPr>
          <p:nvPr/>
        </p:nvSpPr>
        <p:spPr bwMode="auto">
          <a:xfrm>
            <a:off x="4945063" y="4495800"/>
            <a:ext cx="730250" cy="631825"/>
          </a:xfrm>
          <a:custGeom>
            <a:avLst/>
            <a:gdLst>
              <a:gd name="T0" fmla="*/ 44 w 81"/>
              <a:gd name="T1" fmla="*/ 1 h 70"/>
              <a:gd name="T2" fmla="*/ 47 w 81"/>
              <a:gd name="T3" fmla="*/ 10 h 70"/>
              <a:gd name="T4" fmla="*/ 46 w 81"/>
              <a:gd name="T5" fmla="*/ 14 h 70"/>
              <a:gd name="T6" fmla="*/ 42 w 81"/>
              <a:gd name="T7" fmla="*/ 23 h 70"/>
              <a:gd name="T8" fmla="*/ 67 w 81"/>
              <a:gd name="T9" fmla="*/ 35 h 70"/>
              <a:gd name="T10" fmla="*/ 67 w 81"/>
              <a:gd name="T11" fmla="*/ 42 h 70"/>
              <a:gd name="T12" fmla="*/ 67 w 81"/>
              <a:gd name="T13" fmla="*/ 48 h 70"/>
              <a:gd name="T14" fmla="*/ 61 w 81"/>
              <a:gd name="T15" fmla="*/ 47 h 70"/>
              <a:gd name="T16" fmla="*/ 59 w 81"/>
              <a:gd name="T17" fmla="*/ 52 h 70"/>
              <a:gd name="T18" fmla="*/ 66 w 81"/>
              <a:gd name="T19" fmla="*/ 51 h 70"/>
              <a:gd name="T20" fmla="*/ 69 w 81"/>
              <a:gd name="T21" fmla="*/ 50 h 70"/>
              <a:gd name="T22" fmla="*/ 68 w 81"/>
              <a:gd name="T23" fmla="*/ 52 h 70"/>
              <a:gd name="T24" fmla="*/ 70 w 81"/>
              <a:gd name="T25" fmla="*/ 54 h 70"/>
              <a:gd name="T26" fmla="*/ 75 w 81"/>
              <a:gd name="T27" fmla="*/ 50 h 70"/>
              <a:gd name="T28" fmla="*/ 78 w 81"/>
              <a:gd name="T29" fmla="*/ 51 h 70"/>
              <a:gd name="T30" fmla="*/ 78 w 81"/>
              <a:gd name="T31" fmla="*/ 54 h 70"/>
              <a:gd name="T32" fmla="*/ 72 w 81"/>
              <a:gd name="T33" fmla="*/ 59 h 70"/>
              <a:gd name="T34" fmla="*/ 75 w 81"/>
              <a:gd name="T35" fmla="*/ 64 h 70"/>
              <a:gd name="T36" fmla="*/ 81 w 81"/>
              <a:gd name="T37" fmla="*/ 68 h 70"/>
              <a:gd name="T38" fmla="*/ 75 w 81"/>
              <a:gd name="T39" fmla="*/ 67 h 70"/>
              <a:gd name="T40" fmla="*/ 68 w 81"/>
              <a:gd name="T41" fmla="*/ 63 h 70"/>
              <a:gd name="T42" fmla="*/ 65 w 81"/>
              <a:gd name="T43" fmla="*/ 66 h 70"/>
              <a:gd name="T44" fmla="*/ 63 w 81"/>
              <a:gd name="T45" fmla="*/ 69 h 70"/>
              <a:gd name="T46" fmla="*/ 60 w 81"/>
              <a:gd name="T47" fmla="*/ 67 h 70"/>
              <a:gd name="T48" fmla="*/ 57 w 81"/>
              <a:gd name="T49" fmla="*/ 67 h 70"/>
              <a:gd name="T50" fmla="*/ 52 w 81"/>
              <a:gd name="T51" fmla="*/ 68 h 70"/>
              <a:gd name="T52" fmla="*/ 43 w 81"/>
              <a:gd name="T53" fmla="*/ 63 h 70"/>
              <a:gd name="T54" fmla="*/ 40 w 81"/>
              <a:gd name="T55" fmla="*/ 60 h 70"/>
              <a:gd name="T56" fmla="*/ 39 w 81"/>
              <a:gd name="T57" fmla="*/ 59 h 70"/>
              <a:gd name="T58" fmla="*/ 36 w 81"/>
              <a:gd name="T59" fmla="*/ 59 h 70"/>
              <a:gd name="T60" fmla="*/ 35 w 81"/>
              <a:gd name="T61" fmla="*/ 57 h 70"/>
              <a:gd name="T62" fmla="*/ 33 w 81"/>
              <a:gd name="T63" fmla="*/ 62 h 70"/>
              <a:gd name="T64" fmla="*/ 15 w 81"/>
              <a:gd name="T65" fmla="*/ 59 h 70"/>
              <a:gd name="T66" fmla="*/ 3 w 81"/>
              <a:gd name="T67" fmla="*/ 59 h 70"/>
              <a:gd name="T68" fmla="*/ 5 w 81"/>
              <a:gd name="T69" fmla="*/ 56 h 70"/>
              <a:gd name="T70" fmla="*/ 6 w 81"/>
              <a:gd name="T71" fmla="*/ 49 h 70"/>
              <a:gd name="T72" fmla="*/ 6 w 81"/>
              <a:gd name="T73" fmla="*/ 45 h 70"/>
              <a:gd name="T74" fmla="*/ 9 w 81"/>
              <a:gd name="T75" fmla="*/ 39 h 70"/>
              <a:gd name="T76" fmla="*/ 7 w 81"/>
              <a:gd name="T77" fmla="*/ 32 h 70"/>
              <a:gd name="T78" fmla="*/ 6 w 81"/>
              <a:gd name="T79" fmla="*/ 30 h 70"/>
              <a:gd name="T80" fmla="*/ 4 w 81"/>
              <a:gd name="T81" fmla="*/ 27 h 70"/>
              <a:gd name="T82" fmla="*/ 1 w 81"/>
              <a:gd name="T83" fmla="*/ 20 h 70"/>
              <a:gd name="T84" fmla="*/ 0 w 81"/>
              <a:gd name="T85" fmla="*/ 1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
              <a:gd name="T130" fmla="*/ 0 h 70"/>
              <a:gd name="T131" fmla="*/ 81 w 81"/>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 h="70">
                <a:moveTo>
                  <a:pt x="0" y="1"/>
                </a:moveTo>
                <a:lnTo>
                  <a:pt x="44" y="0"/>
                </a:lnTo>
                <a:lnTo>
                  <a:pt x="44" y="1"/>
                </a:lnTo>
                <a:lnTo>
                  <a:pt x="46" y="5"/>
                </a:lnTo>
                <a:lnTo>
                  <a:pt x="46" y="8"/>
                </a:lnTo>
                <a:lnTo>
                  <a:pt x="47" y="10"/>
                </a:lnTo>
                <a:lnTo>
                  <a:pt x="48" y="11"/>
                </a:lnTo>
                <a:lnTo>
                  <a:pt x="48" y="13"/>
                </a:lnTo>
                <a:lnTo>
                  <a:pt x="46" y="14"/>
                </a:lnTo>
                <a:lnTo>
                  <a:pt x="45" y="15"/>
                </a:lnTo>
                <a:lnTo>
                  <a:pt x="44" y="18"/>
                </a:lnTo>
                <a:lnTo>
                  <a:pt x="42" y="23"/>
                </a:lnTo>
                <a:lnTo>
                  <a:pt x="39" y="30"/>
                </a:lnTo>
                <a:lnTo>
                  <a:pt x="39" y="36"/>
                </a:lnTo>
                <a:lnTo>
                  <a:pt x="67" y="35"/>
                </a:lnTo>
                <a:lnTo>
                  <a:pt x="68" y="36"/>
                </a:lnTo>
                <a:lnTo>
                  <a:pt x="67" y="38"/>
                </a:lnTo>
                <a:lnTo>
                  <a:pt x="67" y="42"/>
                </a:lnTo>
                <a:lnTo>
                  <a:pt x="70" y="45"/>
                </a:lnTo>
                <a:lnTo>
                  <a:pt x="71" y="49"/>
                </a:lnTo>
                <a:lnTo>
                  <a:pt x="67" y="48"/>
                </a:lnTo>
                <a:lnTo>
                  <a:pt x="63" y="46"/>
                </a:lnTo>
                <a:lnTo>
                  <a:pt x="62" y="46"/>
                </a:lnTo>
                <a:lnTo>
                  <a:pt x="61" y="47"/>
                </a:lnTo>
                <a:lnTo>
                  <a:pt x="58" y="49"/>
                </a:lnTo>
                <a:lnTo>
                  <a:pt x="58" y="50"/>
                </a:lnTo>
                <a:lnTo>
                  <a:pt x="59" y="52"/>
                </a:lnTo>
                <a:lnTo>
                  <a:pt x="61" y="52"/>
                </a:lnTo>
                <a:lnTo>
                  <a:pt x="64" y="52"/>
                </a:lnTo>
                <a:lnTo>
                  <a:pt x="66" y="51"/>
                </a:lnTo>
                <a:lnTo>
                  <a:pt x="67" y="50"/>
                </a:lnTo>
                <a:lnTo>
                  <a:pt x="68" y="50"/>
                </a:lnTo>
                <a:lnTo>
                  <a:pt x="69" y="50"/>
                </a:lnTo>
                <a:lnTo>
                  <a:pt x="69" y="51"/>
                </a:lnTo>
                <a:lnTo>
                  <a:pt x="68" y="52"/>
                </a:lnTo>
                <a:lnTo>
                  <a:pt x="68" y="53"/>
                </a:lnTo>
                <a:lnTo>
                  <a:pt x="69" y="54"/>
                </a:lnTo>
                <a:lnTo>
                  <a:pt x="70" y="54"/>
                </a:lnTo>
                <a:lnTo>
                  <a:pt x="71" y="54"/>
                </a:lnTo>
                <a:lnTo>
                  <a:pt x="72" y="52"/>
                </a:lnTo>
                <a:lnTo>
                  <a:pt x="75" y="50"/>
                </a:lnTo>
                <a:lnTo>
                  <a:pt x="76" y="50"/>
                </a:lnTo>
                <a:lnTo>
                  <a:pt x="77" y="50"/>
                </a:lnTo>
                <a:lnTo>
                  <a:pt x="78" y="51"/>
                </a:lnTo>
                <a:lnTo>
                  <a:pt x="77" y="52"/>
                </a:lnTo>
                <a:lnTo>
                  <a:pt x="78" y="53"/>
                </a:lnTo>
                <a:lnTo>
                  <a:pt x="78" y="54"/>
                </a:lnTo>
                <a:lnTo>
                  <a:pt x="76" y="55"/>
                </a:lnTo>
                <a:lnTo>
                  <a:pt x="74" y="58"/>
                </a:lnTo>
                <a:lnTo>
                  <a:pt x="72" y="59"/>
                </a:lnTo>
                <a:lnTo>
                  <a:pt x="72" y="61"/>
                </a:lnTo>
                <a:lnTo>
                  <a:pt x="72" y="62"/>
                </a:lnTo>
                <a:lnTo>
                  <a:pt x="75" y="64"/>
                </a:lnTo>
                <a:lnTo>
                  <a:pt x="81" y="66"/>
                </a:lnTo>
                <a:lnTo>
                  <a:pt x="81" y="67"/>
                </a:lnTo>
                <a:lnTo>
                  <a:pt x="81" y="68"/>
                </a:lnTo>
                <a:lnTo>
                  <a:pt x="80" y="69"/>
                </a:lnTo>
                <a:lnTo>
                  <a:pt x="76" y="70"/>
                </a:lnTo>
                <a:lnTo>
                  <a:pt x="75" y="67"/>
                </a:lnTo>
                <a:lnTo>
                  <a:pt x="73" y="66"/>
                </a:lnTo>
                <a:lnTo>
                  <a:pt x="68" y="64"/>
                </a:lnTo>
                <a:lnTo>
                  <a:pt x="68" y="63"/>
                </a:lnTo>
                <a:lnTo>
                  <a:pt x="67" y="62"/>
                </a:lnTo>
                <a:lnTo>
                  <a:pt x="66" y="63"/>
                </a:lnTo>
                <a:lnTo>
                  <a:pt x="65" y="66"/>
                </a:lnTo>
                <a:lnTo>
                  <a:pt x="65" y="67"/>
                </a:lnTo>
                <a:lnTo>
                  <a:pt x="63" y="69"/>
                </a:lnTo>
                <a:lnTo>
                  <a:pt x="62" y="69"/>
                </a:lnTo>
                <a:lnTo>
                  <a:pt x="61" y="67"/>
                </a:lnTo>
                <a:lnTo>
                  <a:pt x="60" y="67"/>
                </a:lnTo>
                <a:lnTo>
                  <a:pt x="58" y="67"/>
                </a:lnTo>
                <a:lnTo>
                  <a:pt x="58" y="66"/>
                </a:lnTo>
                <a:lnTo>
                  <a:pt x="57" y="67"/>
                </a:lnTo>
                <a:lnTo>
                  <a:pt x="55" y="69"/>
                </a:lnTo>
                <a:lnTo>
                  <a:pt x="52" y="69"/>
                </a:lnTo>
                <a:lnTo>
                  <a:pt x="52" y="68"/>
                </a:lnTo>
                <a:lnTo>
                  <a:pt x="49" y="68"/>
                </a:lnTo>
                <a:lnTo>
                  <a:pt x="45" y="63"/>
                </a:lnTo>
                <a:lnTo>
                  <a:pt x="43" y="63"/>
                </a:lnTo>
                <a:lnTo>
                  <a:pt x="41" y="62"/>
                </a:lnTo>
                <a:lnTo>
                  <a:pt x="40" y="60"/>
                </a:lnTo>
                <a:lnTo>
                  <a:pt x="39" y="60"/>
                </a:lnTo>
                <a:lnTo>
                  <a:pt x="39" y="59"/>
                </a:lnTo>
                <a:lnTo>
                  <a:pt x="38" y="59"/>
                </a:lnTo>
                <a:lnTo>
                  <a:pt x="36" y="59"/>
                </a:lnTo>
                <a:lnTo>
                  <a:pt x="36" y="58"/>
                </a:lnTo>
                <a:lnTo>
                  <a:pt x="36" y="57"/>
                </a:lnTo>
                <a:lnTo>
                  <a:pt x="35" y="57"/>
                </a:lnTo>
                <a:lnTo>
                  <a:pt x="32" y="60"/>
                </a:lnTo>
                <a:lnTo>
                  <a:pt x="33" y="62"/>
                </a:lnTo>
                <a:lnTo>
                  <a:pt x="28" y="62"/>
                </a:lnTo>
                <a:lnTo>
                  <a:pt x="20" y="61"/>
                </a:lnTo>
                <a:lnTo>
                  <a:pt x="15" y="59"/>
                </a:lnTo>
                <a:lnTo>
                  <a:pt x="4" y="61"/>
                </a:lnTo>
                <a:lnTo>
                  <a:pt x="4" y="60"/>
                </a:lnTo>
                <a:lnTo>
                  <a:pt x="3" y="59"/>
                </a:lnTo>
                <a:lnTo>
                  <a:pt x="4" y="58"/>
                </a:lnTo>
                <a:lnTo>
                  <a:pt x="4" y="57"/>
                </a:lnTo>
                <a:lnTo>
                  <a:pt x="5" y="56"/>
                </a:lnTo>
                <a:lnTo>
                  <a:pt x="7" y="52"/>
                </a:lnTo>
                <a:lnTo>
                  <a:pt x="6" y="50"/>
                </a:lnTo>
                <a:lnTo>
                  <a:pt x="6" y="49"/>
                </a:lnTo>
                <a:lnTo>
                  <a:pt x="6" y="48"/>
                </a:lnTo>
                <a:lnTo>
                  <a:pt x="6" y="47"/>
                </a:lnTo>
                <a:lnTo>
                  <a:pt x="6" y="45"/>
                </a:lnTo>
                <a:lnTo>
                  <a:pt x="8" y="44"/>
                </a:lnTo>
                <a:lnTo>
                  <a:pt x="8" y="42"/>
                </a:lnTo>
                <a:lnTo>
                  <a:pt x="9" y="39"/>
                </a:lnTo>
                <a:lnTo>
                  <a:pt x="9" y="37"/>
                </a:lnTo>
                <a:lnTo>
                  <a:pt x="8" y="34"/>
                </a:lnTo>
                <a:lnTo>
                  <a:pt x="7" y="32"/>
                </a:lnTo>
                <a:lnTo>
                  <a:pt x="7" y="31"/>
                </a:lnTo>
                <a:lnTo>
                  <a:pt x="6" y="30"/>
                </a:lnTo>
                <a:lnTo>
                  <a:pt x="5" y="28"/>
                </a:lnTo>
                <a:lnTo>
                  <a:pt x="4" y="27"/>
                </a:lnTo>
                <a:lnTo>
                  <a:pt x="5" y="25"/>
                </a:lnTo>
                <a:lnTo>
                  <a:pt x="3" y="22"/>
                </a:lnTo>
                <a:lnTo>
                  <a:pt x="1" y="20"/>
                </a:lnTo>
                <a:lnTo>
                  <a:pt x="1" y="19"/>
                </a:lnTo>
                <a:lnTo>
                  <a:pt x="0" y="1"/>
                </a:lnTo>
                <a:close/>
              </a:path>
            </a:pathLst>
          </a:custGeom>
          <a:solidFill>
            <a:srgbClr val="BAB1F1">
              <a:alpha val="50980"/>
            </a:srgbClr>
          </a:solidFill>
          <a:ln w="9525">
            <a:solidFill>
              <a:srgbClr val="000000"/>
            </a:solidFill>
            <a:round/>
            <a:headEnd/>
            <a:tailEnd/>
          </a:ln>
        </p:spPr>
        <p:txBody>
          <a:bodyPr/>
          <a:lstStyle/>
          <a:p>
            <a:endParaRPr lang="en-US"/>
          </a:p>
        </p:txBody>
      </p:sp>
      <p:sp>
        <p:nvSpPr>
          <p:cNvPr id="35896" name="Freeform 55"/>
          <p:cNvSpPr>
            <a:spLocks/>
          </p:cNvSpPr>
          <p:nvPr/>
        </p:nvSpPr>
        <p:spPr bwMode="auto">
          <a:xfrm>
            <a:off x="5232400" y="2908300"/>
            <a:ext cx="512763" cy="920750"/>
          </a:xfrm>
          <a:custGeom>
            <a:avLst/>
            <a:gdLst>
              <a:gd name="T0" fmla="*/ 10 w 57"/>
              <a:gd name="T1" fmla="*/ 3 h 102"/>
              <a:gd name="T2" fmla="*/ 13 w 57"/>
              <a:gd name="T3" fmla="*/ 6 h 102"/>
              <a:gd name="T4" fmla="*/ 16 w 57"/>
              <a:gd name="T5" fmla="*/ 9 h 102"/>
              <a:gd name="T6" fmla="*/ 17 w 57"/>
              <a:gd name="T7" fmla="*/ 14 h 102"/>
              <a:gd name="T8" fmla="*/ 15 w 57"/>
              <a:gd name="T9" fmla="*/ 16 h 102"/>
              <a:gd name="T10" fmla="*/ 13 w 57"/>
              <a:gd name="T11" fmla="*/ 21 h 102"/>
              <a:gd name="T12" fmla="*/ 10 w 57"/>
              <a:gd name="T13" fmla="*/ 22 h 102"/>
              <a:gd name="T14" fmla="*/ 6 w 57"/>
              <a:gd name="T15" fmla="*/ 23 h 102"/>
              <a:gd name="T16" fmla="*/ 5 w 57"/>
              <a:gd name="T17" fmla="*/ 26 h 102"/>
              <a:gd name="T18" fmla="*/ 7 w 57"/>
              <a:gd name="T19" fmla="*/ 29 h 102"/>
              <a:gd name="T20" fmla="*/ 5 w 57"/>
              <a:gd name="T21" fmla="*/ 36 h 102"/>
              <a:gd name="T22" fmla="*/ 2 w 57"/>
              <a:gd name="T23" fmla="*/ 39 h 102"/>
              <a:gd name="T24" fmla="*/ 1 w 57"/>
              <a:gd name="T25" fmla="*/ 42 h 102"/>
              <a:gd name="T26" fmla="*/ 0 w 57"/>
              <a:gd name="T27" fmla="*/ 45 h 102"/>
              <a:gd name="T28" fmla="*/ 2 w 57"/>
              <a:gd name="T29" fmla="*/ 51 h 102"/>
              <a:gd name="T30" fmla="*/ 6 w 57"/>
              <a:gd name="T31" fmla="*/ 57 h 102"/>
              <a:gd name="T32" fmla="*/ 11 w 57"/>
              <a:gd name="T33" fmla="*/ 61 h 102"/>
              <a:gd name="T34" fmla="*/ 14 w 57"/>
              <a:gd name="T35" fmla="*/ 69 h 102"/>
              <a:gd name="T36" fmla="*/ 17 w 57"/>
              <a:gd name="T37" fmla="*/ 67 h 102"/>
              <a:gd name="T38" fmla="*/ 21 w 57"/>
              <a:gd name="T39" fmla="*/ 70 h 102"/>
              <a:gd name="T40" fmla="*/ 20 w 57"/>
              <a:gd name="T41" fmla="*/ 74 h 102"/>
              <a:gd name="T42" fmla="*/ 17 w 57"/>
              <a:gd name="T43" fmla="*/ 79 h 102"/>
              <a:gd name="T44" fmla="*/ 20 w 57"/>
              <a:gd name="T45" fmla="*/ 83 h 102"/>
              <a:gd name="T46" fmla="*/ 26 w 57"/>
              <a:gd name="T47" fmla="*/ 86 h 102"/>
              <a:gd name="T48" fmla="*/ 31 w 57"/>
              <a:gd name="T49" fmla="*/ 93 h 102"/>
              <a:gd name="T50" fmla="*/ 32 w 57"/>
              <a:gd name="T51" fmla="*/ 95 h 102"/>
              <a:gd name="T52" fmla="*/ 31 w 57"/>
              <a:gd name="T53" fmla="*/ 97 h 102"/>
              <a:gd name="T54" fmla="*/ 35 w 57"/>
              <a:gd name="T55" fmla="*/ 102 h 102"/>
              <a:gd name="T56" fmla="*/ 36 w 57"/>
              <a:gd name="T57" fmla="*/ 101 h 102"/>
              <a:gd name="T58" fmla="*/ 37 w 57"/>
              <a:gd name="T59" fmla="*/ 98 h 102"/>
              <a:gd name="T60" fmla="*/ 41 w 57"/>
              <a:gd name="T61" fmla="*/ 98 h 102"/>
              <a:gd name="T62" fmla="*/ 45 w 57"/>
              <a:gd name="T63" fmla="*/ 100 h 102"/>
              <a:gd name="T64" fmla="*/ 46 w 57"/>
              <a:gd name="T65" fmla="*/ 95 h 102"/>
              <a:gd name="T66" fmla="*/ 47 w 57"/>
              <a:gd name="T67" fmla="*/ 93 h 102"/>
              <a:gd name="T68" fmla="*/ 52 w 57"/>
              <a:gd name="T69" fmla="*/ 91 h 102"/>
              <a:gd name="T70" fmla="*/ 50 w 57"/>
              <a:gd name="T71" fmla="*/ 89 h 102"/>
              <a:gd name="T72" fmla="*/ 51 w 57"/>
              <a:gd name="T73" fmla="*/ 87 h 102"/>
              <a:gd name="T74" fmla="*/ 51 w 57"/>
              <a:gd name="T75" fmla="*/ 86 h 102"/>
              <a:gd name="T76" fmla="*/ 51 w 57"/>
              <a:gd name="T77" fmla="*/ 84 h 102"/>
              <a:gd name="T78" fmla="*/ 52 w 57"/>
              <a:gd name="T79" fmla="*/ 78 h 102"/>
              <a:gd name="T80" fmla="*/ 55 w 57"/>
              <a:gd name="T81" fmla="*/ 73 h 102"/>
              <a:gd name="T82" fmla="*/ 57 w 57"/>
              <a:gd name="T83" fmla="*/ 69 h 102"/>
              <a:gd name="T84" fmla="*/ 55 w 57"/>
              <a:gd name="T85" fmla="*/ 61 h 102"/>
              <a:gd name="T86" fmla="*/ 55 w 57"/>
              <a:gd name="T87" fmla="*/ 58 h 102"/>
              <a:gd name="T88" fmla="*/ 52 w 57"/>
              <a:gd name="T89" fmla="*/ 14 h 102"/>
              <a:gd name="T90" fmla="*/ 51 w 57"/>
              <a:gd name="T91" fmla="*/ 13 h 102"/>
              <a:gd name="T92" fmla="*/ 50 w 57"/>
              <a:gd name="T93" fmla="*/ 7 h 102"/>
              <a:gd name="T94" fmla="*/ 47 w 57"/>
              <a:gd name="T95" fmla="*/ 4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
              <a:gd name="T145" fmla="*/ 0 h 102"/>
              <a:gd name="T146" fmla="*/ 57 w 57"/>
              <a:gd name="T147" fmla="*/ 102 h 1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 h="102">
                <a:moveTo>
                  <a:pt x="47" y="0"/>
                </a:moveTo>
                <a:lnTo>
                  <a:pt x="10" y="3"/>
                </a:lnTo>
                <a:lnTo>
                  <a:pt x="10" y="4"/>
                </a:lnTo>
                <a:lnTo>
                  <a:pt x="13" y="6"/>
                </a:lnTo>
                <a:lnTo>
                  <a:pt x="14" y="7"/>
                </a:lnTo>
                <a:lnTo>
                  <a:pt x="16" y="9"/>
                </a:lnTo>
                <a:lnTo>
                  <a:pt x="17" y="12"/>
                </a:lnTo>
                <a:lnTo>
                  <a:pt x="17" y="14"/>
                </a:lnTo>
                <a:lnTo>
                  <a:pt x="16" y="16"/>
                </a:lnTo>
                <a:lnTo>
                  <a:pt x="15" y="16"/>
                </a:lnTo>
                <a:lnTo>
                  <a:pt x="15" y="18"/>
                </a:lnTo>
                <a:lnTo>
                  <a:pt x="13" y="21"/>
                </a:lnTo>
                <a:lnTo>
                  <a:pt x="10" y="21"/>
                </a:lnTo>
                <a:lnTo>
                  <a:pt x="10" y="22"/>
                </a:lnTo>
                <a:lnTo>
                  <a:pt x="7" y="22"/>
                </a:lnTo>
                <a:lnTo>
                  <a:pt x="6" y="23"/>
                </a:lnTo>
                <a:lnTo>
                  <a:pt x="5" y="25"/>
                </a:lnTo>
                <a:lnTo>
                  <a:pt x="5" y="26"/>
                </a:lnTo>
                <a:lnTo>
                  <a:pt x="7" y="28"/>
                </a:lnTo>
                <a:lnTo>
                  <a:pt x="7" y="29"/>
                </a:lnTo>
                <a:lnTo>
                  <a:pt x="7" y="32"/>
                </a:lnTo>
                <a:lnTo>
                  <a:pt x="5" y="36"/>
                </a:lnTo>
                <a:lnTo>
                  <a:pt x="3" y="38"/>
                </a:lnTo>
                <a:lnTo>
                  <a:pt x="2" y="39"/>
                </a:lnTo>
                <a:lnTo>
                  <a:pt x="2" y="41"/>
                </a:lnTo>
                <a:lnTo>
                  <a:pt x="1" y="42"/>
                </a:lnTo>
                <a:lnTo>
                  <a:pt x="1" y="43"/>
                </a:lnTo>
                <a:lnTo>
                  <a:pt x="0" y="45"/>
                </a:lnTo>
                <a:lnTo>
                  <a:pt x="1" y="48"/>
                </a:lnTo>
                <a:lnTo>
                  <a:pt x="2" y="51"/>
                </a:lnTo>
                <a:lnTo>
                  <a:pt x="2" y="52"/>
                </a:lnTo>
                <a:lnTo>
                  <a:pt x="6" y="57"/>
                </a:lnTo>
                <a:lnTo>
                  <a:pt x="10" y="60"/>
                </a:lnTo>
                <a:lnTo>
                  <a:pt x="11" y="61"/>
                </a:lnTo>
                <a:lnTo>
                  <a:pt x="14" y="68"/>
                </a:lnTo>
                <a:lnTo>
                  <a:pt x="14" y="69"/>
                </a:lnTo>
                <a:lnTo>
                  <a:pt x="16" y="67"/>
                </a:lnTo>
                <a:lnTo>
                  <a:pt x="17" y="67"/>
                </a:lnTo>
                <a:lnTo>
                  <a:pt x="20" y="69"/>
                </a:lnTo>
                <a:lnTo>
                  <a:pt x="21" y="70"/>
                </a:lnTo>
                <a:lnTo>
                  <a:pt x="20" y="72"/>
                </a:lnTo>
                <a:lnTo>
                  <a:pt x="20" y="74"/>
                </a:lnTo>
                <a:lnTo>
                  <a:pt x="18" y="77"/>
                </a:lnTo>
                <a:lnTo>
                  <a:pt x="17" y="79"/>
                </a:lnTo>
                <a:lnTo>
                  <a:pt x="18" y="81"/>
                </a:lnTo>
                <a:lnTo>
                  <a:pt x="20" y="83"/>
                </a:lnTo>
                <a:lnTo>
                  <a:pt x="24" y="85"/>
                </a:lnTo>
                <a:lnTo>
                  <a:pt x="26" y="86"/>
                </a:lnTo>
                <a:lnTo>
                  <a:pt x="30" y="90"/>
                </a:lnTo>
                <a:lnTo>
                  <a:pt x="31" y="93"/>
                </a:lnTo>
                <a:lnTo>
                  <a:pt x="33" y="94"/>
                </a:lnTo>
                <a:lnTo>
                  <a:pt x="32" y="95"/>
                </a:lnTo>
                <a:lnTo>
                  <a:pt x="31" y="96"/>
                </a:lnTo>
                <a:lnTo>
                  <a:pt x="31" y="97"/>
                </a:lnTo>
                <a:lnTo>
                  <a:pt x="34" y="102"/>
                </a:lnTo>
                <a:lnTo>
                  <a:pt x="35" y="102"/>
                </a:lnTo>
                <a:lnTo>
                  <a:pt x="35" y="101"/>
                </a:lnTo>
                <a:lnTo>
                  <a:pt x="36" y="101"/>
                </a:lnTo>
                <a:lnTo>
                  <a:pt x="37" y="98"/>
                </a:lnTo>
                <a:lnTo>
                  <a:pt x="39" y="97"/>
                </a:lnTo>
                <a:lnTo>
                  <a:pt x="41" y="98"/>
                </a:lnTo>
                <a:lnTo>
                  <a:pt x="43" y="99"/>
                </a:lnTo>
                <a:lnTo>
                  <a:pt x="45" y="100"/>
                </a:lnTo>
                <a:lnTo>
                  <a:pt x="47" y="99"/>
                </a:lnTo>
                <a:lnTo>
                  <a:pt x="46" y="95"/>
                </a:lnTo>
                <a:lnTo>
                  <a:pt x="46" y="93"/>
                </a:lnTo>
                <a:lnTo>
                  <a:pt x="47" y="93"/>
                </a:lnTo>
                <a:lnTo>
                  <a:pt x="51" y="91"/>
                </a:lnTo>
                <a:lnTo>
                  <a:pt x="52" y="91"/>
                </a:lnTo>
                <a:lnTo>
                  <a:pt x="50" y="89"/>
                </a:lnTo>
                <a:lnTo>
                  <a:pt x="51" y="88"/>
                </a:lnTo>
                <a:lnTo>
                  <a:pt x="51" y="87"/>
                </a:lnTo>
                <a:lnTo>
                  <a:pt x="51" y="86"/>
                </a:lnTo>
                <a:lnTo>
                  <a:pt x="51" y="85"/>
                </a:lnTo>
                <a:lnTo>
                  <a:pt x="51" y="84"/>
                </a:lnTo>
                <a:lnTo>
                  <a:pt x="52" y="81"/>
                </a:lnTo>
                <a:lnTo>
                  <a:pt x="52" y="78"/>
                </a:lnTo>
                <a:lnTo>
                  <a:pt x="54" y="76"/>
                </a:lnTo>
                <a:lnTo>
                  <a:pt x="55" y="73"/>
                </a:lnTo>
                <a:lnTo>
                  <a:pt x="55" y="72"/>
                </a:lnTo>
                <a:lnTo>
                  <a:pt x="57" y="69"/>
                </a:lnTo>
                <a:lnTo>
                  <a:pt x="57" y="65"/>
                </a:lnTo>
                <a:lnTo>
                  <a:pt x="55" y="61"/>
                </a:lnTo>
                <a:lnTo>
                  <a:pt x="56" y="59"/>
                </a:lnTo>
                <a:lnTo>
                  <a:pt x="55" y="58"/>
                </a:lnTo>
                <a:lnTo>
                  <a:pt x="56" y="57"/>
                </a:lnTo>
                <a:lnTo>
                  <a:pt x="52" y="14"/>
                </a:lnTo>
                <a:lnTo>
                  <a:pt x="51" y="13"/>
                </a:lnTo>
                <a:lnTo>
                  <a:pt x="50" y="9"/>
                </a:lnTo>
                <a:lnTo>
                  <a:pt x="50" y="7"/>
                </a:lnTo>
                <a:lnTo>
                  <a:pt x="48" y="6"/>
                </a:lnTo>
                <a:lnTo>
                  <a:pt x="47" y="4"/>
                </a:lnTo>
                <a:lnTo>
                  <a:pt x="47" y="0"/>
                </a:lnTo>
                <a:close/>
              </a:path>
            </a:pathLst>
          </a:custGeom>
          <a:noFill/>
          <a:ln w="19050">
            <a:solidFill>
              <a:srgbClr val="000000"/>
            </a:solidFill>
            <a:round/>
            <a:headEnd/>
            <a:tailEnd/>
          </a:ln>
        </p:spPr>
        <p:txBody>
          <a:bodyPr/>
          <a:lstStyle/>
          <a:p>
            <a:endParaRPr lang="en-US"/>
          </a:p>
        </p:txBody>
      </p:sp>
      <p:sp>
        <p:nvSpPr>
          <p:cNvPr id="35897" name="Freeform 56"/>
          <p:cNvSpPr>
            <a:spLocks/>
          </p:cNvSpPr>
          <p:nvPr/>
        </p:nvSpPr>
        <p:spPr bwMode="auto">
          <a:xfrm>
            <a:off x="5232400" y="2908300"/>
            <a:ext cx="512763" cy="920750"/>
          </a:xfrm>
          <a:custGeom>
            <a:avLst/>
            <a:gdLst>
              <a:gd name="T0" fmla="*/ 10 w 57"/>
              <a:gd name="T1" fmla="*/ 3 h 102"/>
              <a:gd name="T2" fmla="*/ 13 w 57"/>
              <a:gd name="T3" fmla="*/ 6 h 102"/>
              <a:gd name="T4" fmla="*/ 16 w 57"/>
              <a:gd name="T5" fmla="*/ 9 h 102"/>
              <a:gd name="T6" fmla="*/ 17 w 57"/>
              <a:gd name="T7" fmla="*/ 14 h 102"/>
              <a:gd name="T8" fmla="*/ 15 w 57"/>
              <a:gd name="T9" fmla="*/ 16 h 102"/>
              <a:gd name="T10" fmla="*/ 13 w 57"/>
              <a:gd name="T11" fmla="*/ 21 h 102"/>
              <a:gd name="T12" fmla="*/ 10 w 57"/>
              <a:gd name="T13" fmla="*/ 22 h 102"/>
              <a:gd name="T14" fmla="*/ 6 w 57"/>
              <a:gd name="T15" fmla="*/ 23 h 102"/>
              <a:gd name="T16" fmla="*/ 5 w 57"/>
              <a:gd name="T17" fmla="*/ 26 h 102"/>
              <a:gd name="T18" fmla="*/ 7 w 57"/>
              <a:gd name="T19" fmla="*/ 29 h 102"/>
              <a:gd name="T20" fmla="*/ 5 w 57"/>
              <a:gd name="T21" fmla="*/ 36 h 102"/>
              <a:gd name="T22" fmla="*/ 2 w 57"/>
              <a:gd name="T23" fmla="*/ 39 h 102"/>
              <a:gd name="T24" fmla="*/ 1 w 57"/>
              <a:gd name="T25" fmla="*/ 42 h 102"/>
              <a:gd name="T26" fmla="*/ 0 w 57"/>
              <a:gd name="T27" fmla="*/ 45 h 102"/>
              <a:gd name="T28" fmla="*/ 2 w 57"/>
              <a:gd name="T29" fmla="*/ 51 h 102"/>
              <a:gd name="T30" fmla="*/ 6 w 57"/>
              <a:gd name="T31" fmla="*/ 57 h 102"/>
              <a:gd name="T32" fmla="*/ 11 w 57"/>
              <a:gd name="T33" fmla="*/ 61 h 102"/>
              <a:gd name="T34" fmla="*/ 14 w 57"/>
              <a:gd name="T35" fmla="*/ 69 h 102"/>
              <a:gd name="T36" fmla="*/ 17 w 57"/>
              <a:gd name="T37" fmla="*/ 67 h 102"/>
              <a:gd name="T38" fmla="*/ 21 w 57"/>
              <a:gd name="T39" fmla="*/ 70 h 102"/>
              <a:gd name="T40" fmla="*/ 20 w 57"/>
              <a:gd name="T41" fmla="*/ 74 h 102"/>
              <a:gd name="T42" fmla="*/ 17 w 57"/>
              <a:gd name="T43" fmla="*/ 79 h 102"/>
              <a:gd name="T44" fmla="*/ 20 w 57"/>
              <a:gd name="T45" fmla="*/ 83 h 102"/>
              <a:gd name="T46" fmla="*/ 26 w 57"/>
              <a:gd name="T47" fmla="*/ 86 h 102"/>
              <a:gd name="T48" fmla="*/ 31 w 57"/>
              <a:gd name="T49" fmla="*/ 93 h 102"/>
              <a:gd name="T50" fmla="*/ 32 w 57"/>
              <a:gd name="T51" fmla="*/ 95 h 102"/>
              <a:gd name="T52" fmla="*/ 31 w 57"/>
              <a:gd name="T53" fmla="*/ 97 h 102"/>
              <a:gd name="T54" fmla="*/ 35 w 57"/>
              <a:gd name="T55" fmla="*/ 102 h 102"/>
              <a:gd name="T56" fmla="*/ 36 w 57"/>
              <a:gd name="T57" fmla="*/ 101 h 102"/>
              <a:gd name="T58" fmla="*/ 37 w 57"/>
              <a:gd name="T59" fmla="*/ 98 h 102"/>
              <a:gd name="T60" fmla="*/ 41 w 57"/>
              <a:gd name="T61" fmla="*/ 98 h 102"/>
              <a:gd name="T62" fmla="*/ 45 w 57"/>
              <a:gd name="T63" fmla="*/ 100 h 102"/>
              <a:gd name="T64" fmla="*/ 46 w 57"/>
              <a:gd name="T65" fmla="*/ 95 h 102"/>
              <a:gd name="T66" fmla="*/ 47 w 57"/>
              <a:gd name="T67" fmla="*/ 93 h 102"/>
              <a:gd name="T68" fmla="*/ 52 w 57"/>
              <a:gd name="T69" fmla="*/ 91 h 102"/>
              <a:gd name="T70" fmla="*/ 50 w 57"/>
              <a:gd name="T71" fmla="*/ 89 h 102"/>
              <a:gd name="T72" fmla="*/ 51 w 57"/>
              <a:gd name="T73" fmla="*/ 87 h 102"/>
              <a:gd name="T74" fmla="*/ 51 w 57"/>
              <a:gd name="T75" fmla="*/ 86 h 102"/>
              <a:gd name="T76" fmla="*/ 51 w 57"/>
              <a:gd name="T77" fmla="*/ 84 h 102"/>
              <a:gd name="T78" fmla="*/ 52 w 57"/>
              <a:gd name="T79" fmla="*/ 78 h 102"/>
              <a:gd name="T80" fmla="*/ 55 w 57"/>
              <a:gd name="T81" fmla="*/ 73 h 102"/>
              <a:gd name="T82" fmla="*/ 57 w 57"/>
              <a:gd name="T83" fmla="*/ 69 h 102"/>
              <a:gd name="T84" fmla="*/ 55 w 57"/>
              <a:gd name="T85" fmla="*/ 61 h 102"/>
              <a:gd name="T86" fmla="*/ 55 w 57"/>
              <a:gd name="T87" fmla="*/ 58 h 102"/>
              <a:gd name="T88" fmla="*/ 52 w 57"/>
              <a:gd name="T89" fmla="*/ 14 h 102"/>
              <a:gd name="T90" fmla="*/ 51 w 57"/>
              <a:gd name="T91" fmla="*/ 13 h 102"/>
              <a:gd name="T92" fmla="*/ 50 w 57"/>
              <a:gd name="T93" fmla="*/ 7 h 102"/>
              <a:gd name="T94" fmla="*/ 47 w 57"/>
              <a:gd name="T95" fmla="*/ 4 h 102"/>
              <a:gd name="T96" fmla="*/ 47 w 57"/>
              <a:gd name="T97" fmla="*/ 0 h 1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
              <a:gd name="T148" fmla="*/ 0 h 102"/>
              <a:gd name="T149" fmla="*/ 57 w 57"/>
              <a:gd name="T150" fmla="*/ 102 h 1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 h="102">
                <a:moveTo>
                  <a:pt x="47" y="0"/>
                </a:moveTo>
                <a:lnTo>
                  <a:pt x="10" y="3"/>
                </a:lnTo>
                <a:lnTo>
                  <a:pt x="10" y="4"/>
                </a:lnTo>
                <a:lnTo>
                  <a:pt x="13" y="6"/>
                </a:lnTo>
                <a:lnTo>
                  <a:pt x="14" y="7"/>
                </a:lnTo>
                <a:lnTo>
                  <a:pt x="16" y="9"/>
                </a:lnTo>
                <a:lnTo>
                  <a:pt x="17" y="12"/>
                </a:lnTo>
                <a:lnTo>
                  <a:pt x="17" y="14"/>
                </a:lnTo>
                <a:lnTo>
                  <a:pt x="16" y="16"/>
                </a:lnTo>
                <a:lnTo>
                  <a:pt x="15" y="16"/>
                </a:lnTo>
                <a:lnTo>
                  <a:pt x="15" y="18"/>
                </a:lnTo>
                <a:lnTo>
                  <a:pt x="13" y="21"/>
                </a:lnTo>
                <a:lnTo>
                  <a:pt x="10" y="21"/>
                </a:lnTo>
                <a:lnTo>
                  <a:pt x="10" y="22"/>
                </a:lnTo>
                <a:lnTo>
                  <a:pt x="7" y="22"/>
                </a:lnTo>
                <a:lnTo>
                  <a:pt x="6" y="23"/>
                </a:lnTo>
                <a:lnTo>
                  <a:pt x="5" y="25"/>
                </a:lnTo>
                <a:lnTo>
                  <a:pt x="5" y="26"/>
                </a:lnTo>
                <a:lnTo>
                  <a:pt x="7" y="28"/>
                </a:lnTo>
                <a:lnTo>
                  <a:pt x="7" y="29"/>
                </a:lnTo>
                <a:lnTo>
                  <a:pt x="7" y="32"/>
                </a:lnTo>
                <a:lnTo>
                  <a:pt x="5" y="36"/>
                </a:lnTo>
                <a:lnTo>
                  <a:pt x="3" y="38"/>
                </a:lnTo>
                <a:lnTo>
                  <a:pt x="2" y="39"/>
                </a:lnTo>
                <a:lnTo>
                  <a:pt x="2" y="41"/>
                </a:lnTo>
                <a:lnTo>
                  <a:pt x="1" y="42"/>
                </a:lnTo>
                <a:lnTo>
                  <a:pt x="1" y="43"/>
                </a:lnTo>
                <a:lnTo>
                  <a:pt x="0" y="45"/>
                </a:lnTo>
                <a:lnTo>
                  <a:pt x="1" y="48"/>
                </a:lnTo>
                <a:lnTo>
                  <a:pt x="2" y="51"/>
                </a:lnTo>
                <a:lnTo>
                  <a:pt x="2" y="52"/>
                </a:lnTo>
                <a:lnTo>
                  <a:pt x="6" y="57"/>
                </a:lnTo>
                <a:lnTo>
                  <a:pt x="10" y="60"/>
                </a:lnTo>
                <a:lnTo>
                  <a:pt x="11" y="61"/>
                </a:lnTo>
                <a:lnTo>
                  <a:pt x="14" y="68"/>
                </a:lnTo>
                <a:lnTo>
                  <a:pt x="14" y="69"/>
                </a:lnTo>
                <a:lnTo>
                  <a:pt x="16" y="67"/>
                </a:lnTo>
                <a:lnTo>
                  <a:pt x="17" y="67"/>
                </a:lnTo>
                <a:lnTo>
                  <a:pt x="20" y="69"/>
                </a:lnTo>
                <a:lnTo>
                  <a:pt x="21" y="70"/>
                </a:lnTo>
                <a:lnTo>
                  <a:pt x="20" y="72"/>
                </a:lnTo>
                <a:lnTo>
                  <a:pt x="20" y="74"/>
                </a:lnTo>
                <a:lnTo>
                  <a:pt x="18" y="77"/>
                </a:lnTo>
                <a:lnTo>
                  <a:pt x="17" y="79"/>
                </a:lnTo>
                <a:lnTo>
                  <a:pt x="18" y="81"/>
                </a:lnTo>
                <a:lnTo>
                  <a:pt x="20" y="83"/>
                </a:lnTo>
                <a:lnTo>
                  <a:pt x="24" y="85"/>
                </a:lnTo>
                <a:lnTo>
                  <a:pt x="26" y="86"/>
                </a:lnTo>
                <a:lnTo>
                  <a:pt x="30" y="90"/>
                </a:lnTo>
                <a:lnTo>
                  <a:pt x="31" y="93"/>
                </a:lnTo>
                <a:lnTo>
                  <a:pt x="33" y="94"/>
                </a:lnTo>
                <a:lnTo>
                  <a:pt x="32" y="95"/>
                </a:lnTo>
                <a:lnTo>
                  <a:pt x="31" y="96"/>
                </a:lnTo>
                <a:lnTo>
                  <a:pt x="31" y="97"/>
                </a:lnTo>
                <a:lnTo>
                  <a:pt x="34" y="102"/>
                </a:lnTo>
                <a:lnTo>
                  <a:pt x="35" y="102"/>
                </a:lnTo>
                <a:lnTo>
                  <a:pt x="35" y="101"/>
                </a:lnTo>
                <a:lnTo>
                  <a:pt x="36" y="101"/>
                </a:lnTo>
                <a:lnTo>
                  <a:pt x="37" y="98"/>
                </a:lnTo>
                <a:lnTo>
                  <a:pt x="39" y="97"/>
                </a:lnTo>
                <a:lnTo>
                  <a:pt x="41" y="98"/>
                </a:lnTo>
                <a:lnTo>
                  <a:pt x="43" y="99"/>
                </a:lnTo>
                <a:lnTo>
                  <a:pt x="45" y="100"/>
                </a:lnTo>
                <a:lnTo>
                  <a:pt x="47" y="99"/>
                </a:lnTo>
                <a:lnTo>
                  <a:pt x="46" y="95"/>
                </a:lnTo>
                <a:lnTo>
                  <a:pt x="46" y="93"/>
                </a:lnTo>
                <a:lnTo>
                  <a:pt x="47" y="93"/>
                </a:lnTo>
                <a:lnTo>
                  <a:pt x="51" y="91"/>
                </a:lnTo>
                <a:lnTo>
                  <a:pt x="52" y="91"/>
                </a:lnTo>
                <a:lnTo>
                  <a:pt x="50" y="89"/>
                </a:lnTo>
                <a:lnTo>
                  <a:pt x="51" y="88"/>
                </a:lnTo>
                <a:lnTo>
                  <a:pt x="51" y="87"/>
                </a:lnTo>
                <a:lnTo>
                  <a:pt x="51" y="86"/>
                </a:lnTo>
                <a:lnTo>
                  <a:pt x="51" y="85"/>
                </a:lnTo>
                <a:lnTo>
                  <a:pt x="51" y="84"/>
                </a:lnTo>
                <a:lnTo>
                  <a:pt x="52" y="81"/>
                </a:lnTo>
                <a:lnTo>
                  <a:pt x="52" y="78"/>
                </a:lnTo>
                <a:lnTo>
                  <a:pt x="54" y="76"/>
                </a:lnTo>
                <a:lnTo>
                  <a:pt x="55" y="73"/>
                </a:lnTo>
                <a:lnTo>
                  <a:pt x="55" y="72"/>
                </a:lnTo>
                <a:lnTo>
                  <a:pt x="57" y="69"/>
                </a:lnTo>
                <a:lnTo>
                  <a:pt x="57" y="65"/>
                </a:lnTo>
                <a:lnTo>
                  <a:pt x="55" y="61"/>
                </a:lnTo>
                <a:lnTo>
                  <a:pt x="56" y="59"/>
                </a:lnTo>
                <a:lnTo>
                  <a:pt x="55" y="58"/>
                </a:lnTo>
                <a:lnTo>
                  <a:pt x="56" y="57"/>
                </a:lnTo>
                <a:lnTo>
                  <a:pt x="52" y="14"/>
                </a:lnTo>
                <a:lnTo>
                  <a:pt x="51" y="13"/>
                </a:lnTo>
                <a:lnTo>
                  <a:pt x="50" y="9"/>
                </a:lnTo>
                <a:lnTo>
                  <a:pt x="50" y="7"/>
                </a:lnTo>
                <a:lnTo>
                  <a:pt x="48" y="6"/>
                </a:lnTo>
                <a:lnTo>
                  <a:pt x="47" y="4"/>
                </a:lnTo>
                <a:lnTo>
                  <a:pt x="47" y="0"/>
                </a:lnTo>
                <a:close/>
              </a:path>
            </a:pathLst>
          </a:custGeom>
          <a:noFill/>
          <a:ln w="9525">
            <a:solidFill>
              <a:srgbClr val="000000"/>
            </a:solidFill>
            <a:round/>
            <a:headEnd/>
            <a:tailEnd/>
          </a:ln>
        </p:spPr>
        <p:txBody>
          <a:bodyPr/>
          <a:lstStyle/>
          <a:p>
            <a:endParaRPr lang="en-US"/>
          </a:p>
        </p:txBody>
      </p:sp>
      <p:sp>
        <p:nvSpPr>
          <p:cNvPr id="35898" name="Freeform 57"/>
          <p:cNvSpPr>
            <a:spLocks/>
          </p:cNvSpPr>
          <p:nvPr/>
        </p:nvSpPr>
        <p:spPr bwMode="auto">
          <a:xfrm>
            <a:off x="5783263" y="2339975"/>
            <a:ext cx="503237" cy="685800"/>
          </a:xfrm>
          <a:custGeom>
            <a:avLst/>
            <a:gdLst>
              <a:gd name="T0" fmla="*/ 28 w 56"/>
              <a:gd name="T1" fmla="*/ 73 h 76"/>
              <a:gd name="T2" fmla="*/ 45 w 56"/>
              <a:gd name="T3" fmla="*/ 71 h 76"/>
              <a:gd name="T4" fmla="*/ 48 w 56"/>
              <a:gd name="T5" fmla="*/ 66 h 76"/>
              <a:gd name="T6" fmla="*/ 48 w 56"/>
              <a:gd name="T7" fmla="*/ 62 h 76"/>
              <a:gd name="T8" fmla="*/ 51 w 56"/>
              <a:gd name="T9" fmla="*/ 58 h 76"/>
              <a:gd name="T10" fmla="*/ 52 w 56"/>
              <a:gd name="T11" fmla="*/ 55 h 76"/>
              <a:gd name="T12" fmla="*/ 53 w 56"/>
              <a:gd name="T13" fmla="*/ 53 h 76"/>
              <a:gd name="T14" fmla="*/ 54 w 56"/>
              <a:gd name="T15" fmla="*/ 54 h 76"/>
              <a:gd name="T16" fmla="*/ 55 w 56"/>
              <a:gd name="T17" fmla="*/ 53 h 76"/>
              <a:gd name="T18" fmla="*/ 55 w 56"/>
              <a:gd name="T19" fmla="*/ 49 h 76"/>
              <a:gd name="T20" fmla="*/ 55 w 56"/>
              <a:gd name="T21" fmla="*/ 44 h 76"/>
              <a:gd name="T22" fmla="*/ 50 w 56"/>
              <a:gd name="T23" fmla="*/ 30 h 76"/>
              <a:gd name="T24" fmla="*/ 45 w 56"/>
              <a:gd name="T25" fmla="*/ 29 h 76"/>
              <a:gd name="T26" fmla="*/ 38 w 56"/>
              <a:gd name="T27" fmla="*/ 38 h 76"/>
              <a:gd name="T28" fmla="*/ 37 w 56"/>
              <a:gd name="T29" fmla="*/ 38 h 76"/>
              <a:gd name="T30" fmla="*/ 35 w 56"/>
              <a:gd name="T31" fmla="*/ 36 h 76"/>
              <a:gd name="T32" fmla="*/ 35 w 56"/>
              <a:gd name="T33" fmla="*/ 32 h 76"/>
              <a:gd name="T34" fmla="*/ 38 w 56"/>
              <a:gd name="T35" fmla="*/ 29 h 76"/>
              <a:gd name="T36" fmla="*/ 38 w 56"/>
              <a:gd name="T37" fmla="*/ 27 h 76"/>
              <a:gd name="T38" fmla="*/ 40 w 56"/>
              <a:gd name="T39" fmla="*/ 25 h 76"/>
              <a:gd name="T40" fmla="*/ 41 w 56"/>
              <a:gd name="T41" fmla="*/ 19 h 76"/>
              <a:gd name="T42" fmla="*/ 40 w 56"/>
              <a:gd name="T43" fmla="*/ 15 h 76"/>
              <a:gd name="T44" fmla="*/ 38 w 56"/>
              <a:gd name="T45" fmla="*/ 12 h 76"/>
              <a:gd name="T46" fmla="*/ 40 w 56"/>
              <a:gd name="T47" fmla="*/ 11 h 76"/>
              <a:gd name="T48" fmla="*/ 38 w 56"/>
              <a:gd name="T49" fmla="*/ 7 h 76"/>
              <a:gd name="T50" fmla="*/ 32 w 56"/>
              <a:gd name="T51" fmla="*/ 4 h 76"/>
              <a:gd name="T52" fmla="*/ 27 w 56"/>
              <a:gd name="T53" fmla="*/ 2 h 76"/>
              <a:gd name="T54" fmla="*/ 22 w 56"/>
              <a:gd name="T55" fmla="*/ 1 h 76"/>
              <a:gd name="T56" fmla="*/ 19 w 56"/>
              <a:gd name="T57" fmla="*/ 1 h 76"/>
              <a:gd name="T58" fmla="*/ 16 w 56"/>
              <a:gd name="T59" fmla="*/ 4 h 76"/>
              <a:gd name="T60" fmla="*/ 16 w 56"/>
              <a:gd name="T61" fmla="*/ 7 h 76"/>
              <a:gd name="T62" fmla="*/ 17 w 56"/>
              <a:gd name="T63" fmla="*/ 7 h 76"/>
              <a:gd name="T64" fmla="*/ 16 w 56"/>
              <a:gd name="T65" fmla="*/ 8 h 76"/>
              <a:gd name="T66" fmla="*/ 14 w 56"/>
              <a:gd name="T67" fmla="*/ 10 h 76"/>
              <a:gd name="T68" fmla="*/ 13 w 56"/>
              <a:gd name="T69" fmla="*/ 14 h 76"/>
              <a:gd name="T70" fmla="*/ 12 w 56"/>
              <a:gd name="T71" fmla="*/ 18 h 76"/>
              <a:gd name="T72" fmla="*/ 10 w 56"/>
              <a:gd name="T73" fmla="*/ 17 h 76"/>
              <a:gd name="T74" fmla="*/ 10 w 56"/>
              <a:gd name="T75" fmla="*/ 13 h 76"/>
              <a:gd name="T76" fmla="*/ 10 w 56"/>
              <a:gd name="T77" fmla="*/ 12 h 76"/>
              <a:gd name="T78" fmla="*/ 9 w 56"/>
              <a:gd name="T79" fmla="*/ 14 h 76"/>
              <a:gd name="T80" fmla="*/ 8 w 56"/>
              <a:gd name="T81" fmla="*/ 17 h 76"/>
              <a:gd name="T82" fmla="*/ 6 w 56"/>
              <a:gd name="T83" fmla="*/ 18 h 76"/>
              <a:gd name="T84" fmla="*/ 5 w 56"/>
              <a:gd name="T85" fmla="*/ 20 h 76"/>
              <a:gd name="T86" fmla="*/ 3 w 56"/>
              <a:gd name="T87" fmla="*/ 25 h 76"/>
              <a:gd name="T88" fmla="*/ 3 w 56"/>
              <a:gd name="T89" fmla="*/ 30 h 76"/>
              <a:gd name="T90" fmla="*/ 1 w 56"/>
              <a:gd name="T91" fmla="*/ 34 h 76"/>
              <a:gd name="T92" fmla="*/ 2 w 56"/>
              <a:gd name="T93" fmla="*/ 39 h 76"/>
              <a:gd name="T94" fmla="*/ 2 w 56"/>
              <a:gd name="T95" fmla="*/ 44 h 76"/>
              <a:gd name="T96" fmla="*/ 7 w 56"/>
              <a:gd name="T97" fmla="*/ 53 h 76"/>
              <a:gd name="T98" fmla="*/ 8 w 56"/>
              <a:gd name="T99" fmla="*/ 58 h 76"/>
              <a:gd name="T100" fmla="*/ 7 w 56"/>
              <a:gd name="T101" fmla="*/ 59 h 76"/>
              <a:gd name="T102" fmla="*/ 6 w 56"/>
              <a:gd name="T103" fmla="*/ 66 h 76"/>
              <a:gd name="T104" fmla="*/ 3 w 56"/>
              <a:gd name="T105" fmla="*/ 74 h 76"/>
              <a:gd name="T106" fmla="*/ 0 w 56"/>
              <a:gd name="T107" fmla="*/ 76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
              <a:gd name="T163" fmla="*/ 0 h 76"/>
              <a:gd name="T164" fmla="*/ 56 w 56"/>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 h="76">
                <a:moveTo>
                  <a:pt x="0" y="76"/>
                </a:moveTo>
                <a:lnTo>
                  <a:pt x="28" y="73"/>
                </a:lnTo>
                <a:lnTo>
                  <a:pt x="45" y="71"/>
                </a:lnTo>
                <a:lnTo>
                  <a:pt x="46" y="70"/>
                </a:lnTo>
                <a:lnTo>
                  <a:pt x="48" y="66"/>
                </a:lnTo>
                <a:lnTo>
                  <a:pt x="48" y="65"/>
                </a:lnTo>
                <a:lnTo>
                  <a:pt x="48" y="62"/>
                </a:lnTo>
                <a:lnTo>
                  <a:pt x="49" y="60"/>
                </a:lnTo>
                <a:lnTo>
                  <a:pt x="51" y="58"/>
                </a:lnTo>
                <a:lnTo>
                  <a:pt x="51" y="56"/>
                </a:lnTo>
                <a:lnTo>
                  <a:pt x="52" y="55"/>
                </a:lnTo>
                <a:lnTo>
                  <a:pt x="52" y="54"/>
                </a:lnTo>
                <a:lnTo>
                  <a:pt x="53" y="53"/>
                </a:lnTo>
                <a:lnTo>
                  <a:pt x="54" y="54"/>
                </a:lnTo>
                <a:lnTo>
                  <a:pt x="55" y="54"/>
                </a:lnTo>
                <a:lnTo>
                  <a:pt x="55" y="53"/>
                </a:lnTo>
                <a:lnTo>
                  <a:pt x="56" y="52"/>
                </a:lnTo>
                <a:lnTo>
                  <a:pt x="55" y="49"/>
                </a:lnTo>
                <a:lnTo>
                  <a:pt x="56" y="46"/>
                </a:lnTo>
                <a:lnTo>
                  <a:pt x="55" y="44"/>
                </a:lnTo>
                <a:lnTo>
                  <a:pt x="54" y="40"/>
                </a:lnTo>
                <a:lnTo>
                  <a:pt x="50" y="30"/>
                </a:lnTo>
                <a:lnTo>
                  <a:pt x="46" y="28"/>
                </a:lnTo>
                <a:lnTo>
                  <a:pt x="45" y="29"/>
                </a:lnTo>
                <a:lnTo>
                  <a:pt x="43" y="31"/>
                </a:lnTo>
                <a:lnTo>
                  <a:pt x="38" y="38"/>
                </a:lnTo>
                <a:lnTo>
                  <a:pt x="37" y="38"/>
                </a:lnTo>
                <a:lnTo>
                  <a:pt x="35" y="37"/>
                </a:lnTo>
                <a:lnTo>
                  <a:pt x="35" y="36"/>
                </a:lnTo>
                <a:lnTo>
                  <a:pt x="34" y="35"/>
                </a:lnTo>
                <a:lnTo>
                  <a:pt x="35" y="32"/>
                </a:lnTo>
                <a:lnTo>
                  <a:pt x="36" y="31"/>
                </a:lnTo>
                <a:lnTo>
                  <a:pt x="38" y="29"/>
                </a:lnTo>
                <a:lnTo>
                  <a:pt x="38" y="28"/>
                </a:lnTo>
                <a:lnTo>
                  <a:pt x="38" y="27"/>
                </a:lnTo>
                <a:lnTo>
                  <a:pt x="39" y="26"/>
                </a:lnTo>
                <a:lnTo>
                  <a:pt x="40" y="25"/>
                </a:lnTo>
                <a:lnTo>
                  <a:pt x="41" y="23"/>
                </a:lnTo>
                <a:lnTo>
                  <a:pt x="41" y="19"/>
                </a:lnTo>
                <a:lnTo>
                  <a:pt x="40" y="16"/>
                </a:lnTo>
                <a:lnTo>
                  <a:pt x="40" y="15"/>
                </a:lnTo>
                <a:lnTo>
                  <a:pt x="38" y="13"/>
                </a:lnTo>
                <a:lnTo>
                  <a:pt x="38" y="12"/>
                </a:lnTo>
                <a:lnTo>
                  <a:pt x="38" y="11"/>
                </a:lnTo>
                <a:lnTo>
                  <a:pt x="40" y="11"/>
                </a:lnTo>
                <a:lnTo>
                  <a:pt x="40" y="10"/>
                </a:lnTo>
                <a:lnTo>
                  <a:pt x="38" y="7"/>
                </a:lnTo>
                <a:lnTo>
                  <a:pt x="36" y="6"/>
                </a:lnTo>
                <a:lnTo>
                  <a:pt x="32" y="4"/>
                </a:lnTo>
                <a:lnTo>
                  <a:pt x="28" y="4"/>
                </a:lnTo>
                <a:lnTo>
                  <a:pt x="27" y="2"/>
                </a:lnTo>
                <a:lnTo>
                  <a:pt x="24" y="2"/>
                </a:lnTo>
                <a:lnTo>
                  <a:pt x="22" y="1"/>
                </a:lnTo>
                <a:lnTo>
                  <a:pt x="20" y="0"/>
                </a:lnTo>
                <a:lnTo>
                  <a:pt x="19" y="1"/>
                </a:lnTo>
                <a:lnTo>
                  <a:pt x="18" y="1"/>
                </a:lnTo>
                <a:lnTo>
                  <a:pt x="16" y="4"/>
                </a:lnTo>
                <a:lnTo>
                  <a:pt x="16" y="6"/>
                </a:lnTo>
                <a:lnTo>
                  <a:pt x="16" y="7"/>
                </a:lnTo>
                <a:lnTo>
                  <a:pt x="17" y="7"/>
                </a:lnTo>
                <a:lnTo>
                  <a:pt x="17" y="8"/>
                </a:lnTo>
                <a:lnTo>
                  <a:pt x="16" y="8"/>
                </a:lnTo>
                <a:lnTo>
                  <a:pt x="15" y="9"/>
                </a:lnTo>
                <a:lnTo>
                  <a:pt x="14" y="10"/>
                </a:lnTo>
                <a:lnTo>
                  <a:pt x="13" y="12"/>
                </a:lnTo>
                <a:lnTo>
                  <a:pt x="13" y="14"/>
                </a:lnTo>
                <a:lnTo>
                  <a:pt x="13" y="16"/>
                </a:lnTo>
                <a:lnTo>
                  <a:pt x="12" y="18"/>
                </a:lnTo>
                <a:lnTo>
                  <a:pt x="11" y="19"/>
                </a:lnTo>
                <a:lnTo>
                  <a:pt x="10" y="17"/>
                </a:lnTo>
                <a:lnTo>
                  <a:pt x="11" y="15"/>
                </a:lnTo>
                <a:lnTo>
                  <a:pt x="10" y="13"/>
                </a:lnTo>
                <a:lnTo>
                  <a:pt x="11" y="13"/>
                </a:lnTo>
                <a:lnTo>
                  <a:pt x="10" y="12"/>
                </a:lnTo>
                <a:lnTo>
                  <a:pt x="10" y="13"/>
                </a:lnTo>
                <a:lnTo>
                  <a:pt x="9" y="14"/>
                </a:lnTo>
                <a:lnTo>
                  <a:pt x="9" y="16"/>
                </a:lnTo>
                <a:lnTo>
                  <a:pt x="8" y="17"/>
                </a:lnTo>
                <a:lnTo>
                  <a:pt x="7" y="17"/>
                </a:lnTo>
                <a:lnTo>
                  <a:pt x="6" y="18"/>
                </a:lnTo>
                <a:lnTo>
                  <a:pt x="5" y="19"/>
                </a:lnTo>
                <a:lnTo>
                  <a:pt x="5" y="20"/>
                </a:lnTo>
                <a:lnTo>
                  <a:pt x="3" y="22"/>
                </a:lnTo>
                <a:lnTo>
                  <a:pt x="3" y="25"/>
                </a:lnTo>
                <a:lnTo>
                  <a:pt x="3" y="28"/>
                </a:lnTo>
                <a:lnTo>
                  <a:pt x="3" y="30"/>
                </a:lnTo>
                <a:lnTo>
                  <a:pt x="2" y="32"/>
                </a:lnTo>
                <a:lnTo>
                  <a:pt x="1" y="34"/>
                </a:lnTo>
                <a:lnTo>
                  <a:pt x="1" y="35"/>
                </a:lnTo>
                <a:lnTo>
                  <a:pt x="2" y="39"/>
                </a:lnTo>
                <a:lnTo>
                  <a:pt x="1" y="42"/>
                </a:lnTo>
                <a:lnTo>
                  <a:pt x="2" y="44"/>
                </a:lnTo>
                <a:lnTo>
                  <a:pt x="5" y="49"/>
                </a:lnTo>
                <a:lnTo>
                  <a:pt x="7" y="53"/>
                </a:lnTo>
                <a:lnTo>
                  <a:pt x="7" y="57"/>
                </a:lnTo>
                <a:lnTo>
                  <a:pt x="8" y="58"/>
                </a:lnTo>
                <a:lnTo>
                  <a:pt x="8" y="59"/>
                </a:lnTo>
                <a:lnTo>
                  <a:pt x="7" y="59"/>
                </a:lnTo>
                <a:lnTo>
                  <a:pt x="7" y="63"/>
                </a:lnTo>
                <a:lnTo>
                  <a:pt x="6" y="66"/>
                </a:lnTo>
                <a:lnTo>
                  <a:pt x="5" y="68"/>
                </a:lnTo>
                <a:lnTo>
                  <a:pt x="3" y="74"/>
                </a:lnTo>
                <a:lnTo>
                  <a:pt x="1" y="75"/>
                </a:lnTo>
                <a:lnTo>
                  <a:pt x="0" y="76"/>
                </a:lnTo>
                <a:close/>
              </a:path>
            </a:pathLst>
          </a:custGeom>
          <a:noFill/>
          <a:ln w="19050">
            <a:solidFill>
              <a:srgbClr val="000000"/>
            </a:solidFill>
            <a:round/>
            <a:headEnd/>
            <a:tailEnd/>
          </a:ln>
        </p:spPr>
        <p:txBody>
          <a:bodyPr/>
          <a:lstStyle/>
          <a:p>
            <a:endParaRPr lang="en-US"/>
          </a:p>
        </p:txBody>
      </p:sp>
      <p:sp>
        <p:nvSpPr>
          <p:cNvPr id="35899" name="Freeform 58"/>
          <p:cNvSpPr>
            <a:spLocks/>
          </p:cNvSpPr>
          <p:nvPr/>
        </p:nvSpPr>
        <p:spPr bwMode="auto">
          <a:xfrm>
            <a:off x="5783263" y="2339975"/>
            <a:ext cx="503237" cy="685800"/>
          </a:xfrm>
          <a:custGeom>
            <a:avLst/>
            <a:gdLst>
              <a:gd name="T0" fmla="*/ 28 w 56"/>
              <a:gd name="T1" fmla="*/ 73 h 76"/>
              <a:gd name="T2" fmla="*/ 45 w 56"/>
              <a:gd name="T3" fmla="*/ 71 h 76"/>
              <a:gd name="T4" fmla="*/ 48 w 56"/>
              <a:gd name="T5" fmla="*/ 66 h 76"/>
              <a:gd name="T6" fmla="*/ 48 w 56"/>
              <a:gd name="T7" fmla="*/ 62 h 76"/>
              <a:gd name="T8" fmla="*/ 51 w 56"/>
              <a:gd name="T9" fmla="*/ 58 h 76"/>
              <a:gd name="T10" fmla="*/ 52 w 56"/>
              <a:gd name="T11" fmla="*/ 55 h 76"/>
              <a:gd name="T12" fmla="*/ 53 w 56"/>
              <a:gd name="T13" fmla="*/ 53 h 76"/>
              <a:gd name="T14" fmla="*/ 54 w 56"/>
              <a:gd name="T15" fmla="*/ 54 h 76"/>
              <a:gd name="T16" fmla="*/ 55 w 56"/>
              <a:gd name="T17" fmla="*/ 53 h 76"/>
              <a:gd name="T18" fmla="*/ 55 w 56"/>
              <a:gd name="T19" fmla="*/ 49 h 76"/>
              <a:gd name="T20" fmla="*/ 55 w 56"/>
              <a:gd name="T21" fmla="*/ 44 h 76"/>
              <a:gd name="T22" fmla="*/ 50 w 56"/>
              <a:gd name="T23" fmla="*/ 30 h 76"/>
              <a:gd name="T24" fmla="*/ 45 w 56"/>
              <a:gd name="T25" fmla="*/ 29 h 76"/>
              <a:gd name="T26" fmla="*/ 38 w 56"/>
              <a:gd name="T27" fmla="*/ 38 h 76"/>
              <a:gd name="T28" fmla="*/ 37 w 56"/>
              <a:gd name="T29" fmla="*/ 38 h 76"/>
              <a:gd name="T30" fmla="*/ 35 w 56"/>
              <a:gd name="T31" fmla="*/ 36 h 76"/>
              <a:gd name="T32" fmla="*/ 35 w 56"/>
              <a:gd name="T33" fmla="*/ 32 h 76"/>
              <a:gd name="T34" fmla="*/ 38 w 56"/>
              <a:gd name="T35" fmla="*/ 29 h 76"/>
              <a:gd name="T36" fmla="*/ 38 w 56"/>
              <a:gd name="T37" fmla="*/ 27 h 76"/>
              <a:gd name="T38" fmla="*/ 40 w 56"/>
              <a:gd name="T39" fmla="*/ 25 h 76"/>
              <a:gd name="T40" fmla="*/ 41 w 56"/>
              <a:gd name="T41" fmla="*/ 19 h 76"/>
              <a:gd name="T42" fmla="*/ 40 w 56"/>
              <a:gd name="T43" fmla="*/ 15 h 76"/>
              <a:gd name="T44" fmla="*/ 38 w 56"/>
              <a:gd name="T45" fmla="*/ 12 h 76"/>
              <a:gd name="T46" fmla="*/ 40 w 56"/>
              <a:gd name="T47" fmla="*/ 11 h 76"/>
              <a:gd name="T48" fmla="*/ 38 w 56"/>
              <a:gd name="T49" fmla="*/ 7 h 76"/>
              <a:gd name="T50" fmla="*/ 32 w 56"/>
              <a:gd name="T51" fmla="*/ 4 h 76"/>
              <a:gd name="T52" fmla="*/ 27 w 56"/>
              <a:gd name="T53" fmla="*/ 2 h 76"/>
              <a:gd name="T54" fmla="*/ 22 w 56"/>
              <a:gd name="T55" fmla="*/ 1 h 76"/>
              <a:gd name="T56" fmla="*/ 19 w 56"/>
              <a:gd name="T57" fmla="*/ 1 h 76"/>
              <a:gd name="T58" fmla="*/ 16 w 56"/>
              <a:gd name="T59" fmla="*/ 4 h 76"/>
              <a:gd name="T60" fmla="*/ 16 w 56"/>
              <a:gd name="T61" fmla="*/ 7 h 76"/>
              <a:gd name="T62" fmla="*/ 17 w 56"/>
              <a:gd name="T63" fmla="*/ 7 h 76"/>
              <a:gd name="T64" fmla="*/ 16 w 56"/>
              <a:gd name="T65" fmla="*/ 8 h 76"/>
              <a:gd name="T66" fmla="*/ 14 w 56"/>
              <a:gd name="T67" fmla="*/ 10 h 76"/>
              <a:gd name="T68" fmla="*/ 13 w 56"/>
              <a:gd name="T69" fmla="*/ 14 h 76"/>
              <a:gd name="T70" fmla="*/ 12 w 56"/>
              <a:gd name="T71" fmla="*/ 18 h 76"/>
              <a:gd name="T72" fmla="*/ 10 w 56"/>
              <a:gd name="T73" fmla="*/ 17 h 76"/>
              <a:gd name="T74" fmla="*/ 10 w 56"/>
              <a:gd name="T75" fmla="*/ 13 h 76"/>
              <a:gd name="T76" fmla="*/ 10 w 56"/>
              <a:gd name="T77" fmla="*/ 12 h 76"/>
              <a:gd name="T78" fmla="*/ 9 w 56"/>
              <a:gd name="T79" fmla="*/ 14 h 76"/>
              <a:gd name="T80" fmla="*/ 8 w 56"/>
              <a:gd name="T81" fmla="*/ 17 h 76"/>
              <a:gd name="T82" fmla="*/ 6 w 56"/>
              <a:gd name="T83" fmla="*/ 18 h 76"/>
              <a:gd name="T84" fmla="*/ 5 w 56"/>
              <a:gd name="T85" fmla="*/ 20 h 76"/>
              <a:gd name="T86" fmla="*/ 3 w 56"/>
              <a:gd name="T87" fmla="*/ 25 h 76"/>
              <a:gd name="T88" fmla="*/ 3 w 56"/>
              <a:gd name="T89" fmla="*/ 30 h 76"/>
              <a:gd name="T90" fmla="*/ 1 w 56"/>
              <a:gd name="T91" fmla="*/ 34 h 76"/>
              <a:gd name="T92" fmla="*/ 2 w 56"/>
              <a:gd name="T93" fmla="*/ 39 h 76"/>
              <a:gd name="T94" fmla="*/ 2 w 56"/>
              <a:gd name="T95" fmla="*/ 44 h 76"/>
              <a:gd name="T96" fmla="*/ 7 w 56"/>
              <a:gd name="T97" fmla="*/ 53 h 76"/>
              <a:gd name="T98" fmla="*/ 8 w 56"/>
              <a:gd name="T99" fmla="*/ 58 h 76"/>
              <a:gd name="T100" fmla="*/ 7 w 56"/>
              <a:gd name="T101" fmla="*/ 59 h 76"/>
              <a:gd name="T102" fmla="*/ 6 w 56"/>
              <a:gd name="T103" fmla="*/ 66 h 76"/>
              <a:gd name="T104" fmla="*/ 3 w 56"/>
              <a:gd name="T105" fmla="*/ 74 h 76"/>
              <a:gd name="T106" fmla="*/ 0 w 56"/>
              <a:gd name="T107" fmla="*/ 76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
              <a:gd name="T163" fmla="*/ 0 h 76"/>
              <a:gd name="T164" fmla="*/ 56 w 56"/>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 h="76">
                <a:moveTo>
                  <a:pt x="0" y="76"/>
                </a:moveTo>
                <a:lnTo>
                  <a:pt x="28" y="73"/>
                </a:lnTo>
                <a:lnTo>
                  <a:pt x="45" y="71"/>
                </a:lnTo>
                <a:lnTo>
                  <a:pt x="46" y="70"/>
                </a:lnTo>
                <a:lnTo>
                  <a:pt x="48" y="66"/>
                </a:lnTo>
                <a:lnTo>
                  <a:pt x="48" y="65"/>
                </a:lnTo>
                <a:lnTo>
                  <a:pt x="48" y="62"/>
                </a:lnTo>
                <a:lnTo>
                  <a:pt x="49" y="60"/>
                </a:lnTo>
                <a:lnTo>
                  <a:pt x="51" y="58"/>
                </a:lnTo>
                <a:lnTo>
                  <a:pt x="51" y="56"/>
                </a:lnTo>
                <a:lnTo>
                  <a:pt x="52" y="55"/>
                </a:lnTo>
                <a:lnTo>
                  <a:pt x="52" y="54"/>
                </a:lnTo>
                <a:lnTo>
                  <a:pt x="53" y="53"/>
                </a:lnTo>
                <a:lnTo>
                  <a:pt x="54" y="54"/>
                </a:lnTo>
                <a:lnTo>
                  <a:pt x="55" y="54"/>
                </a:lnTo>
                <a:lnTo>
                  <a:pt x="55" y="53"/>
                </a:lnTo>
                <a:lnTo>
                  <a:pt x="56" y="52"/>
                </a:lnTo>
                <a:lnTo>
                  <a:pt x="55" y="49"/>
                </a:lnTo>
                <a:lnTo>
                  <a:pt x="56" y="46"/>
                </a:lnTo>
                <a:lnTo>
                  <a:pt x="55" y="44"/>
                </a:lnTo>
                <a:lnTo>
                  <a:pt x="54" y="40"/>
                </a:lnTo>
                <a:lnTo>
                  <a:pt x="50" y="30"/>
                </a:lnTo>
                <a:lnTo>
                  <a:pt x="46" y="28"/>
                </a:lnTo>
                <a:lnTo>
                  <a:pt x="45" y="29"/>
                </a:lnTo>
                <a:lnTo>
                  <a:pt x="43" y="31"/>
                </a:lnTo>
                <a:lnTo>
                  <a:pt x="38" y="38"/>
                </a:lnTo>
                <a:lnTo>
                  <a:pt x="37" y="38"/>
                </a:lnTo>
                <a:lnTo>
                  <a:pt x="35" y="37"/>
                </a:lnTo>
                <a:lnTo>
                  <a:pt x="35" y="36"/>
                </a:lnTo>
                <a:lnTo>
                  <a:pt x="34" y="35"/>
                </a:lnTo>
                <a:lnTo>
                  <a:pt x="35" y="32"/>
                </a:lnTo>
                <a:lnTo>
                  <a:pt x="36" y="31"/>
                </a:lnTo>
                <a:lnTo>
                  <a:pt x="38" y="29"/>
                </a:lnTo>
                <a:lnTo>
                  <a:pt x="38" y="28"/>
                </a:lnTo>
                <a:lnTo>
                  <a:pt x="38" y="27"/>
                </a:lnTo>
                <a:lnTo>
                  <a:pt x="39" y="26"/>
                </a:lnTo>
                <a:lnTo>
                  <a:pt x="40" y="25"/>
                </a:lnTo>
                <a:lnTo>
                  <a:pt x="41" y="23"/>
                </a:lnTo>
                <a:lnTo>
                  <a:pt x="41" y="19"/>
                </a:lnTo>
                <a:lnTo>
                  <a:pt x="40" y="16"/>
                </a:lnTo>
                <a:lnTo>
                  <a:pt x="40" y="15"/>
                </a:lnTo>
                <a:lnTo>
                  <a:pt x="38" y="13"/>
                </a:lnTo>
                <a:lnTo>
                  <a:pt x="38" y="12"/>
                </a:lnTo>
                <a:lnTo>
                  <a:pt x="38" y="11"/>
                </a:lnTo>
                <a:lnTo>
                  <a:pt x="40" y="11"/>
                </a:lnTo>
                <a:lnTo>
                  <a:pt x="40" y="10"/>
                </a:lnTo>
                <a:lnTo>
                  <a:pt x="38" y="7"/>
                </a:lnTo>
                <a:lnTo>
                  <a:pt x="36" y="6"/>
                </a:lnTo>
                <a:lnTo>
                  <a:pt x="32" y="4"/>
                </a:lnTo>
                <a:lnTo>
                  <a:pt x="28" y="4"/>
                </a:lnTo>
                <a:lnTo>
                  <a:pt x="27" y="2"/>
                </a:lnTo>
                <a:lnTo>
                  <a:pt x="24" y="2"/>
                </a:lnTo>
                <a:lnTo>
                  <a:pt x="22" y="1"/>
                </a:lnTo>
                <a:lnTo>
                  <a:pt x="20" y="0"/>
                </a:lnTo>
                <a:lnTo>
                  <a:pt x="19" y="1"/>
                </a:lnTo>
                <a:lnTo>
                  <a:pt x="18" y="1"/>
                </a:lnTo>
                <a:lnTo>
                  <a:pt x="16" y="4"/>
                </a:lnTo>
                <a:lnTo>
                  <a:pt x="16" y="6"/>
                </a:lnTo>
                <a:lnTo>
                  <a:pt x="16" y="7"/>
                </a:lnTo>
                <a:lnTo>
                  <a:pt x="17" y="7"/>
                </a:lnTo>
                <a:lnTo>
                  <a:pt x="17" y="8"/>
                </a:lnTo>
                <a:lnTo>
                  <a:pt x="16" y="8"/>
                </a:lnTo>
                <a:lnTo>
                  <a:pt x="15" y="9"/>
                </a:lnTo>
                <a:lnTo>
                  <a:pt x="14" y="10"/>
                </a:lnTo>
                <a:lnTo>
                  <a:pt x="13" y="12"/>
                </a:lnTo>
                <a:lnTo>
                  <a:pt x="13" y="14"/>
                </a:lnTo>
                <a:lnTo>
                  <a:pt x="13" y="16"/>
                </a:lnTo>
                <a:lnTo>
                  <a:pt x="12" y="18"/>
                </a:lnTo>
                <a:lnTo>
                  <a:pt x="11" y="19"/>
                </a:lnTo>
                <a:lnTo>
                  <a:pt x="10" y="17"/>
                </a:lnTo>
                <a:lnTo>
                  <a:pt x="11" y="15"/>
                </a:lnTo>
                <a:lnTo>
                  <a:pt x="10" y="13"/>
                </a:lnTo>
                <a:lnTo>
                  <a:pt x="11" y="13"/>
                </a:lnTo>
                <a:lnTo>
                  <a:pt x="10" y="12"/>
                </a:lnTo>
                <a:lnTo>
                  <a:pt x="10" y="13"/>
                </a:lnTo>
                <a:lnTo>
                  <a:pt x="9" y="14"/>
                </a:lnTo>
                <a:lnTo>
                  <a:pt x="9" y="16"/>
                </a:lnTo>
                <a:lnTo>
                  <a:pt x="8" y="17"/>
                </a:lnTo>
                <a:lnTo>
                  <a:pt x="7" y="17"/>
                </a:lnTo>
                <a:lnTo>
                  <a:pt x="6" y="18"/>
                </a:lnTo>
                <a:lnTo>
                  <a:pt x="5" y="19"/>
                </a:lnTo>
                <a:lnTo>
                  <a:pt x="5" y="20"/>
                </a:lnTo>
                <a:lnTo>
                  <a:pt x="3" y="22"/>
                </a:lnTo>
                <a:lnTo>
                  <a:pt x="3" y="25"/>
                </a:lnTo>
                <a:lnTo>
                  <a:pt x="3" y="28"/>
                </a:lnTo>
                <a:lnTo>
                  <a:pt x="3" y="30"/>
                </a:lnTo>
                <a:lnTo>
                  <a:pt x="2" y="32"/>
                </a:lnTo>
                <a:lnTo>
                  <a:pt x="1" y="34"/>
                </a:lnTo>
                <a:lnTo>
                  <a:pt x="1" y="35"/>
                </a:lnTo>
                <a:lnTo>
                  <a:pt x="2" y="39"/>
                </a:lnTo>
                <a:lnTo>
                  <a:pt x="1" y="42"/>
                </a:lnTo>
                <a:lnTo>
                  <a:pt x="2" y="44"/>
                </a:lnTo>
                <a:lnTo>
                  <a:pt x="5" y="49"/>
                </a:lnTo>
                <a:lnTo>
                  <a:pt x="7" y="53"/>
                </a:lnTo>
                <a:lnTo>
                  <a:pt x="7" y="57"/>
                </a:lnTo>
                <a:lnTo>
                  <a:pt x="8" y="58"/>
                </a:lnTo>
                <a:lnTo>
                  <a:pt x="8" y="59"/>
                </a:lnTo>
                <a:lnTo>
                  <a:pt x="7" y="59"/>
                </a:lnTo>
                <a:lnTo>
                  <a:pt x="7" y="63"/>
                </a:lnTo>
                <a:lnTo>
                  <a:pt x="6" y="66"/>
                </a:lnTo>
                <a:lnTo>
                  <a:pt x="5" y="68"/>
                </a:lnTo>
                <a:lnTo>
                  <a:pt x="3" y="74"/>
                </a:lnTo>
                <a:lnTo>
                  <a:pt x="1" y="75"/>
                </a:lnTo>
                <a:lnTo>
                  <a:pt x="0" y="76"/>
                </a:lnTo>
                <a:close/>
              </a:path>
            </a:pathLst>
          </a:custGeom>
          <a:noFill/>
          <a:ln w="9525">
            <a:solidFill>
              <a:srgbClr val="000000"/>
            </a:solidFill>
            <a:round/>
            <a:headEnd/>
            <a:tailEnd/>
          </a:ln>
        </p:spPr>
        <p:txBody>
          <a:bodyPr/>
          <a:lstStyle/>
          <a:p>
            <a:endParaRPr lang="en-US"/>
          </a:p>
        </p:txBody>
      </p:sp>
      <p:sp>
        <p:nvSpPr>
          <p:cNvPr id="35900" name="Freeform 59"/>
          <p:cNvSpPr>
            <a:spLocks/>
          </p:cNvSpPr>
          <p:nvPr/>
        </p:nvSpPr>
        <p:spPr bwMode="auto">
          <a:xfrm>
            <a:off x="5303838" y="2106613"/>
            <a:ext cx="792162" cy="387350"/>
          </a:xfrm>
          <a:custGeom>
            <a:avLst/>
            <a:gdLst>
              <a:gd name="T0" fmla="*/ 4 w 88"/>
              <a:gd name="T1" fmla="*/ 16 h 43"/>
              <a:gd name="T2" fmla="*/ 9 w 88"/>
              <a:gd name="T3" fmla="*/ 13 h 43"/>
              <a:gd name="T4" fmla="*/ 21 w 88"/>
              <a:gd name="T5" fmla="*/ 6 h 43"/>
              <a:gd name="T6" fmla="*/ 28 w 88"/>
              <a:gd name="T7" fmla="*/ 0 h 43"/>
              <a:gd name="T8" fmla="*/ 33 w 88"/>
              <a:gd name="T9" fmla="*/ 0 h 43"/>
              <a:gd name="T10" fmla="*/ 29 w 88"/>
              <a:gd name="T11" fmla="*/ 4 h 43"/>
              <a:gd name="T12" fmla="*/ 25 w 88"/>
              <a:gd name="T13" fmla="*/ 9 h 43"/>
              <a:gd name="T14" fmla="*/ 25 w 88"/>
              <a:gd name="T15" fmla="*/ 12 h 43"/>
              <a:gd name="T16" fmla="*/ 30 w 88"/>
              <a:gd name="T17" fmla="*/ 10 h 43"/>
              <a:gd name="T18" fmla="*/ 42 w 88"/>
              <a:gd name="T19" fmla="*/ 16 h 43"/>
              <a:gd name="T20" fmla="*/ 45 w 88"/>
              <a:gd name="T21" fmla="*/ 17 h 43"/>
              <a:gd name="T22" fmla="*/ 47 w 88"/>
              <a:gd name="T23" fmla="*/ 18 h 43"/>
              <a:gd name="T24" fmla="*/ 52 w 88"/>
              <a:gd name="T25" fmla="*/ 13 h 43"/>
              <a:gd name="T26" fmla="*/ 67 w 88"/>
              <a:gd name="T27" fmla="*/ 8 h 43"/>
              <a:gd name="T28" fmla="*/ 67 w 88"/>
              <a:gd name="T29" fmla="*/ 12 h 43"/>
              <a:gd name="T30" fmla="*/ 70 w 88"/>
              <a:gd name="T31" fmla="*/ 14 h 43"/>
              <a:gd name="T32" fmla="*/ 76 w 88"/>
              <a:gd name="T33" fmla="*/ 14 h 43"/>
              <a:gd name="T34" fmla="*/ 80 w 88"/>
              <a:gd name="T35" fmla="*/ 19 h 43"/>
              <a:gd name="T36" fmla="*/ 87 w 88"/>
              <a:gd name="T37" fmla="*/ 19 h 43"/>
              <a:gd name="T38" fmla="*/ 87 w 88"/>
              <a:gd name="T39" fmla="*/ 22 h 43"/>
              <a:gd name="T40" fmla="*/ 83 w 88"/>
              <a:gd name="T41" fmla="*/ 21 h 43"/>
              <a:gd name="T42" fmla="*/ 80 w 88"/>
              <a:gd name="T43" fmla="*/ 22 h 43"/>
              <a:gd name="T44" fmla="*/ 74 w 88"/>
              <a:gd name="T45" fmla="*/ 22 h 43"/>
              <a:gd name="T46" fmla="*/ 73 w 88"/>
              <a:gd name="T47" fmla="*/ 25 h 43"/>
              <a:gd name="T48" fmla="*/ 66 w 88"/>
              <a:gd name="T49" fmla="*/ 22 h 43"/>
              <a:gd name="T50" fmla="*/ 60 w 88"/>
              <a:gd name="T51" fmla="*/ 24 h 43"/>
              <a:gd name="T52" fmla="*/ 58 w 88"/>
              <a:gd name="T53" fmla="*/ 26 h 43"/>
              <a:gd name="T54" fmla="*/ 53 w 88"/>
              <a:gd name="T55" fmla="*/ 26 h 43"/>
              <a:gd name="T56" fmla="*/ 49 w 88"/>
              <a:gd name="T57" fmla="*/ 32 h 43"/>
              <a:gd name="T58" fmla="*/ 50 w 88"/>
              <a:gd name="T59" fmla="*/ 29 h 43"/>
              <a:gd name="T60" fmla="*/ 46 w 88"/>
              <a:gd name="T61" fmla="*/ 30 h 43"/>
              <a:gd name="T62" fmla="*/ 44 w 88"/>
              <a:gd name="T63" fmla="*/ 28 h 43"/>
              <a:gd name="T64" fmla="*/ 42 w 88"/>
              <a:gd name="T65" fmla="*/ 33 h 43"/>
              <a:gd name="T66" fmla="*/ 38 w 88"/>
              <a:gd name="T67" fmla="*/ 40 h 43"/>
              <a:gd name="T68" fmla="*/ 36 w 88"/>
              <a:gd name="T69" fmla="*/ 41 h 43"/>
              <a:gd name="T70" fmla="*/ 37 w 88"/>
              <a:gd name="T71" fmla="*/ 38 h 43"/>
              <a:gd name="T72" fmla="*/ 34 w 88"/>
              <a:gd name="T73" fmla="*/ 38 h 43"/>
              <a:gd name="T74" fmla="*/ 32 w 88"/>
              <a:gd name="T75" fmla="*/ 30 h 43"/>
              <a:gd name="T76" fmla="*/ 30 w 88"/>
              <a:gd name="T77" fmla="*/ 29 h 43"/>
              <a:gd name="T78" fmla="*/ 25 w 88"/>
              <a:gd name="T79" fmla="*/ 27 h 43"/>
              <a:gd name="T80" fmla="*/ 23 w 88"/>
              <a:gd name="T81" fmla="*/ 27 h 43"/>
              <a:gd name="T82" fmla="*/ 17 w 88"/>
              <a:gd name="T83" fmla="*/ 25 h 43"/>
              <a:gd name="T84" fmla="*/ 4 w 88"/>
              <a:gd name="T85" fmla="*/ 20 h 43"/>
              <a:gd name="T86" fmla="*/ 0 w 88"/>
              <a:gd name="T87" fmla="*/ 18 h 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8"/>
              <a:gd name="T133" fmla="*/ 0 h 43"/>
              <a:gd name="T134" fmla="*/ 88 w 88"/>
              <a:gd name="T135" fmla="*/ 43 h 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8" h="43">
                <a:moveTo>
                  <a:pt x="0" y="18"/>
                </a:moveTo>
                <a:lnTo>
                  <a:pt x="3" y="17"/>
                </a:lnTo>
                <a:lnTo>
                  <a:pt x="4" y="16"/>
                </a:lnTo>
                <a:lnTo>
                  <a:pt x="7" y="15"/>
                </a:lnTo>
                <a:lnTo>
                  <a:pt x="8" y="13"/>
                </a:lnTo>
                <a:lnTo>
                  <a:pt x="9" y="13"/>
                </a:lnTo>
                <a:lnTo>
                  <a:pt x="14" y="11"/>
                </a:lnTo>
                <a:lnTo>
                  <a:pt x="17" y="10"/>
                </a:lnTo>
                <a:lnTo>
                  <a:pt x="21" y="6"/>
                </a:lnTo>
                <a:lnTo>
                  <a:pt x="22" y="5"/>
                </a:lnTo>
                <a:lnTo>
                  <a:pt x="26" y="1"/>
                </a:lnTo>
                <a:lnTo>
                  <a:pt x="28" y="0"/>
                </a:lnTo>
                <a:lnTo>
                  <a:pt x="32" y="0"/>
                </a:lnTo>
                <a:lnTo>
                  <a:pt x="33" y="0"/>
                </a:lnTo>
                <a:lnTo>
                  <a:pt x="31" y="2"/>
                </a:lnTo>
                <a:lnTo>
                  <a:pt x="30" y="2"/>
                </a:lnTo>
                <a:lnTo>
                  <a:pt x="29" y="4"/>
                </a:lnTo>
                <a:lnTo>
                  <a:pt x="27" y="7"/>
                </a:lnTo>
                <a:lnTo>
                  <a:pt x="25" y="8"/>
                </a:lnTo>
                <a:lnTo>
                  <a:pt x="25" y="9"/>
                </a:lnTo>
                <a:lnTo>
                  <a:pt x="24" y="11"/>
                </a:lnTo>
                <a:lnTo>
                  <a:pt x="24" y="13"/>
                </a:lnTo>
                <a:lnTo>
                  <a:pt x="25" y="12"/>
                </a:lnTo>
                <a:lnTo>
                  <a:pt x="27" y="10"/>
                </a:lnTo>
                <a:lnTo>
                  <a:pt x="29" y="10"/>
                </a:lnTo>
                <a:lnTo>
                  <a:pt x="30" y="10"/>
                </a:lnTo>
                <a:lnTo>
                  <a:pt x="35" y="12"/>
                </a:lnTo>
                <a:lnTo>
                  <a:pt x="39" y="16"/>
                </a:lnTo>
                <a:lnTo>
                  <a:pt x="42" y="16"/>
                </a:lnTo>
                <a:lnTo>
                  <a:pt x="43" y="16"/>
                </a:lnTo>
                <a:lnTo>
                  <a:pt x="44" y="17"/>
                </a:lnTo>
                <a:lnTo>
                  <a:pt x="45" y="17"/>
                </a:lnTo>
                <a:lnTo>
                  <a:pt x="46" y="17"/>
                </a:lnTo>
                <a:lnTo>
                  <a:pt x="47" y="17"/>
                </a:lnTo>
                <a:lnTo>
                  <a:pt x="47" y="18"/>
                </a:lnTo>
                <a:lnTo>
                  <a:pt x="48" y="17"/>
                </a:lnTo>
                <a:lnTo>
                  <a:pt x="48" y="16"/>
                </a:lnTo>
                <a:lnTo>
                  <a:pt x="52" y="13"/>
                </a:lnTo>
                <a:lnTo>
                  <a:pt x="63" y="11"/>
                </a:lnTo>
                <a:lnTo>
                  <a:pt x="66" y="9"/>
                </a:lnTo>
                <a:lnTo>
                  <a:pt x="67" y="8"/>
                </a:lnTo>
                <a:lnTo>
                  <a:pt x="68" y="9"/>
                </a:lnTo>
                <a:lnTo>
                  <a:pt x="67" y="11"/>
                </a:lnTo>
                <a:lnTo>
                  <a:pt x="67" y="12"/>
                </a:lnTo>
                <a:lnTo>
                  <a:pt x="69" y="14"/>
                </a:lnTo>
                <a:lnTo>
                  <a:pt x="69" y="15"/>
                </a:lnTo>
                <a:lnTo>
                  <a:pt x="70" y="14"/>
                </a:lnTo>
                <a:lnTo>
                  <a:pt x="72" y="14"/>
                </a:lnTo>
                <a:lnTo>
                  <a:pt x="73" y="14"/>
                </a:lnTo>
                <a:lnTo>
                  <a:pt x="76" y="14"/>
                </a:lnTo>
                <a:lnTo>
                  <a:pt x="78" y="15"/>
                </a:lnTo>
                <a:lnTo>
                  <a:pt x="79" y="17"/>
                </a:lnTo>
                <a:lnTo>
                  <a:pt x="80" y="19"/>
                </a:lnTo>
                <a:lnTo>
                  <a:pt x="83" y="20"/>
                </a:lnTo>
                <a:lnTo>
                  <a:pt x="86" y="19"/>
                </a:lnTo>
                <a:lnTo>
                  <a:pt x="87" y="19"/>
                </a:lnTo>
                <a:lnTo>
                  <a:pt x="88" y="20"/>
                </a:lnTo>
                <a:lnTo>
                  <a:pt x="88" y="21"/>
                </a:lnTo>
                <a:lnTo>
                  <a:pt x="87" y="22"/>
                </a:lnTo>
                <a:lnTo>
                  <a:pt x="85" y="22"/>
                </a:lnTo>
                <a:lnTo>
                  <a:pt x="84" y="22"/>
                </a:lnTo>
                <a:lnTo>
                  <a:pt x="83" y="21"/>
                </a:lnTo>
                <a:lnTo>
                  <a:pt x="81" y="22"/>
                </a:lnTo>
                <a:lnTo>
                  <a:pt x="80" y="22"/>
                </a:lnTo>
                <a:lnTo>
                  <a:pt x="79" y="22"/>
                </a:lnTo>
                <a:lnTo>
                  <a:pt x="76" y="22"/>
                </a:lnTo>
                <a:lnTo>
                  <a:pt x="74" y="22"/>
                </a:lnTo>
                <a:lnTo>
                  <a:pt x="73" y="22"/>
                </a:lnTo>
                <a:lnTo>
                  <a:pt x="73" y="24"/>
                </a:lnTo>
                <a:lnTo>
                  <a:pt x="73" y="25"/>
                </a:lnTo>
                <a:lnTo>
                  <a:pt x="72" y="24"/>
                </a:lnTo>
                <a:lnTo>
                  <a:pt x="70" y="23"/>
                </a:lnTo>
                <a:lnTo>
                  <a:pt x="66" y="22"/>
                </a:lnTo>
                <a:lnTo>
                  <a:pt x="65" y="22"/>
                </a:lnTo>
                <a:lnTo>
                  <a:pt x="63" y="22"/>
                </a:lnTo>
                <a:lnTo>
                  <a:pt x="60" y="24"/>
                </a:lnTo>
                <a:lnTo>
                  <a:pt x="58" y="25"/>
                </a:lnTo>
                <a:lnTo>
                  <a:pt x="58" y="26"/>
                </a:lnTo>
                <a:lnTo>
                  <a:pt x="57" y="26"/>
                </a:lnTo>
                <a:lnTo>
                  <a:pt x="55" y="25"/>
                </a:lnTo>
                <a:lnTo>
                  <a:pt x="53" y="26"/>
                </a:lnTo>
                <a:lnTo>
                  <a:pt x="53" y="27"/>
                </a:lnTo>
                <a:lnTo>
                  <a:pt x="53" y="28"/>
                </a:lnTo>
                <a:lnTo>
                  <a:pt x="49" y="32"/>
                </a:lnTo>
                <a:lnTo>
                  <a:pt x="48" y="32"/>
                </a:lnTo>
                <a:lnTo>
                  <a:pt x="48" y="31"/>
                </a:lnTo>
                <a:lnTo>
                  <a:pt x="50" y="29"/>
                </a:lnTo>
                <a:lnTo>
                  <a:pt x="49" y="28"/>
                </a:lnTo>
                <a:lnTo>
                  <a:pt x="47" y="28"/>
                </a:lnTo>
                <a:lnTo>
                  <a:pt x="46" y="30"/>
                </a:lnTo>
                <a:lnTo>
                  <a:pt x="46" y="31"/>
                </a:lnTo>
                <a:lnTo>
                  <a:pt x="45" y="30"/>
                </a:lnTo>
                <a:lnTo>
                  <a:pt x="44" y="28"/>
                </a:lnTo>
                <a:lnTo>
                  <a:pt x="44" y="30"/>
                </a:lnTo>
                <a:lnTo>
                  <a:pt x="42" y="33"/>
                </a:lnTo>
                <a:lnTo>
                  <a:pt x="41" y="36"/>
                </a:lnTo>
                <a:lnTo>
                  <a:pt x="40" y="37"/>
                </a:lnTo>
                <a:lnTo>
                  <a:pt x="38" y="40"/>
                </a:lnTo>
                <a:lnTo>
                  <a:pt x="38" y="42"/>
                </a:lnTo>
                <a:lnTo>
                  <a:pt x="38" y="43"/>
                </a:lnTo>
                <a:lnTo>
                  <a:pt x="36" y="41"/>
                </a:lnTo>
                <a:lnTo>
                  <a:pt x="36" y="39"/>
                </a:lnTo>
                <a:lnTo>
                  <a:pt x="37" y="39"/>
                </a:lnTo>
                <a:lnTo>
                  <a:pt x="37" y="38"/>
                </a:lnTo>
                <a:lnTo>
                  <a:pt x="36" y="37"/>
                </a:lnTo>
                <a:lnTo>
                  <a:pt x="34" y="38"/>
                </a:lnTo>
                <a:lnTo>
                  <a:pt x="34" y="33"/>
                </a:lnTo>
                <a:lnTo>
                  <a:pt x="34" y="32"/>
                </a:lnTo>
                <a:lnTo>
                  <a:pt x="32" y="30"/>
                </a:lnTo>
                <a:lnTo>
                  <a:pt x="30" y="30"/>
                </a:lnTo>
                <a:lnTo>
                  <a:pt x="30" y="29"/>
                </a:lnTo>
                <a:lnTo>
                  <a:pt x="30" y="28"/>
                </a:lnTo>
                <a:lnTo>
                  <a:pt x="28" y="27"/>
                </a:lnTo>
                <a:lnTo>
                  <a:pt x="25" y="27"/>
                </a:lnTo>
                <a:lnTo>
                  <a:pt x="24" y="27"/>
                </a:lnTo>
                <a:lnTo>
                  <a:pt x="23" y="28"/>
                </a:lnTo>
                <a:lnTo>
                  <a:pt x="23" y="27"/>
                </a:lnTo>
                <a:lnTo>
                  <a:pt x="21" y="27"/>
                </a:lnTo>
                <a:lnTo>
                  <a:pt x="19" y="25"/>
                </a:lnTo>
                <a:lnTo>
                  <a:pt x="17" y="25"/>
                </a:lnTo>
                <a:lnTo>
                  <a:pt x="5" y="22"/>
                </a:lnTo>
                <a:lnTo>
                  <a:pt x="4" y="22"/>
                </a:lnTo>
                <a:lnTo>
                  <a:pt x="4" y="20"/>
                </a:lnTo>
                <a:lnTo>
                  <a:pt x="3" y="19"/>
                </a:lnTo>
                <a:lnTo>
                  <a:pt x="1" y="19"/>
                </a:lnTo>
                <a:lnTo>
                  <a:pt x="0" y="18"/>
                </a:lnTo>
                <a:close/>
              </a:path>
            </a:pathLst>
          </a:custGeom>
          <a:noFill/>
          <a:ln w="19050">
            <a:solidFill>
              <a:srgbClr val="000000"/>
            </a:solidFill>
            <a:round/>
            <a:headEnd/>
            <a:tailEnd/>
          </a:ln>
        </p:spPr>
        <p:txBody>
          <a:bodyPr/>
          <a:lstStyle/>
          <a:p>
            <a:endParaRPr lang="en-US"/>
          </a:p>
        </p:txBody>
      </p:sp>
      <p:sp>
        <p:nvSpPr>
          <p:cNvPr id="35901" name="Freeform 60"/>
          <p:cNvSpPr>
            <a:spLocks/>
          </p:cNvSpPr>
          <p:nvPr/>
        </p:nvSpPr>
        <p:spPr bwMode="auto">
          <a:xfrm>
            <a:off x="5303838" y="2106613"/>
            <a:ext cx="792162" cy="387350"/>
          </a:xfrm>
          <a:custGeom>
            <a:avLst/>
            <a:gdLst>
              <a:gd name="T0" fmla="*/ 4 w 88"/>
              <a:gd name="T1" fmla="*/ 16 h 43"/>
              <a:gd name="T2" fmla="*/ 9 w 88"/>
              <a:gd name="T3" fmla="*/ 13 h 43"/>
              <a:gd name="T4" fmla="*/ 21 w 88"/>
              <a:gd name="T5" fmla="*/ 6 h 43"/>
              <a:gd name="T6" fmla="*/ 28 w 88"/>
              <a:gd name="T7" fmla="*/ 0 h 43"/>
              <a:gd name="T8" fmla="*/ 33 w 88"/>
              <a:gd name="T9" fmla="*/ 0 h 43"/>
              <a:gd name="T10" fmla="*/ 29 w 88"/>
              <a:gd name="T11" fmla="*/ 4 h 43"/>
              <a:gd name="T12" fmla="*/ 25 w 88"/>
              <a:gd name="T13" fmla="*/ 9 h 43"/>
              <a:gd name="T14" fmla="*/ 25 w 88"/>
              <a:gd name="T15" fmla="*/ 12 h 43"/>
              <a:gd name="T16" fmla="*/ 30 w 88"/>
              <a:gd name="T17" fmla="*/ 10 h 43"/>
              <a:gd name="T18" fmla="*/ 42 w 88"/>
              <a:gd name="T19" fmla="*/ 16 h 43"/>
              <a:gd name="T20" fmla="*/ 45 w 88"/>
              <a:gd name="T21" fmla="*/ 17 h 43"/>
              <a:gd name="T22" fmla="*/ 47 w 88"/>
              <a:gd name="T23" fmla="*/ 18 h 43"/>
              <a:gd name="T24" fmla="*/ 52 w 88"/>
              <a:gd name="T25" fmla="*/ 13 h 43"/>
              <a:gd name="T26" fmla="*/ 67 w 88"/>
              <a:gd name="T27" fmla="*/ 8 h 43"/>
              <a:gd name="T28" fmla="*/ 67 w 88"/>
              <a:gd name="T29" fmla="*/ 12 h 43"/>
              <a:gd name="T30" fmla="*/ 70 w 88"/>
              <a:gd name="T31" fmla="*/ 14 h 43"/>
              <a:gd name="T32" fmla="*/ 76 w 88"/>
              <a:gd name="T33" fmla="*/ 14 h 43"/>
              <a:gd name="T34" fmla="*/ 80 w 88"/>
              <a:gd name="T35" fmla="*/ 19 h 43"/>
              <a:gd name="T36" fmla="*/ 87 w 88"/>
              <a:gd name="T37" fmla="*/ 19 h 43"/>
              <a:gd name="T38" fmla="*/ 87 w 88"/>
              <a:gd name="T39" fmla="*/ 22 h 43"/>
              <a:gd name="T40" fmla="*/ 83 w 88"/>
              <a:gd name="T41" fmla="*/ 21 h 43"/>
              <a:gd name="T42" fmla="*/ 80 w 88"/>
              <a:gd name="T43" fmla="*/ 22 h 43"/>
              <a:gd name="T44" fmla="*/ 74 w 88"/>
              <a:gd name="T45" fmla="*/ 22 h 43"/>
              <a:gd name="T46" fmla="*/ 73 w 88"/>
              <a:gd name="T47" fmla="*/ 25 h 43"/>
              <a:gd name="T48" fmla="*/ 66 w 88"/>
              <a:gd name="T49" fmla="*/ 22 h 43"/>
              <a:gd name="T50" fmla="*/ 60 w 88"/>
              <a:gd name="T51" fmla="*/ 24 h 43"/>
              <a:gd name="T52" fmla="*/ 58 w 88"/>
              <a:gd name="T53" fmla="*/ 26 h 43"/>
              <a:gd name="T54" fmla="*/ 53 w 88"/>
              <a:gd name="T55" fmla="*/ 26 h 43"/>
              <a:gd name="T56" fmla="*/ 49 w 88"/>
              <a:gd name="T57" fmla="*/ 32 h 43"/>
              <a:gd name="T58" fmla="*/ 50 w 88"/>
              <a:gd name="T59" fmla="*/ 29 h 43"/>
              <a:gd name="T60" fmla="*/ 46 w 88"/>
              <a:gd name="T61" fmla="*/ 30 h 43"/>
              <a:gd name="T62" fmla="*/ 44 w 88"/>
              <a:gd name="T63" fmla="*/ 28 h 43"/>
              <a:gd name="T64" fmla="*/ 42 w 88"/>
              <a:gd name="T65" fmla="*/ 33 h 43"/>
              <a:gd name="T66" fmla="*/ 38 w 88"/>
              <a:gd name="T67" fmla="*/ 40 h 43"/>
              <a:gd name="T68" fmla="*/ 36 w 88"/>
              <a:gd name="T69" fmla="*/ 41 h 43"/>
              <a:gd name="T70" fmla="*/ 37 w 88"/>
              <a:gd name="T71" fmla="*/ 38 h 43"/>
              <a:gd name="T72" fmla="*/ 34 w 88"/>
              <a:gd name="T73" fmla="*/ 38 h 43"/>
              <a:gd name="T74" fmla="*/ 32 w 88"/>
              <a:gd name="T75" fmla="*/ 30 h 43"/>
              <a:gd name="T76" fmla="*/ 30 w 88"/>
              <a:gd name="T77" fmla="*/ 29 h 43"/>
              <a:gd name="T78" fmla="*/ 25 w 88"/>
              <a:gd name="T79" fmla="*/ 27 h 43"/>
              <a:gd name="T80" fmla="*/ 23 w 88"/>
              <a:gd name="T81" fmla="*/ 27 h 43"/>
              <a:gd name="T82" fmla="*/ 17 w 88"/>
              <a:gd name="T83" fmla="*/ 25 h 43"/>
              <a:gd name="T84" fmla="*/ 4 w 88"/>
              <a:gd name="T85" fmla="*/ 20 h 43"/>
              <a:gd name="T86" fmla="*/ 0 w 88"/>
              <a:gd name="T87" fmla="*/ 18 h 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8"/>
              <a:gd name="T133" fmla="*/ 0 h 43"/>
              <a:gd name="T134" fmla="*/ 88 w 88"/>
              <a:gd name="T135" fmla="*/ 43 h 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8" h="43">
                <a:moveTo>
                  <a:pt x="0" y="18"/>
                </a:moveTo>
                <a:lnTo>
                  <a:pt x="3" y="17"/>
                </a:lnTo>
                <a:lnTo>
                  <a:pt x="4" y="16"/>
                </a:lnTo>
                <a:lnTo>
                  <a:pt x="7" y="15"/>
                </a:lnTo>
                <a:lnTo>
                  <a:pt x="8" y="13"/>
                </a:lnTo>
                <a:lnTo>
                  <a:pt x="9" y="13"/>
                </a:lnTo>
                <a:lnTo>
                  <a:pt x="14" y="11"/>
                </a:lnTo>
                <a:lnTo>
                  <a:pt x="17" y="10"/>
                </a:lnTo>
                <a:lnTo>
                  <a:pt x="21" y="6"/>
                </a:lnTo>
                <a:lnTo>
                  <a:pt x="22" y="5"/>
                </a:lnTo>
                <a:lnTo>
                  <a:pt x="26" y="1"/>
                </a:lnTo>
                <a:lnTo>
                  <a:pt x="28" y="0"/>
                </a:lnTo>
                <a:lnTo>
                  <a:pt x="32" y="0"/>
                </a:lnTo>
                <a:lnTo>
                  <a:pt x="33" y="0"/>
                </a:lnTo>
                <a:lnTo>
                  <a:pt x="31" y="2"/>
                </a:lnTo>
                <a:lnTo>
                  <a:pt x="30" y="2"/>
                </a:lnTo>
                <a:lnTo>
                  <a:pt x="29" y="4"/>
                </a:lnTo>
                <a:lnTo>
                  <a:pt x="27" y="7"/>
                </a:lnTo>
                <a:lnTo>
                  <a:pt x="25" y="8"/>
                </a:lnTo>
                <a:lnTo>
                  <a:pt x="25" y="9"/>
                </a:lnTo>
                <a:lnTo>
                  <a:pt x="24" y="11"/>
                </a:lnTo>
                <a:lnTo>
                  <a:pt x="24" y="13"/>
                </a:lnTo>
                <a:lnTo>
                  <a:pt x="25" y="12"/>
                </a:lnTo>
                <a:lnTo>
                  <a:pt x="27" y="10"/>
                </a:lnTo>
                <a:lnTo>
                  <a:pt x="29" y="10"/>
                </a:lnTo>
                <a:lnTo>
                  <a:pt x="30" y="10"/>
                </a:lnTo>
                <a:lnTo>
                  <a:pt x="35" y="12"/>
                </a:lnTo>
                <a:lnTo>
                  <a:pt x="39" y="16"/>
                </a:lnTo>
                <a:lnTo>
                  <a:pt x="42" y="16"/>
                </a:lnTo>
                <a:lnTo>
                  <a:pt x="43" y="16"/>
                </a:lnTo>
                <a:lnTo>
                  <a:pt x="44" y="17"/>
                </a:lnTo>
                <a:lnTo>
                  <a:pt x="45" y="17"/>
                </a:lnTo>
                <a:lnTo>
                  <a:pt x="46" y="17"/>
                </a:lnTo>
                <a:lnTo>
                  <a:pt x="47" y="17"/>
                </a:lnTo>
                <a:lnTo>
                  <a:pt x="47" y="18"/>
                </a:lnTo>
                <a:lnTo>
                  <a:pt x="48" y="17"/>
                </a:lnTo>
                <a:lnTo>
                  <a:pt x="48" y="16"/>
                </a:lnTo>
                <a:lnTo>
                  <a:pt x="52" y="13"/>
                </a:lnTo>
                <a:lnTo>
                  <a:pt x="63" y="11"/>
                </a:lnTo>
                <a:lnTo>
                  <a:pt x="66" y="9"/>
                </a:lnTo>
                <a:lnTo>
                  <a:pt x="67" y="8"/>
                </a:lnTo>
                <a:lnTo>
                  <a:pt x="68" y="9"/>
                </a:lnTo>
                <a:lnTo>
                  <a:pt x="67" y="11"/>
                </a:lnTo>
                <a:lnTo>
                  <a:pt x="67" y="12"/>
                </a:lnTo>
                <a:lnTo>
                  <a:pt x="69" y="14"/>
                </a:lnTo>
                <a:lnTo>
                  <a:pt x="69" y="15"/>
                </a:lnTo>
                <a:lnTo>
                  <a:pt x="70" y="14"/>
                </a:lnTo>
                <a:lnTo>
                  <a:pt x="72" y="14"/>
                </a:lnTo>
                <a:lnTo>
                  <a:pt x="73" y="14"/>
                </a:lnTo>
                <a:lnTo>
                  <a:pt x="76" y="14"/>
                </a:lnTo>
                <a:lnTo>
                  <a:pt x="78" y="15"/>
                </a:lnTo>
                <a:lnTo>
                  <a:pt x="79" y="17"/>
                </a:lnTo>
                <a:lnTo>
                  <a:pt x="80" y="19"/>
                </a:lnTo>
                <a:lnTo>
                  <a:pt x="83" y="20"/>
                </a:lnTo>
                <a:lnTo>
                  <a:pt x="86" y="19"/>
                </a:lnTo>
                <a:lnTo>
                  <a:pt x="87" y="19"/>
                </a:lnTo>
                <a:lnTo>
                  <a:pt x="88" y="20"/>
                </a:lnTo>
                <a:lnTo>
                  <a:pt x="88" y="21"/>
                </a:lnTo>
                <a:lnTo>
                  <a:pt x="87" y="22"/>
                </a:lnTo>
                <a:lnTo>
                  <a:pt x="85" y="22"/>
                </a:lnTo>
                <a:lnTo>
                  <a:pt x="84" y="22"/>
                </a:lnTo>
                <a:lnTo>
                  <a:pt x="83" y="21"/>
                </a:lnTo>
                <a:lnTo>
                  <a:pt x="81" y="22"/>
                </a:lnTo>
                <a:lnTo>
                  <a:pt x="80" y="22"/>
                </a:lnTo>
                <a:lnTo>
                  <a:pt x="79" y="22"/>
                </a:lnTo>
                <a:lnTo>
                  <a:pt x="76" y="22"/>
                </a:lnTo>
                <a:lnTo>
                  <a:pt x="74" y="22"/>
                </a:lnTo>
                <a:lnTo>
                  <a:pt x="73" y="22"/>
                </a:lnTo>
                <a:lnTo>
                  <a:pt x="73" y="24"/>
                </a:lnTo>
                <a:lnTo>
                  <a:pt x="73" y="25"/>
                </a:lnTo>
                <a:lnTo>
                  <a:pt x="72" y="24"/>
                </a:lnTo>
                <a:lnTo>
                  <a:pt x="70" y="23"/>
                </a:lnTo>
                <a:lnTo>
                  <a:pt x="66" y="22"/>
                </a:lnTo>
                <a:lnTo>
                  <a:pt x="65" y="22"/>
                </a:lnTo>
                <a:lnTo>
                  <a:pt x="63" y="22"/>
                </a:lnTo>
                <a:lnTo>
                  <a:pt x="60" y="24"/>
                </a:lnTo>
                <a:lnTo>
                  <a:pt x="58" y="25"/>
                </a:lnTo>
                <a:lnTo>
                  <a:pt x="58" y="26"/>
                </a:lnTo>
                <a:lnTo>
                  <a:pt x="57" y="26"/>
                </a:lnTo>
                <a:lnTo>
                  <a:pt x="55" y="25"/>
                </a:lnTo>
                <a:lnTo>
                  <a:pt x="53" y="26"/>
                </a:lnTo>
                <a:lnTo>
                  <a:pt x="53" y="27"/>
                </a:lnTo>
                <a:lnTo>
                  <a:pt x="53" y="28"/>
                </a:lnTo>
                <a:lnTo>
                  <a:pt x="49" y="32"/>
                </a:lnTo>
                <a:lnTo>
                  <a:pt x="48" y="32"/>
                </a:lnTo>
                <a:lnTo>
                  <a:pt x="48" y="31"/>
                </a:lnTo>
                <a:lnTo>
                  <a:pt x="50" y="29"/>
                </a:lnTo>
                <a:lnTo>
                  <a:pt x="49" y="28"/>
                </a:lnTo>
                <a:lnTo>
                  <a:pt x="47" y="28"/>
                </a:lnTo>
                <a:lnTo>
                  <a:pt x="46" y="30"/>
                </a:lnTo>
                <a:lnTo>
                  <a:pt x="46" y="31"/>
                </a:lnTo>
                <a:lnTo>
                  <a:pt x="45" y="30"/>
                </a:lnTo>
                <a:lnTo>
                  <a:pt x="44" y="28"/>
                </a:lnTo>
                <a:lnTo>
                  <a:pt x="44" y="30"/>
                </a:lnTo>
                <a:lnTo>
                  <a:pt x="42" y="33"/>
                </a:lnTo>
                <a:lnTo>
                  <a:pt x="41" y="36"/>
                </a:lnTo>
                <a:lnTo>
                  <a:pt x="40" y="37"/>
                </a:lnTo>
                <a:lnTo>
                  <a:pt x="38" y="40"/>
                </a:lnTo>
                <a:lnTo>
                  <a:pt x="38" y="42"/>
                </a:lnTo>
                <a:lnTo>
                  <a:pt x="38" y="43"/>
                </a:lnTo>
                <a:lnTo>
                  <a:pt x="36" y="41"/>
                </a:lnTo>
                <a:lnTo>
                  <a:pt x="36" y="39"/>
                </a:lnTo>
                <a:lnTo>
                  <a:pt x="37" y="39"/>
                </a:lnTo>
                <a:lnTo>
                  <a:pt x="37" y="38"/>
                </a:lnTo>
                <a:lnTo>
                  <a:pt x="36" y="37"/>
                </a:lnTo>
                <a:lnTo>
                  <a:pt x="34" y="38"/>
                </a:lnTo>
                <a:lnTo>
                  <a:pt x="34" y="33"/>
                </a:lnTo>
                <a:lnTo>
                  <a:pt x="34" y="32"/>
                </a:lnTo>
                <a:lnTo>
                  <a:pt x="32" y="30"/>
                </a:lnTo>
                <a:lnTo>
                  <a:pt x="30" y="30"/>
                </a:lnTo>
                <a:lnTo>
                  <a:pt x="30" y="29"/>
                </a:lnTo>
                <a:lnTo>
                  <a:pt x="30" y="28"/>
                </a:lnTo>
                <a:lnTo>
                  <a:pt x="28" y="27"/>
                </a:lnTo>
                <a:lnTo>
                  <a:pt x="25" y="27"/>
                </a:lnTo>
                <a:lnTo>
                  <a:pt x="24" y="27"/>
                </a:lnTo>
                <a:lnTo>
                  <a:pt x="23" y="28"/>
                </a:lnTo>
                <a:lnTo>
                  <a:pt x="23" y="27"/>
                </a:lnTo>
                <a:lnTo>
                  <a:pt x="21" y="27"/>
                </a:lnTo>
                <a:lnTo>
                  <a:pt x="19" y="25"/>
                </a:lnTo>
                <a:lnTo>
                  <a:pt x="17" y="25"/>
                </a:lnTo>
                <a:lnTo>
                  <a:pt x="5" y="22"/>
                </a:lnTo>
                <a:lnTo>
                  <a:pt x="4" y="22"/>
                </a:lnTo>
                <a:lnTo>
                  <a:pt x="4" y="20"/>
                </a:lnTo>
                <a:lnTo>
                  <a:pt x="3" y="19"/>
                </a:lnTo>
                <a:lnTo>
                  <a:pt x="1" y="19"/>
                </a:lnTo>
                <a:lnTo>
                  <a:pt x="0" y="18"/>
                </a:lnTo>
                <a:close/>
              </a:path>
            </a:pathLst>
          </a:custGeom>
          <a:noFill/>
          <a:ln w="9525">
            <a:solidFill>
              <a:srgbClr val="000000"/>
            </a:solidFill>
            <a:round/>
            <a:headEnd/>
            <a:tailEnd/>
          </a:ln>
        </p:spPr>
        <p:txBody>
          <a:bodyPr/>
          <a:lstStyle/>
          <a:p>
            <a:endParaRPr lang="en-US"/>
          </a:p>
        </p:txBody>
      </p:sp>
      <p:sp>
        <p:nvSpPr>
          <p:cNvPr id="35902" name="Freeform 61"/>
          <p:cNvSpPr>
            <a:spLocks/>
          </p:cNvSpPr>
          <p:nvPr/>
        </p:nvSpPr>
        <p:spPr bwMode="auto">
          <a:xfrm>
            <a:off x="6357938" y="4000500"/>
            <a:ext cx="657225" cy="504825"/>
          </a:xfrm>
          <a:custGeom>
            <a:avLst/>
            <a:gdLst>
              <a:gd name="T0" fmla="*/ 43 w 73"/>
              <a:gd name="T1" fmla="*/ 56 h 56"/>
              <a:gd name="T2" fmla="*/ 40 w 73"/>
              <a:gd name="T3" fmla="*/ 55 h 56"/>
              <a:gd name="T4" fmla="*/ 39 w 73"/>
              <a:gd name="T5" fmla="*/ 50 h 56"/>
              <a:gd name="T6" fmla="*/ 35 w 73"/>
              <a:gd name="T7" fmla="*/ 47 h 56"/>
              <a:gd name="T8" fmla="*/ 32 w 73"/>
              <a:gd name="T9" fmla="*/ 42 h 56"/>
              <a:gd name="T10" fmla="*/ 30 w 73"/>
              <a:gd name="T11" fmla="*/ 39 h 56"/>
              <a:gd name="T12" fmla="*/ 26 w 73"/>
              <a:gd name="T13" fmla="*/ 36 h 56"/>
              <a:gd name="T14" fmla="*/ 24 w 73"/>
              <a:gd name="T15" fmla="*/ 34 h 56"/>
              <a:gd name="T16" fmla="*/ 23 w 73"/>
              <a:gd name="T17" fmla="*/ 31 h 56"/>
              <a:gd name="T18" fmla="*/ 16 w 73"/>
              <a:gd name="T19" fmla="*/ 26 h 56"/>
              <a:gd name="T20" fmla="*/ 13 w 73"/>
              <a:gd name="T21" fmla="*/ 24 h 56"/>
              <a:gd name="T22" fmla="*/ 10 w 73"/>
              <a:gd name="T23" fmla="*/ 20 h 56"/>
              <a:gd name="T24" fmla="*/ 8 w 73"/>
              <a:gd name="T25" fmla="*/ 17 h 56"/>
              <a:gd name="T26" fmla="*/ 1 w 73"/>
              <a:gd name="T27" fmla="*/ 14 h 56"/>
              <a:gd name="T28" fmla="*/ 1 w 73"/>
              <a:gd name="T29" fmla="*/ 10 h 56"/>
              <a:gd name="T30" fmla="*/ 3 w 73"/>
              <a:gd name="T31" fmla="*/ 8 h 56"/>
              <a:gd name="T32" fmla="*/ 3 w 73"/>
              <a:gd name="T33" fmla="*/ 8 h 56"/>
              <a:gd name="T34" fmla="*/ 8 w 73"/>
              <a:gd name="T35" fmla="*/ 5 h 56"/>
              <a:gd name="T36" fmla="*/ 12 w 73"/>
              <a:gd name="T37" fmla="*/ 3 h 56"/>
              <a:gd name="T38" fmla="*/ 13 w 73"/>
              <a:gd name="T39" fmla="*/ 2 h 56"/>
              <a:gd name="T40" fmla="*/ 32 w 73"/>
              <a:gd name="T41" fmla="*/ 1 h 56"/>
              <a:gd name="T42" fmla="*/ 33 w 73"/>
              <a:gd name="T43" fmla="*/ 2 h 56"/>
              <a:gd name="T44" fmla="*/ 37 w 73"/>
              <a:gd name="T45" fmla="*/ 3 h 56"/>
              <a:gd name="T46" fmla="*/ 54 w 73"/>
              <a:gd name="T47" fmla="*/ 4 h 56"/>
              <a:gd name="T48" fmla="*/ 72 w 73"/>
              <a:gd name="T49" fmla="*/ 17 h 56"/>
              <a:gd name="T50" fmla="*/ 69 w 73"/>
              <a:gd name="T51" fmla="*/ 20 h 56"/>
              <a:gd name="T52" fmla="*/ 67 w 73"/>
              <a:gd name="T53" fmla="*/ 25 h 56"/>
              <a:gd name="T54" fmla="*/ 66 w 73"/>
              <a:gd name="T55" fmla="*/ 29 h 56"/>
              <a:gd name="T56" fmla="*/ 65 w 73"/>
              <a:gd name="T57" fmla="*/ 32 h 56"/>
              <a:gd name="T58" fmla="*/ 64 w 73"/>
              <a:gd name="T59" fmla="*/ 33 h 56"/>
              <a:gd name="T60" fmla="*/ 62 w 73"/>
              <a:gd name="T61" fmla="*/ 34 h 56"/>
              <a:gd name="T62" fmla="*/ 60 w 73"/>
              <a:gd name="T63" fmla="*/ 37 h 56"/>
              <a:gd name="T64" fmla="*/ 56 w 73"/>
              <a:gd name="T65" fmla="*/ 41 h 56"/>
              <a:gd name="T66" fmla="*/ 53 w 73"/>
              <a:gd name="T67" fmla="*/ 44 h 56"/>
              <a:gd name="T68" fmla="*/ 51 w 73"/>
              <a:gd name="T69" fmla="*/ 45 h 56"/>
              <a:gd name="T70" fmla="*/ 49 w 73"/>
              <a:gd name="T71" fmla="*/ 46 h 56"/>
              <a:gd name="T72" fmla="*/ 49 w 73"/>
              <a:gd name="T73" fmla="*/ 48 h 56"/>
              <a:gd name="T74" fmla="*/ 48 w 73"/>
              <a:gd name="T75" fmla="*/ 49 h 56"/>
              <a:gd name="T76" fmla="*/ 46 w 73"/>
              <a:gd name="T77" fmla="*/ 50 h 56"/>
              <a:gd name="T78" fmla="*/ 45 w 73"/>
              <a:gd name="T79" fmla="*/ 51 h 56"/>
              <a:gd name="T80" fmla="*/ 46 w 73"/>
              <a:gd name="T81" fmla="*/ 52 h 56"/>
              <a:gd name="T82" fmla="*/ 46 w 73"/>
              <a:gd name="T83" fmla="*/ 52 h 56"/>
              <a:gd name="T84" fmla="*/ 44 w 73"/>
              <a:gd name="T85" fmla="*/ 54 h 56"/>
              <a:gd name="T86" fmla="*/ 44 w 73"/>
              <a:gd name="T87" fmla="*/ 55 h 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56"/>
              <a:gd name="T134" fmla="*/ 73 w 73"/>
              <a:gd name="T135" fmla="*/ 56 h 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56">
                <a:moveTo>
                  <a:pt x="44" y="55"/>
                </a:moveTo>
                <a:lnTo>
                  <a:pt x="43" y="56"/>
                </a:lnTo>
                <a:lnTo>
                  <a:pt x="41" y="55"/>
                </a:lnTo>
                <a:lnTo>
                  <a:pt x="40" y="55"/>
                </a:lnTo>
                <a:lnTo>
                  <a:pt x="40" y="54"/>
                </a:lnTo>
                <a:lnTo>
                  <a:pt x="39" y="50"/>
                </a:lnTo>
                <a:lnTo>
                  <a:pt x="37" y="48"/>
                </a:lnTo>
                <a:lnTo>
                  <a:pt x="35" y="47"/>
                </a:lnTo>
                <a:lnTo>
                  <a:pt x="34" y="43"/>
                </a:lnTo>
                <a:lnTo>
                  <a:pt x="32" y="42"/>
                </a:lnTo>
                <a:lnTo>
                  <a:pt x="32" y="39"/>
                </a:lnTo>
                <a:lnTo>
                  <a:pt x="30" y="39"/>
                </a:lnTo>
                <a:lnTo>
                  <a:pt x="28" y="38"/>
                </a:lnTo>
                <a:lnTo>
                  <a:pt x="26" y="36"/>
                </a:lnTo>
                <a:lnTo>
                  <a:pt x="25" y="35"/>
                </a:lnTo>
                <a:lnTo>
                  <a:pt x="24" y="34"/>
                </a:lnTo>
                <a:lnTo>
                  <a:pt x="24" y="32"/>
                </a:lnTo>
                <a:lnTo>
                  <a:pt x="23" y="31"/>
                </a:lnTo>
                <a:lnTo>
                  <a:pt x="20" y="31"/>
                </a:lnTo>
                <a:lnTo>
                  <a:pt x="16" y="26"/>
                </a:lnTo>
                <a:lnTo>
                  <a:pt x="14" y="26"/>
                </a:lnTo>
                <a:lnTo>
                  <a:pt x="13" y="24"/>
                </a:lnTo>
                <a:lnTo>
                  <a:pt x="11" y="22"/>
                </a:lnTo>
                <a:lnTo>
                  <a:pt x="10" y="20"/>
                </a:lnTo>
                <a:lnTo>
                  <a:pt x="8" y="18"/>
                </a:lnTo>
                <a:lnTo>
                  <a:pt x="8" y="17"/>
                </a:lnTo>
                <a:lnTo>
                  <a:pt x="5" y="17"/>
                </a:lnTo>
                <a:lnTo>
                  <a:pt x="1" y="14"/>
                </a:lnTo>
                <a:lnTo>
                  <a:pt x="0" y="13"/>
                </a:lnTo>
                <a:lnTo>
                  <a:pt x="1" y="10"/>
                </a:lnTo>
                <a:lnTo>
                  <a:pt x="2" y="10"/>
                </a:lnTo>
                <a:lnTo>
                  <a:pt x="3" y="8"/>
                </a:lnTo>
                <a:lnTo>
                  <a:pt x="7" y="5"/>
                </a:lnTo>
                <a:lnTo>
                  <a:pt x="8" y="5"/>
                </a:lnTo>
                <a:lnTo>
                  <a:pt x="12" y="3"/>
                </a:lnTo>
                <a:lnTo>
                  <a:pt x="13" y="2"/>
                </a:lnTo>
                <a:lnTo>
                  <a:pt x="32" y="0"/>
                </a:lnTo>
                <a:lnTo>
                  <a:pt x="32" y="1"/>
                </a:lnTo>
                <a:lnTo>
                  <a:pt x="33" y="2"/>
                </a:lnTo>
                <a:lnTo>
                  <a:pt x="34" y="1"/>
                </a:lnTo>
                <a:lnTo>
                  <a:pt x="37" y="3"/>
                </a:lnTo>
                <a:lnTo>
                  <a:pt x="37" y="6"/>
                </a:lnTo>
                <a:lnTo>
                  <a:pt x="54" y="4"/>
                </a:lnTo>
                <a:lnTo>
                  <a:pt x="73" y="17"/>
                </a:lnTo>
                <a:lnTo>
                  <a:pt x="72" y="17"/>
                </a:lnTo>
                <a:lnTo>
                  <a:pt x="71" y="18"/>
                </a:lnTo>
                <a:lnTo>
                  <a:pt x="69" y="20"/>
                </a:lnTo>
                <a:lnTo>
                  <a:pt x="67" y="24"/>
                </a:lnTo>
                <a:lnTo>
                  <a:pt x="67" y="25"/>
                </a:lnTo>
                <a:lnTo>
                  <a:pt x="66" y="27"/>
                </a:lnTo>
                <a:lnTo>
                  <a:pt x="66" y="29"/>
                </a:lnTo>
                <a:lnTo>
                  <a:pt x="66" y="31"/>
                </a:lnTo>
                <a:lnTo>
                  <a:pt x="65" y="32"/>
                </a:lnTo>
                <a:lnTo>
                  <a:pt x="64" y="33"/>
                </a:lnTo>
                <a:lnTo>
                  <a:pt x="63" y="33"/>
                </a:lnTo>
                <a:lnTo>
                  <a:pt x="62" y="34"/>
                </a:lnTo>
                <a:lnTo>
                  <a:pt x="61" y="36"/>
                </a:lnTo>
                <a:lnTo>
                  <a:pt x="60" y="37"/>
                </a:lnTo>
                <a:lnTo>
                  <a:pt x="58" y="39"/>
                </a:lnTo>
                <a:lnTo>
                  <a:pt x="56" y="41"/>
                </a:lnTo>
                <a:lnTo>
                  <a:pt x="55" y="42"/>
                </a:lnTo>
                <a:lnTo>
                  <a:pt x="53" y="44"/>
                </a:lnTo>
                <a:lnTo>
                  <a:pt x="52" y="45"/>
                </a:lnTo>
                <a:lnTo>
                  <a:pt x="51" y="45"/>
                </a:lnTo>
                <a:lnTo>
                  <a:pt x="50" y="46"/>
                </a:lnTo>
                <a:lnTo>
                  <a:pt x="49" y="46"/>
                </a:lnTo>
                <a:lnTo>
                  <a:pt x="49" y="47"/>
                </a:lnTo>
                <a:lnTo>
                  <a:pt x="49" y="48"/>
                </a:lnTo>
                <a:lnTo>
                  <a:pt x="48" y="49"/>
                </a:lnTo>
                <a:lnTo>
                  <a:pt x="47" y="50"/>
                </a:lnTo>
                <a:lnTo>
                  <a:pt x="46" y="50"/>
                </a:lnTo>
                <a:lnTo>
                  <a:pt x="45" y="51"/>
                </a:lnTo>
                <a:lnTo>
                  <a:pt x="46" y="51"/>
                </a:lnTo>
                <a:lnTo>
                  <a:pt x="46" y="52"/>
                </a:lnTo>
                <a:lnTo>
                  <a:pt x="46" y="53"/>
                </a:lnTo>
                <a:lnTo>
                  <a:pt x="44" y="54"/>
                </a:lnTo>
                <a:lnTo>
                  <a:pt x="44" y="55"/>
                </a:lnTo>
                <a:close/>
              </a:path>
            </a:pathLst>
          </a:custGeom>
          <a:noFill/>
          <a:ln w="19050">
            <a:solidFill>
              <a:srgbClr val="000000"/>
            </a:solidFill>
            <a:round/>
            <a:headEnd/>
            <a:tailEnd/>
          </a:ln>
        </p:spPr>
        <p:txBody>
          <a:bodyPr/>
          <a:lstStyle/>
          <a:p>
            <a:endParaRPr lang="en-US"/>
          </a:p>
        </p:txBody>
      </p:sp>
      <p:sp>
        <p:nvSpPr>
          <p:cNvPr id="35903" name="Freeform 62"/>
          <p:cNvSpPr>
            <a:spLocks/>
          </p:cNvSpPr>
          <p:nvPr/>
        </p:nvSpPr>
        <p:spPr bwMode="auto">
          <a:xfrm>
            <a:off x="6357938" y="4000500"/>
            <a:ext cx="657225" cy="504825"/>
          </a:xfrm>
          <a:custGeom>
            <a:avLst/>
            <a:gdLst>
              <a:gd name="T0" fmla="*/ 43 w 73"/>
              <a:gd name="T1" fmla="*/ 56 h 56"/>
              <a:gd name="T2" fmla="*/ 40 w 73"/>
              <a:gd name="T3" fmla="*/ 55 h 56"/>
              <a:gd name="T4" fmla="*/ 39 w 73"/>
              <a:gd name="T5" fmla="*/ 50 h 56"/>
              <a:gd name="T6" fmla="*/ 35 w 73"/>
              <a:gd name="T7" fmla="*/ 47 h 56"/>
              <a:gd name="T8" fmla="*/ 32 w 73"/>
              <a:gd name="T9" fmla="*/ 42 h 56"/>
              <a:gd name="T10" fmla="*/ 30 w 73"/>
              <a:gd name="T11" fmla="*/ 39 h 56"/>
              <a:gd name="T12" fmla="*/ 26 w 73"/>
              <a:gd name="T13" fmla="*/ 36 h 56"/>
              <a:gd name="T14" fmla="*/ 24 w 73"/>
              <a:gd name="T15" fmla="*/ 34 h 56"/>
              <a:gd name="T16" fmla="*/ 23 w 73"/>
              <a:gd name="T17" fmla="*/ 31 h 56"/>
              <a:gd name="T18" fmla="*/ 16 w 73"/>
              <a:gd name="T19" fmla="*/ 26 h 56"/>
              <a:gd name="T20" fmla="*/ 13 w 73"/>
              <a:gd name="T21" fmla="*/ 24 h 56"/>
              <a:gd name="T22" fmla="*/ 10 w 73"/>
              <a:gd name="T23" fmla="*/ 20 h 56"/>
              <a:gd name="T24" fmla="*/ 8 w 73"/>
              <a:gd name="T25" fmla="*/ 17 h 56"/>
              <a:gd name="T26" fmla="*/ 1 w 73"/>
              <a:gd name="T27" fmla="*/ 14 h 56"/>
              <a:gd name="T28" fmla="*/ 1 w 73"/>
              <a:gd name="T29" fmla="*/ 10 h 56"/>
              <a:gd name="T30" fmla="*/ 3 w 73"/>
              <a:gd name="T31" fmla="*/ 8 h 56"/>
              <a:gd name="T32" fmla="*/ 3 w 73"/>
              <a:gd name="T33" fmla="*/ 8 h 56"/>
              <a:gd name="T34" fmla="*/ 8 w 73"/>
              <a:gd name="T35" fmla="*/ 5 h 56"/>
              <a:gd name="T36" fmla="*/ 12 w 73"/>
              <a:gd name="T37" fmla="*/ 3 h 56"/>
              <a:gd name="T38" fmla="*/ 13 w 73"/>
              <a:gd name="T39" fmla="*/ 2 h 56"/>
              <a:gd name="T40" fmla="*/ 32 w 73"/>
              <a:gd name="T41" fmla="*/ 1 h 56"/>
              <a:gd name="T42" fmla="*/ 33 w 73"/>
              <a:gd name="T43" fmla="*/ 2 h 56"/>
              <a:gd name="T44" fmla="*/ 37 w 73"/>
              <a:gd name="T45" fmla="*/ 3 h 56"/>
              <a:gd name="T46" fmla="*/ 54 w 73"/>
              <a:gd name="T47" fmla="*/ 4 h 56"/>
              <a:gd name="T48" fmla="*/ 72 w 73"/>
              <a:gd name="T49" fmla="*/ 17 h 56"/>
              <a:gd name="T50" fmla="*/ 69 w 73"/>
              <a:gd name="T51" fmla="*/ 20 h 56"/>
              <a:gd name="T52" fmla="*/ 67 w 73"/>
              <a:gd name="T53" fmla="*/ 25 h 56"/>
              <a:gd name="T54" fmla="*/ 66 w 73"/>
              <a:gd name="T55" fmla="*/ 29 h 56"/>
              <a:gd name="T56" fmla="*/ 65 w 73"/>
              <a:gd name="T57" fmla="*/ 32 h 56"/>
              <a:gd name="T58" fmla="*/ 64 w 73"/>
              <a:gd name="T59" fmla="*/ 33 h 56"/>
              <a:gd name="T60" fmla="*/ 62 w 73"/>
              <a:gd name="T61" fmla="*/ 34 h 56"/>
              <a:gd name="T62" fmla="*/ 60 w 73"/>
              <a:gd name="T63" fmla="*/ 37 h 56"/>
              <a:gd name="T64" fmla="*/ 56 w 73"/>
              <a:gd name="T65" fmla="*/ 41 h 56"/>
              <a:gd name="T66" fmla="*/ 53 w 73"/>
              <a:gd name="T67" fmla="*/ 44 h 56"/>
              <a:gd name="T68" fmla="*/ 51 w 73"/>
              <a:gd name="T69" fmla="*/ 45 h 56"/>
              <a:gd name="T70" fmla="*/ 49 w 73"/>
              <a:gd name="T71" fmla="*/ 46 h 56"/>
              <a:gd name="T72" fmla="*/ 49 w 73"/>
              <a:gd name="T73" fmla="*/ 48 h 56"/>
              <a:gd name="T74" fmla="*/ 48 w 73"/>
              <a:gd name="T75" fmla="*/ 49 h 56"/>
              <a:gd name="T76" fmla="*/ 46 w 73"/>
              <a:gd name="T77" fmla="*/ 50 h 56"/>
              <a:gd name="T78" fmla="*/ 45 w 73"/>
              <a:gd name="T79" fmla="*/ 51 h 56"/>
              <a:gd name="T80" fmla="*/ 46 w 73"/>
              <a:gd name="T81" fmla="*/ 52 h 56"/>
              <a:gd name="T82" fmla="*/ 46 w 73"/>
              <a:gd name="T83" fmla="*/ 52 h 56"/>
              <a:gd name="T84" fmla="*/ 44 w 73"/>
              <a:gd name="T85" fmla="*/ 54 h 56"/>
              <a:gd name="T86" fmla="*/ 44 w 73"/>
              <a:gd name="T87" fmla="*/ 55 h 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56"/>
              <a:gd name="T134" fmla="*/ 73 w 73"/>
              <a:gd name="T135" fmla="*/ 56 h 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56">
                <a:moveTo>
                  <a:pt x="44" y="55"/>
                </a:moveTo>
                <a:lnTo>
                  <a:pt x="43" y="56"/>
                </a:lnTo>
                <a:lnTo>
                  <a:pt x="41" y="55"/>
                </a:lnTo>
                <a:lnTo>
                  <a:pt x="40" y="55"/>
                </a:lnTo>
                <a:lnTo>
                  <a:pt x="40" y="54"/>
                </a:lnTo>
                <a:lnTo>
                  <a:pt x="39" y="50"/>
                </a:lnTo>
                <a:lnTo>
                  <a:pt x="37" y="48"/>
                </a:lnTo>
                <a:lnTo>
                  <a:pt x="35" y="47"/>
                </a:lnTo>
                <a:lnTo>
                  <a:pt x="34" y="43"/>
                </a:lnTo>
                <a:lnTo>
                  <a:pt x="32" y="42"/>
                </a:lnTo>
                <a:lnTo>
                  <a:pt x="32" y="39"/>
                </a:lnTo>
                <a:lnTo>
                  <a:pt x="30" y="39"/>
                </a:lnTo>
                <a:lnTo>
                  <a:pt x="28" y="38"/>
                </a:lnTo>
                <a:lnTo>
                  <a:pt x="26" y="36"/>
                </a:lnTo>
                <a:lnTo>
                  <a:pt x="25" y="35"/>
                </a:lnTo>
                <a:lnTo>
                  <a:pt x="24" y="34"/>
                </a:lnTo>
                <a:lnTo>
                  <a:pt x="24" y="32"/>
                </a:lnTo>
                <a:lnTo>
                  <a:pt x="23" y="31"/>
                </a:lnTo>
                <a:lnTo>
                  <a:pt x="20" y="31"/>
                </a:lnTo>
                <a:lnTo>
                  <a:pt x="16" y="26"/>
                </a:lnTo>
                <a:lnTo>
                  <a:pt x="14" y="26"/>
                </a:lnTo>
                <a:lnTo>
                  <a:pt x="13" y="24"/>
                </a:lnTo>
                <a:lnTo>
                  <a:pt x="11" y="22"/>
                </a:lnTo>
                <a:lnTo>
                  <a:pt x="10" y="20"/>
                </a:lnTo>
                <a:lnTo>
                  <a:pt x="8" y="18"/>
                </a:lnTo>
                <a:lnTo>
                  <a:pt x="8" y="17"/>
                </a:lnTo>
                <a:lnTo>
                  <a:pt x="5" y="17"/>
                </a:lnTo>
                <a:lnTo>
                  <a:pt x="1" y="14"/>
                </a:lnTo>
                <a:lnTo>
                  <a:pt x="0" y="13"/>
                </a:lnTo>
                <a:lnTo>
                  <a:pt x="1" y="10"/>
                </a:lnTo>
                <a:lnTo>
                  <a:pt x="2" y="10"/>
                </a:lnTo>
                <a:lnTo>
                  <a:pt x="3" y="8"/>
                </a:lnTo>
                <a:lnTo>
                  <a:pt x="7" y="5"/>
                </a:lnTo>
                <a:lnTo>
                  <a:pt x="8" y="5"/>
                </a:lnTo>
                <a:lnTo>
                  <a:pt x="12" y="3"/>
                </a:lnTo>
                <a:lnTo>
                  <a:pt x="13" y="2"/>
                </a:lnTo>
                <a:lnTo>
                  <a:pt x="32" y="0"/>
                </a:lnTo>
                <a:lnTo>
                  <a:pt x="32" y="1"/>
                </a:lnTo>
                <a:lnTo>
                  <a:pt x="33" y="2"/>
                </a:lnTo>
                <a:lnTo>
                  <a:pt x="34" y="1"/>
                </a:lnTo>
                <a:lnTo>
                  <a:pt x="37" y="3"/>
                </a:lnTo>
                <a:lnTo>
                  <a:pt x="37" y="6"/>
                </a:lnTo>
                <a:lnTo>
                  <a:pt x="54" y="4"/>
                </a:lnTo>
                <a:lnTo>
                  <a:pt x="73" y="17"/>
                </a:lnTo>
                <a:lnTo>
                  <a:pt x="72" y="17"/>
                </a:lnTo>
                <a:lnTo>
                  <a:pt x="71" y="18"/>
                </a:lnTo>
                <a:lnTo>
                  <a:pt x="69" y="20"/>
                </a:lnTo>
                <a:lnTo>
                  <a:pt x="67" y="24"/>
                </a:lnTo>
                <a:lnTo>
                  <a:pt x="67" y="25"/>
                </a:lnTo>
                <a:lnTo>
                  <a:pt x="66" y="27"/>
                </a:lnTo>
                <a:lnTo>
                  <a:pt x="66" y="29"/>
                </a:lnTo>
                <a:lnTo>
                  <a:pt x="66" y="31"/>
                </a:lnTo>
                <a:lnTo>
                  <a:pt x="65" y="32"/>
                </a:lnTo>
                <a:lnTo>
                  <a:pt x="64" y="33"/>
                </a:lnTo>
                <a:lnTo>
                  <a:pt x="63" y="33"/>
                </a:lnTo>
                <a:lnTo>
                  <a:pt x="62" y="34"/>
                </a:lnTo>
                <a:lnTo>
                  <a:pt x="61" y="36"/>
                </a:lnTo>
                <a:lnTo>
                  <a:pt x="60" y="37"/>
                </a:lnTo>
                <a:lnTo>
                  <a:pt x="58" y="39"/>
                </a:lnTo>
                <a:lnTo>
                  <a:pt x="56" y="41"/>
                </a:lnTo>
                <a:lnTo>
                  <a:pt x="55" y="42"/>
                </a:lnTo>
                <a:lnTo>
                  <a:pt x="53" y="44"/>
                </a:lnTo>
                <a:lnTo>
                  <a:pt x="52" y="45"/>
                </a:lnTo>
                <a:lnTo>
                  <a:pt x="51" y="45"/>
                </a:lnTo>
                <a:lnTo>
                  <a:pt x="50" y="46"/>
                </a:lnTo>
                <a:lnTo>
                  <a:pt x="49" y="46"/>
                </a:lnTo>
                <a:lnTo>
                  <a:pt x="49" y="47"/>
                </a:lnTo>
                <a:lnTo>
                  <a:pt x="49" y="48"/>
                </a:lnTo>
                <a:lnTo>
                  <a:pt x="48" y="49"/>
                </a:lnTo>
                <a:lnTo>
                  <a:pt x="47" y="50"/>
                </a:lnTo>
                <a:lnTo>
                  <a:pt x="46" y="50"/>
                </a:lnTo>
                <a:lnTo>
                  <a:pt x="45" y="51"/>
                </a:lnTo>
                <a:lnTo>
                  <a:pt x="46" y="51"/>
                </a:lnTo>
                <a:lnTo>
                  <a:pt x="46" y="52"/>
                </a:lnTo>
                <a:lnTo>
                  <a:pt x="46" y="53"/>
                </a:lnTo>
                <a:lnTo>
                  <a:pt x="44" y="54"/>
                </a:lnTo>
                <a:lnTo>
                  <a:pt x="44" y="55"/>
                </a:lnTo>
                <a:close/>
              </a:path>
            </a:pathLst>
          </a:custGeom>
          <a:noFill/>
          <a:ln w="9525">
            <a:solidFill>
              <a:srgbClr val="000000"/>
            </a:solidFill>
            <a:round/>
            <a:headEnd/>
            <a:tailEnd/>
          </a:ln>
        </p:spPr>
        <p:txBody>
          <a:bodyPr/>
          <a:lstStyle/>
          <a:p>
            <a:endParaRPr lang="en-US"/>
          </a:p>
        </p:txBody>
      </p:sp>
      <p:sp>
        <p:nvSpPr>
          <p:cNvPr id="35904" name="Freeform 63"/>
          <p:cNvSpPr>
            <a:spLocks/>
          </p:cNvSpPr>
          <p:nvPr/>
        </p:nvSpPr>
        <p:spPr bwMode="auto">
          <a:xfrm>
            <a:off x="6051550" y="4071938"/>
            <a:ext cx="711200" cy="720725"/>
          </a:xfrm>
          <a:custGeom>
            <a:avLst/>
            <a:gdLst>
              <a:gd name="T0" fmla="*/ 11 w 79"/>
              <a:gd name="T1" fmla="*/ 42 h 80"/>
              <a:gd name="T2" fmla="*/ 13 w 79"/>
              <a:gd name="T3" fmla="*/ 46 h 80"/>
              <a:gd name="T4" fmla="*/ 15 w 79"/>
              <a:gd name="T5" fmla="*/ 48 h 80"/>
              <a:gd name="T6" fmla="*/ 15 w 79"/>
              <a:gd name="T7" fmla="*/ 51 h 80"/>
              <a:gd name="T8" fmla="*/ 16 w 79"/>
              <a:gd name="T9" fmla="*/ 53 h 80"/>
              <a:gd name="T10" fmla="*/ 15 w 79"/>
              <a:gd name="T11" fmla="*/ 57 h 80"/>
              <a:gd name="T12" fmla="*/ 14 w 79"/>
              <a:gd name="T13" fmla="*/ 63 h 80"/>
              <a:gd name="T14" fmla="*/ 16 w 79"/>
              <a:gd name="T15" fmla="*/ 71 h 80"/>
              <a:gd name="T16" fmla="*/ 18 w 79"/>
              <a:gd name="T17" fmla="*/ 75 h 80"/>
              <a:gd name="T18" fmla="*/ 19 w 79"/>
              <a:gd name="T19" fmla="*/ 77 h 80"/>
              <a:gd name="T20" fmla="*/ 20 w 79"/>
              <a:gd name="T21" fmla="*/ 80 h 80"/>
              <a:gd name="T22" fmla="*/ 62 w 79"/>
              <a:gd name="T23" fmla="*/ 79 h 80"/>
              <a:gd name="T24" fmla="*/ 65 w 79"/>
              <a:gd name="T25" fmla="*/ 80 h 80"/>
              <a:gd name="T26" fmla="*/ 64 w 79"/>
              <a:gd name="T27" fmla="*/ 74 h 80"/>
              <a:gd name="T28" fmla="*/ 64 w 79"/>
              <a:gd name="T29" fmla="*/ 72 h 80"/>
              <a:gd name="T30" fmla="*/ 69 w 79"/>
              <a:gd name="T31" fmla="*/ 73 h 80"/>
              <a:gd name="T32" fmla="*/ 72 w 79"/>
              <a:gd name="T33" fmla="*/ 73 h 80"/>
              <a:gd name="T34" fmla="*/ 72 w 79"/>
              <a:gd name="T35" fmla="*/ 68 h 80"/>
              <a:gd name="T36" fmla="*/ 72 w 79"/>
              <a:gd name="T37" fmla="*/ 65 h 80"/>
              <a:gd name="T38" fmla="*/ 74 w 79"/>
              <a:gd name="T39" fmla="*/ 56 h 80"/>
              <a:gd name="T40" fmla="*/ 77 w 79"/>
              <a:gd name="T41" fmla="*/ 51 h 80"/>
              <a:gd name="T42" fmla="*/ 79 w 79"/>
              <a:gd name="T43" fmla="*/ 49 h 80"/>
              <a:gd name="T44" fmla="*/ 78 w 79"/>
              <a:gd name="T45" fmla="*/ 48 h 80"/>
              <a:gd name="T46" fmla="*/ 77 w 79"/>
              <a:gd name="T47" fmla="*/ 48 h 80"/>
              <a:gd name="T48" fmla="*/ 74 w 79"/>
              <a:gd name="T49" fmla="*/ 47 h 80"/>
              <a:gd name="T50" fmla="*/ 73 w 79"/>
              <a:gd name="T51" fmla="*/ 42 h 80"/>
              <a:gd name="T52" fmla="*/ 69 w 79"/>
              <a:gd name="T53" fmla="*/ 39 h 80"/>
              <a:gd name="T54" fmla="*/ 66 w 79"/>
              <a:gd name="T55" fmla="*/ 34 h 80"/>
              <a:gd name="T56" fmla="*/ 64 w 79"/>
              <a:gd name="T57" fmla="*/ 31 h 80"/>
              <a:gd name="T58" fmla="*/ 60 w 79"/>
              <a:gd name="T59" fmla="*/ 28 h 80"/>
              <a:gd name="T60" fmla="*/ 58 w 79"/>
              <a:gd name="T61" fmla="*/ 26 h 80"/>
              <a:gd name="T62" fmla="*/ 57 w 79"/>
              <a:gd name="T63" fmla="*/ 23 h 80"/>
              <a:gd name="T64" fmla="*/ 50 w 79"/>
              <a:gd name="T65" fmla="*/ 18 h 80"/>
              <a:gd name="T66" fmla="*/ 47 w 79"/>
              <a:gd name="T67" fmla="*/ 16 h 80"/>
              <a:gd name="T68" fmla="*/ 44 w 79"/>
              <a:gd name="T69" fmla="*/ 12 h 80"/>
              <a:gd name="T70" fmla="*/ 42 w 79"/>
              <a:gd name="T71" fmla="*/ 9 h 80"/>
              <a:gd name="T72" fmla="*/ 35 w 79"/>
              <a:gd name="T73" fmla="*/ 6 h 80"/>
              <a:gd name="T74" fmla="*/ 35 w 79"/>
              <a:gd name="T75" fmla="*/ 2 h 80"/>
              <a:gd name="T76" fmla="*/ 37 w 79"/>
              <a:gd name="T77" fmla="*/ 0 h 80"/>
              <a:gd name="T78" fmla="*/ 37 w 79"/>
              <a:gd name="T79" fmla="*/ 0 h 80"/>
              <a:gd name="T80" fmla="*/ 0 w 79"/>
              <a:gd name="T81" fmla="*/ 4 h 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
              <a:gd name="T124" fmla="*/ 0 h 80"/>
              <a:gd name="T125" fmla="*/ 79 w 79"/>
              <a:gd name="T126" fmla="*/ 80 h 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 h="80">
                <a:moveTo>
                  <a:pt x="0" y="4"/>
                </a:moveTo>
                <a:lnTo>
                  <a:pt x="11" y="42"/>
                </a:lnTo>
                <a:lnTo>
                  <a:pt x="12" y="43"/>
                </a:lnTo>
                <a:lnTo>
                  <a:pt x="13" y="46"/>
                </a:lnTo>
                <a:lnTo>
                  <a:pt x="13" y="47"/>
                </a:lnTo>
                <a:lnTo>
                  <a:pt x="15" y="48"/>
                </a:lnTo>
                <a:lnTo>
                  <a:pt x="16" y="49"/>
                </a:lnTo>
                <a:lnTo>
                  <a:pt x="15" y="51"/>
                </a:lnTo>
                <a:lnTo>
                  <a:pt x="16" y="52"/>
                </a:lnTo>
                <a:lnTo>
                  <a:pt x="16" y="53"/>
                </a:lnTo>
                <a:lnTo>
                  <a:pt x="15" y="55"/>
                </a:lnTo>
                <a:lnTo>
                  <a:pt x="15" y="57"/>
                </a:lnTo>
                <a:lnTo>
                  <a:pt x="14" y="59"/>
                </a:lnTo>
                <a:lnTo>
                  <a:pt x="14" y="63"/>
                </a:lnTo>
                <a:lnTo>
                  <a:pt x="16" y="66"/>
                </a:lnTo>
                <a:lnTo>
                  <a:pt x="16" y="71"/>
                </a:lnTo>
                <a:lnTo>
                  <a:pt x="17" y="74"/>
                </a:lnTo>
                <a:lnTo>
                  <a:pt x="18" y="75"/>
                </a:lnTo>
                <a:lnTo>
                  <a:pt x="18" y="76"/>
                </a:lnTo>
                <a:lnTo>
                  <a:pt x="19" y="77"/>
                </a:lnTo>
                <a:lnTo>
                  <a:pt x="19" y="79"/>
                </a:lnTo>
                <a:lnTo>
                  <a:pt x="20" y="80"/>
                </a:lnTo>
                <a:lnTo>
                  <a:pt x="61" y="77"/>
                </a:lnTo>
                <a:lnTo>
                  <a:pt x="62" y="79"/>
                </a:lnTo>
                <a:lnTo>
                  <a:pt x="63" y="80"/>
                </a:lnTo>
                <a:lnTo>
                  <a:pt x="65" y="80"/>
                </a:lnTo>
                <a:lnTo>
                  <a:pt x="65" y="78"/>
                </a:lnTo>
                <a:lnTo>
                  <a:pt x="64" y="74"/>
                </a:lnTo>
                <a:lnTo>
                  <a:pt x="64" y="73"/>
                </a:lnTo>
                <a:lnTo>
                  <a:pt x="64" y="72"/>
                </a:lnTo>
                <a:lnTo>
                  <a:pt x="66" y="72"/>
                </a:lnTo>
                <a:lnTo>
                  <a:pt x="69" y="73"/>
                </a:lnTo>
                <a:lnTo>
                  <a:pt x="71" y="73"/>
                </a:lnTo>
                <a:lnTo>
                  <a:pt x="72" y="73"/>
                </a:lnTo>
                <a:lnTo>
                  <a:pt x="72" y="70"/>
                </a:lnTo>
                <a:lnTo>
                  <a:pt x="72" y="68"/>
                </a:lnTo>
                <a:lnTo>
                  <a:pt x="72" y="66"/>
                </a:lnTo>
                <a:lnTo>
                  <a:pt x="72" y="65"/>
                </a:lnTo>
                <a:lnTo>
                  <a:pt x="74" y="58"/>
                </a:lnTo>
                <a:lnTo>
                  <a:pt x="74" y="56"/>
                </a:lnTo>
                <a:lnTo>
                  <a:pt x="75" y="53"/>
                </a:lnTo>
                <a:lnTo>
                  <a:pt x="77" y="51"/>
                </a:lnTo>
                <a:lnTo>
                  <a:pt x="78" y="49"/>
                </a:lnTo>
                <a:lnTo>
                  <a:pt x="79" y="49"/>
                </a:lnTo>
                <a:lnTo>
                  <a:pt x="79" y="48"/>
                </a:lnTo>
                <a:lnTo>
                  <a:pt x="78" y="48"/>
                </a:lnTo>
                <a:lnTo>
                  <a:pt x="78" y="47"/>
                </a:lnTo>
                <a:lnTo>
                  <a:pt x="77" y="48"/>
                </a:lnTo>
                <a:lnTo>
                  <a:pt x="75" y="47"/>
                </a:lnTo>
                <a:lnTo>
                  <a:pt x="74" y="47"/>
                </a:lnTo>
                <a:lnTo>
                  <a:pt x="74" y="46"/>
                </a:lnTo>
                <a:lnTo>
                  <a:pt x="73" y="42"/>
                </a:lnTo>
                <a:lnTo>
                  <a:pt x="71" y="40"/>
                </a:lnTo>
                <a:lnTo>
                  <a:pt x="69" y="39"/>
                </a:lnTo>
                <a:lnTo>
                  <a:pt x="68" y="35"/>
                </a:lnTo>
                <a:lnTo>
                  <a:pt x="66" y="34"/>
                </a:lnTo>
                <a:lnTo>
                  <a:pt x="66" y="31"/>
                </a:lnTo>
                <a:lnTo>
                  <a:pt x="64" y="31"/>
                </a:lnTo>
                <a:lnTo>
                  <a:pt x="62" y="30"/>
                </a:lnTo>
                <a:lnTo>
                  <a:pt x="60" y="28"/>
                </a:lnTo>
                <a:lnTo>
                  <a:pt x="59" y="27"/>
                </a:lnTo>
                <a:lnTo>
                  <a:pt x="58" y="26"/>
                </a:lnTo>
                <a:lnTo>
                  <a:pt x="58" y="24"/>
                </a:lnTo>
                <a:lnTo>
                  <a:pt x="57" y="23"/>
                </a:lnTo>
                <a:lnTo>
                  <a:pt x="54" y="23"/>
                </a:lnTo>
                <a:lnTo>
                  <a:pt x="50" y="18"/>
                </a:lnTo>
                <a:lnTo>
                  <a:pt x="48" y="18"/>
                </a:lnTo>
                <a:lnTo>
                  <a:pt x="47" y="16"/>
                </a:lnTo>
                <a:lnTo>
                  <a:pt x="45" y="14"/>
                </a:lnTo>
                <a:lnTo>
                  <a:pt x="44" y="12"/>
                </a:lnTo>
                <a:lnTo>
                  <a:pt x="42" y="10"/>
                </a:lnTo>
                <a:lnTo>
                  <a:pt x="42" y="9"/>
                </a:lnTo>
                <a:lnTo>
                  <a:pt x="39" y="9"/>
                </a:lnTo>
                <a:lnTo>
                  <a:pt x="35" y="6"/>
                </a:lnTo>
                <a:lnTo>
                  <a:pt x="34" y="5"/>
                </a:lnTo>
                <a:lnTo>
                  <a:pt x="35" y="2"/>
                </a:lnTo>
                <a:lnTo>
                  <a:pt x="36" y="2"/>
                </a:lnTo>
                <a:lnTo>
                  <a:pt x="37" y="0"/>
                </a:lnTo>
                <a:lnTo>
                  <a:pt x="15" y="3"/>
                </a:lnTo>
                <a:lnTo>
                  <a:pt x="0" y="4"/>
                </a:lnTo>
                <a:close/>
              </a:path>
            </a:pathLst>
          </a:custGeom>
          <a:noFill/>
          <a:ln w="19050">
            <a:solidFill>
              <a:srgbClr val="000000"/>
            </a:solidFill>
            <a:round/>
            <a:headEnd/>
            <a:tailEnd/>
          </a:ln>
        </p:spPr>
        <p:txBody>
          <a:bodyPr/>
          <a:lstStyle/>
          <a:p>
            <a:endParaRPr lang="en-US"/>
          </a:p>
        </p:txBody>
      </p:sp>
      <p:sp>
        <p:nvSpPr>
          <p:cNvPr id="35905" name="Freeform 64"/>
          <p:cNvSpPr>
            <a:spLocks/>
          </p:cNvSpPr>
          <p:nvPr/>
        </p:nvSpPr>
        <p:spPr bwMode="auto">
          <a:xfrm>
            <a:off x="6051550" y="4071938"/>
            <a:ext cx="711200" cy="720725"/>
          </a:xfrm>
          <a:custGeom>
            <a:avLst/>
            <a:gdLst>
              <a:gd name="T0" fmla="*/ 11 w 79"/>
              <a:gd name="T1" fmla="*/ 42 h 80"/>
              <a:gd name="T2" fmla="*/ 13 w 79"/>
              <a:gd name="T3" fmla="*/ 46 h 80"/>
              <a:gd name="T4" fmla="*/ 15 w 79"/>
              <a:gd name="T5" fmla="*/ 48 h 80"/>
              <a:gd name="T6" fmla="*/ 15 w 79"/>
              <a:gd name="T7" fmla="*/ 51 h 80"/>
              <a:gd name="T8" fmla="*/ 16 w 79"/>
              <a:gd name="T9" fmla="*/ 53 h 80"/>
              <a:gd name="T10" fmla="*/ 15 w 79"/>
              <a:gd name="T11" fmla="*/ 57 h 80"/>
              <a:gd name="T12" fmla="*/ 14 w 79"/>
              <a:gd name="T13" fmla="*/ 63 h 80"/>
              <a:gd name="T14" fmla="*/ 16 w 79"/>
              <a:gd name="T15" fmla="*/ 71 h 80"/>
              <a:gd name="T16" fmla="*/ 18 w 79"/>
              <a:gd name="T17" fmla="*/ 75 h 80"/>
              <a:gd name="T18" fmla="*/ 19 w 79"/>
              <a:gd name="T19" fmla="*/ 77 h 80"/>
              <a:gd name="T20" fmla="*/ 20 w 79"/>
              <a:gd name="T21" fmla="*/ 80 h 80"/>
              <a:gd name="T22" fmla="*/ 62 w 79"/>
              <a:gd name="T23" fmla="*/ 79 h 80"/>
              <a:gd name="T24" fmla="*/ 65 w 79"/>
              <a:gd name="T25" fmla="*/ 80 h 80"/>
              <a:gd name="T26" fmla="*/ 64 w 79"/>
              <a:gd name="T27" fmla="*/ 74 h 80"/>
              <a:gd name="T28" fmla="*/ 64 w 79"/>
              <a:gd name="T29" fmla="*/ 72 h 80"/>
              <a:gd name="T30" fmla="*/ 69 w 79"/>
              <a:gd name="T31" fmla="*/ 73 h 80"/>
              <a:gd name="T32" fmla="*/ 72 w 79"/>
              <a:gd name="T33" fmla="*/ 73 h 80"/>
              <a:gd name="T34" fmla="*/ 72 w 79"/>
              <a:gd name="T35" fmla="*/ 68 h 80"/>
              <a:gd name="T36" fmla="*/ 72 w 79"/>
              <a:gd name="T37" fmla="*/ 65 h 80"/>
              <a:gd name="T38" fmla="*/ 74 w 79"/>
              <a:gd name="T39" fmla="*/ 56 h 80"/>
              <a:gd name="T40" fmla="*/ 77 w 79"/>
              <a:gd name="T41" fmla="*/ 51 h 80"/>
              <a:gd name="T42" fmla="*/ 79 w 79"/>
              <a:gd name="T43" fmla="*/ 49 h 80"/>
              <a:gd name="T44" fmla="*/ 78 w 79"/>
              <a:gd name="T45" fmla="*/ 48 h 80"/>
              <a:gd name="T46" fmla="*/ 77 w 79"/>
              <a:gd name="T47" fmla="*/ 48 h 80"/>
              <a:gd name="T48" fmla="*/ 74 w 79"/>
              <a:gd name="T49" fmla="*/ 47 h 80"/>
              <a:gd name="T50" fmla="*/ 73 w 79"/>
              <a:gd name="T51" fmla="*/ 42 h 80"/>
              <a:gd name="T52" fmla="*/ 69 w 79"/>
              <a:gd name="T53" fmla="*/ 39 h 80"/>
              <a:gd name="T54" fmla="*/ 66 w 79"/>
              <a:gd name="T55" fmla="*/ 34 h 80"/>
              <a:gd name="T56" fmla="*/ 64 w 79"/>
              <a:gd name="T57" fmla="*/ 31 h 80"/>
              <a:gd name="T58" fmla="*/ 60 w 79"/>
              <a:gd name="T59" fmla="*/ 28 h 80"/>
              <a:gd name="T60" fmla="*/ 58 w 79"/>
              <a:gd name="T61" fmla="*/ 26 h 80"/>
              <a:gd name="T62" fmla="*/ 57 w 79"/>
              <a:gd name="T63" fmla="*/ 23 h 80"/>
              <a:gd name="T64" fmla="*/ 50 w 79"/>
              <a:gd name="T65" fmla="*/ 18 h 80"/>
              <a:gd name="T66" fmla="*/ 47 w 79"/>
              <a:gd name="T67" fmla="*/ 16 h 80"/>
              <a:gd name="T68" fmla="*/ 44 w 79"/>
              <a:gd name="T69" fmla="*/ 12 h 80"/>
              <a:gd name="T70" fmla="*/ 42 w 79"/>
              <a:gd name="T71" fmla="*/ 9 h 80"/>
              <a:gd name="T72" fmla="*/ 35 w 79"/>
              <a:gd name="T73" fmla="*/ 6 h 80"/>
              <a:gd name="T74" fmla="*/ 35 w 79"/>
              <a:gd name="T75" fmla="*/ 2 h 80"/>
              <a:gd name="T76" fmla="*/ 37 w 79"/>
              <a:gd name="T77" fmla="*/ 0 h 80"/>
              <a:gd name="T78" fmla="*/ 37 w 79"/>
              <a:gd name="T79" fmla="*/ 0 h 80"/>
              <a:gd name="T80" fmla="*/ 0 w 79"/>
              <a:gd name="T81" fmla="*/ 4 h 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
              <a:gd name="T124" fmla="*/ 0 h 80"/>
              <a:gd name="T125" fmla="*/ 79 w 79"/>
              <a:gd name="T126" fmla="*/ 80 h 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 h="80">
                <a:moveTo>
                  <a:pt x="0" y="4"/>
                </a:moveTo>
                <a:lnTo>
                  <a:pt x="11" y="42"/>
                </a:lnTo>
                <a:lnTo>
                  <a:pt x="12" y="43"/>
                </a:lnTo>
                <a:lnTo>
                  <a:pt x="13" y="46"/>
                </a:lnTo>
                <a:lnTo>
                  <a:pt x="13" y="47"/>
                </a:lnTo>
                <a:lnTo>
                  <a:pt x="15" y="48"/>
                </a:lnTo>
                <a:lnTo>
                  <a:pt x="16" y="49"/>
                </a:lnTo>
                <a:lnTo>
                  <a:pt x="15" y="51"/>
                </a:lnTo>
                <a:lnTo>
                  <a:pt x="16" y="52"/>
                </a:lnTo>
                <a:lnTo>
                  <a:pt x="16" y="53"/>
                </a:lnTo>
                <a:lnTo>
                  <a:pt x="15" y="55"/>
                </a:lnTo>
                <a:lnTo>
                  <a:pt x="15" y="57"/>
                </a:lnTo>
                <a:lnTo>
                  <a:pt x="14" y="59"/>
                </a:lnTo>
                <a:lnTo>
                  <a:pt x="14" y="63"/>
                </a:lnTo>
                <a:lnTo>
                  <a:pt x="16" y="66"/>
                </a:lnTo>
                <a:lnTo>
                  <a:pt x="16" y="71"/>
                </a:lnTo>
                <a:lnTo>
                  <a:pt x="17" y="74"/>
                </a:lnTo>
                <a:lnTo>
                  <a:pt x="18" y="75"/>
                </a:lnTo>
                <a:lnTo>
                  <a:pt x="18" y="76"/>
                </a:lnTo>
                <a:lnTo>
                  <a:pt x="19" y="77"/>
                </a:lnTo>
                <a:lnTo>
                  <a:pt x="19" y="79"/>
                </a:lnTo>
                <a:lnTo>
                  <a:pt x="20" y="80"/>
                </a:lnTo>
                <a:lnTo>
                  <a:pt x="61" y="77"/>
                </a:lnTo>
                <a:lnTo>
                  <a:pt x="62" y="79"/>
                </a:lnTo>
                <a:lnTo>
                  <a:pt x="63" y="80"/>
                </a:lnTo>
                <a:lnTo>
                  <a:pt x="65" y="80"/>
                </a:lnTo>
                <a:lnTo>
                  <a:pt x="65" y="78"/>
                </a:lnTo>
                <a:lnTo>
                  <a:pt x="64" y="74"/>
                </a:lnTo>
                <a:lnTo>
                  <a:pt x="64" y="73"/>
                </a:lnTo>
                <a:lnTo>
                  <a:pt x="64" y="72"/>
                </a:lnTo>
                <a:lnTo>
                  <a:pt x="66" y="72"/>
                </a:lnTo>
                <a:lnTo>
                  <a:pt x="69" y="73"/>
                </a:lnTo>
                <a:lnTo>
                  <a:pt x="71" y="73"/>
                </a:lnTo>
                <a:lnTo>
                  <a:pt x="72" y="73"/>
                </a:lnTo>
                <a:lnTo>
                  <a:pt x="72" y="70"/>
                </a:lnTo>
                <a:lnTo>
                  <a:pt x="72" y="68"/>
                </a:lnTo>
                <a:lnTo>
                  <a:pt x="72" y="66"/>
                </a:lnTo>
                <a:lnTo>
                  <a:pt x="72" y="65"/>
                </a:lnTo>
                <a:lnTo>
                  <a:pt x="74" y="58"/>
                </a:lnTo>
                <a:lnTo>
                  <a:pt x="74" y="56"/>
                </a:lnTo>
                <a:lnTo>
                  <a:pt x="75" y="53"/>
                </a:lnTo>
                <a:lnTo>
                  <a:pt x="77" y="51"/>
                </a:lnTo>
                <a:lnTo>
                  <a:pt x="78" y="49"/>
                </a:lnTo>
                <a:lnTo>
                  <a:pt x="79" y="49"/>
                </a:lnTo>
                <a:lnTo>
                  <a:pt x="79" y="48"/>
                </a:lnTo>
                <a:lnTo>
                  <a:pt x="78" y="48"/>
                </a:lnTo>
                <a:lnTo>
                  <a:pt x="78" y="47"/>
                </a:lnTo>
                <a:lnTo>
                  <a:pt x="77" y="48"/>
                </a:lnTo>
                <a:lnTo>
                  <a:pt x="75" y="47"/>
                </a:lnTo>
                <a:lnTo>
                  <a:pt x="74" y="47"/>
                </a:lnTo>
                <a:lnTo>
                  <a:pt x="74" y="46"/>
                </a:lnTo>
                <a:lnTo>
                  <a:pt x="73" y="42"/>
                </a:lnTo>
                <a:lnTo>
                  <a:pt x="71" y="40"/>
                </a:lnTo>
                <a:lnTo>
                  <a:pt x="69" y="39"/>
                </a:lnTo>
                <a:lnTo>
                  <a:pt x="68" y="35"/>
                </a:lnTo>
                <a:lnTo>
                  <a:pt x="66" y="34"/>
                </a:lnTo>
                <a:lnTo>
                  <a:pt x="66" y="31"/>
                </a:lnTo>
                <a:lnTo>
                  <a:pt x="64" y="31"/>
                </a:lnTo>
                <a:lnTo>
                  <a:pt x="62" y="30"/>
                </a:lnTo>
                <a:lnTo>
                  <a:pt x="60" y="28"/>
                </a:lnTo>
                <a:lnTo>
                  <a:pt x="59" y="27"/>
                </a:lnTo>
                <a:lnTo>
                  <a:pt x="58" y="26"/>
                </a:lnTo>
                <a:lnTo>
                  <a:pt x="58" y="24"/>
                </a:lnTo>
                <a:lnTo>
                  <a:pt x="57" y="23"/>
                </a:lnTo>
                <a:lnTo>
                  <a:pt x="54" y="23"/>
                </a:lnTo>
                <a:lnTo>
                  <a:pt x="50" y="18"/>
                </a:lnTo>
                <a:lnTo>
                  <a:pt x="48" y="18"/>
                </a:lnTo>
                <a:lnTo>
                  <a:pt x="47" y="16"/>
                </a:lnTo>
                <a:lnTo>
                  <a:pt x="45" y="14"/>
                </a:lnTo>
                <a:lnTo>
                  <a:pt x="44" y="12"/>
                </a:lnTo>
                <a:lnTo>
                  <a:pt x="42" y="10"/>
                </a:lnTo>
                <a:lnTo>
                  <a:pt x="42" y="9"/>
                </a:lnTo>
                <a:lnTo>
                  <a:pt x="39" y="9"/>
                </a:lnTo>
                <a:lnTo>
                  <a:pt x="35" y="6"/>
                </a:lnTo>
                <a:lnTo>
                  <a:pt x="34" y="5"/>
                </a:lnTo>
                <a:lnTo>
                  <a:pt x="35" y="2"/>
                </a:lnTo>
                <a:lnTo>
                  <a:pt x="36" y="2"/>
                </a:lnTo>
                <a:lnTo>
                  <a:pt x="37" y="0"/>
                </a:lnTo>
                <a:lnTo>
                  <a:pt x="15" y="3"/>
                </a:lnTo>
                <a:lnTo>
                  <a:pt x="0" y="4"/>
                </a:lnTo>
                <a:close/>
              </a:path>
            </a:pathLst>
          </a:custGeom>
          <a:noFill/>
          <a:ln w="9525">
            <a:solidFill>
              <a:srgbClr val="000000"/>
            </a:solidFill>
            <a:round/>
            <a:headEnd/>
            <a:tailEnd/>
          </a:ln>
        </p:spPr>
        <p:txBody>
          <a:bodyPr/>
          <a:lstStyle/>
          <a:p>
            <a:endParaRPr lang="en-US"/>
          </a:p>
        </p:txBody>
      </p:sp>
      <p:sp>
        <p:nvSpPr>
          <p:cNvPr id="35906" name="Freeform 65"/>
          <p:cNvSpPr>
            <a:spLocks/>
          </p:cNvSpPr>
          <p:nvPr/>
        </p:nvSpPr>
        <p:spPr bwMode="auto">
          <a:xfrm>
            <a:off x="6729413" y="3143250"/>
            <a:ext cx="584200" cy="279400"/>
          </a:xfrm>
          <a:custGeom>
            <a:avLst/>
            <a:gdLst>
              <a:gd name="T0" fmla="*/ 37 w 65"/>
              <a:gd name="T1" fmla="*/ 2 h 31"/>
              <a:gd name="T2" fmla="*/ 2 w 65"/>
              <a:gd name="T3" fmla="*/ 19 h 31"/>
              <a:gd name="T4" fmla="*/ 3 w 65"/>
              <a:gd name="T5" fmla="*/ 17 h 31"/>
              <a:gd name="T6" fmla="*/ 7 w 65"/>
              <a:gd name="T7" fmla="*/ 13 h 31"/>
              <a:gd name="T8" fmla="*/ 9 w 65"/>
              <a:gd name="T9" fmla="*/ 11 h 31"/>
              <a:gd name="T10" fmla="*/ 11 w 65"/>
              <a:gd name="T11" fmla="*/ 11 h 31"/>
              <a:gd name="T12" fmla="*/ 14 w 65"/>
              <a:gd name="T13" fmla="*/ 10 h 31"/>
              <a:gd name="T14" fmla="*/ 19 w 65"/>
              <a:gd name="T15" fmla="*/ 7 h 31"/>
              <a:gd name="T16" fmla="*/ 21 w 65"/>
              <a:gd name="T17" fmla="*/ 8 h 31"/>
              <a:gd name="T18" fmla="*/ 23 w 65"/>
              <a:gd name="T19" fmla="*/ 9 h 31"/>
              <a:gd name="T20" fmla="*/ 25 w 65"/>
              <a:gd name="T21" fmla="*/ 13 h 31"/>
              <a:gd name="T22" fmla="*/ 28 w 65"/>
              <a:gd name="T23" fmla="*/ 13 h 31"/>
              <a:gd name="T24" fmla="*/ 28 w 65"/>
              <a:gd name="T25" fmla="*/ 15 h 31"/>
              <a:gd name="T26" fmla="*/ 32 w 65"/>
              <a:gd name="T27" fmla="*/ 17 h 31"/>
              <a:gd name="T28" fmla="*/ 35 w 65"/>
              <a:gd name="T29" fmla="*/ 18 h 31"/>
              <a:gd name="T30" fmla="*/ 36 w 65"/>
              <a:gd name="T31" fmla="*/ 21 h 31"/>
              <a:gd name="T32" fmla="*/ 34 w 65"/>
              <a:gd name="T33" fmla="*/ 27 h 31"/>
              <a:gd name="T34" fmla="*/ 36 w 65"/>
              <a:gd name="T35" fmla="*/ 29 h 31"/>
              <a:gd name="T36" fmla="*/ 39 w 65"/>
              <a:gd name="T37" fmla="*/ 29 h 31"/>
              <a:gd name="T38" fmla="*/ 40 w 65"/>
              <a:gd name="T39" fmla="*/ 29 h 31"/>
              <a:gd name="T40" fmla="*/ 44 w 65"/>
              <a:gd name="T41" fmla="*/ 29 h 31"/>
              <a:gd name="T42" fmla="*/ 48 w 65"/>
              <a:gd name="T43" fmla="*/ 31 h 31"/>
              <a:gd name="T44" fmla="*/ 49 w 65"/>
              <a:gd name="T45" fmla="*/ 30 h 31"/>
              <a:gd name="T46" fmla="*/ 47 w 65"/>
              <a:gd name="T47" fmla="*/ 27 h 31"/>
              <a:gd name="T48" fmla="*/ 46 w 65"/>
              <a:gd name="T49" fmla="*/ 27 h 31"/>
              <a:gd name="T50" fmla="*/ 46 w 65"/>
              <a:gd name="T51" fmla="*/ 26 h 31"/>
              <a:gd name="T52" fmla="*/ 45 w 65"/>
              <a:gd name="T53" fmla="*/ 25 h 31"/>
              <a:gd name="T54" fmla="*/ 43 w 65"/>
              <a:gd name="T55" fmla="*/ 20 h 31"/>
              <a:gd name="T56" fmla="*/ 43 w 65"/>
              <a:gd name="T57" fmla="*/ 17 h 31"/>
              <a:gd name="T58" fmla="*/ 43 w 65"/>
              <a:gd name="T59" fmla="*/ 13 h 31"/>
              <a:gd name="T60" fmla="*/ 42 w 65"/>
              <a:gd name="T61" fmla="*/ 11 h 31"/>
              <a:gd name="T62" fmla="*/ 43 w 65"/>
              <a:gd name="T63" fmla="*/ 10 h 31"/>
              <a:gd name="T64" fmla="*/ 46 w 65"/>
              <a:gd name="T65" fmla="*/ 7 h 31"/>
              <a:gd name="T66" fmla="*/ 47 w 65"/>
              <a:gd name="T67" fmla="*/ 4 h 31"/>
              <a:gd name="T68" fmla="*/ 49 w 65"/>
              <a:gd name="T69" fmla="*/ 5 h 31"/>
              <a:gd name="T70" fmla="*/ 47 w 65"/>
              <a:gd name="T71" fmla="*/ 8 h 31"/>
              <a:gd name="T72" fmla="*/ 45 w 65"/>
              <a:gd name="T73" fmla="*/ 11 h 31"/>
              <a:gd name="T74" fmla="*/ 47 w 65"/>
              <a:gd name="T75" fmla="*/ 13 h 31"/>
              <a:gd name="T76" fmla="*/ 48 w 65"/>
              <a:gd name="T77" fmla="*/ 17 h 31"/>
              <a:gd name="T78" fmla="*/ 46 w 65"/>
              <a:gd name="T79" fmla="*/ 19 h 31"/>
              <a:gd name="T80" fmla="*/ 48 w 65"/>
              <a:gd name="T81" fmla="*/ 20 h 31"/>
              <a:gd name="T82" fmla="*/ 48 w 65"/>
              <a:gd name="T83" fmla="*/ 22 h 31"/>
              <a:gd name="T84" fmla="*/ 49 w 65"/>
              <a:gd name="T85" fmla="*/ 25 h 31"/>
              <a:gd name="T86" fmla="*/ 52 w 65"/>
              <a:gd name="T87" fmla="*/ 27 h 31"/>
              <a:gd name="T88" fmla="*/ 54 w 65"/>
              <a:gd name="T89" fmla="*/ 26 h 31"/>
              <a:gd name="T90" fmla="*/ 54 w 65"/>
              <a:gd name="T91" fmla="*/ 27 h 31"/>
              <a:gd name="T92" fmla="*/ 55 w 65"/>
              <a:gd name="T93" fmla="*/ 30 h 31"/>
              <a:gd name="T94" fmla="*/ 58 w 65"/>
              <a:gd name="T95" fmla="*/ 31 h 31"/>
              <a:gd name="T96" fmla="*/ 59 w 65"/>
              <a:gd name="T97" fmla="*/ 30 h 31"/>
              <a:gd name="T98" fmla="*/ 64 w 65"/>
              <a:gd name="T99" fmla="*/ 28 h 31"/>
              <a:gd name="T100" fmla="*/ 65 w 65"/>
              <a:gd name="T101" fmla="*/ 21 h 31"/>
              <a:gd name="T102" fmla="*/ 56 w 65"/>
              <a:gd name="T103" fmla="*/ 22 h 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31"/>
              <a:gd name="T158" fmla="*/ 65 w 65"/>
              <a:gd name="T159" fmla="*/ 31 h 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31">
                <a:moveTo>
                  <a:pt x="49" y="0"/>
                </a:moveTo>
                <a:lnTo>
                  <a:pt x="37" y="2"/>
                </a:lnTo>
                <a:lnTo>
                  <a:pt x="0" y="9"/>
                </a:lnTo>
                <a:lnTo>
                  <a:pt x="2" y="19"/>
                </a:lnTo>
                <a:lnTo>
                  <a:pt x="2" y="17"/>
                </a:lnTo>
                <a:lnTo>
                  <a:pt x="3" y="17"/>
                </a:lnTo>
                <a:lnTo>
                  <a:pt x="6" y="14"/>
                </a:lnTo>
                <a:lnTo>
                  <a:pt x="7" y="13"/>
                </a:lnTo>
                <a:lnTo>
                  <a:pt x="8" y="12"/>
                </a:lnTo>
                <a:lnTo>
                  <a:pt x="9" y="11"/>
                </a:lnTo>
                <a:lnTo>
                  <a:pt x="10" y="10"/>
                </a:lnTo>
                <a:lnTo>
                  <a:pt x="11" y="11"/>
                </a:lnTo>
                <a:lnTo>
                  <a:pt x="13" y="11"/>
                </a:lnTo>
                <a:lnTo>
                  <a:pt x="14" y="10"/>
                </a:lnTo>
                <a:lnTo>
                  <a:pt x="15" y="9"/>
                </a:lnTo>
                <a:lnTo>
                  <a:pt x="19" y="7"/>
                </a:lnTo>
                <a:lnTo>
                  <a:pt x="20" y="8"/>
                </a:lnTo>
                <a:lnTo>
                  <a:pt x="21" y="8"/>
                </a:lnTo>
                <a:lnTo>
                  <a:pt x="23" y="8"/>
                </a:lnTo>
                <a:lnTo>
                  <a:pt x="23" y="9"/>
                </a:lnTo>
                <a:lnTo>
                  <a:pt x="24" y="9"/>
                </a:lnTo>
                <a:lnTo>
                  <a:pt x="25" y="13"/>
                </a:lnTo>
                <a:lnTo>
                  <a:pt x="26" y="12"/>
                </a:lnTo>
                <a:lnTo>
                  <a:pt x="28" y="13"/>
                </a:lnTo>
                <a:lnTo>
                  <a:pt x="29" y="13"/>
                </a:lnTo>
                <a:lnTo>
                  <a:pt x="28" y="15"/>
                </a:lnTo>
                <a:lnTo>
                  <a:pt x="30" y="17"/>
                </a:lnTo>
                <a:lnTo>
                  <a:pt x="32" y="17"/>
                </a:lnTo>
                <a:lnTo>
                  <a:pt x="34" y="18"/>
                </a:lnTo>
                <a:lnTo>
                  <a:pt x="35" y="18"/>
                </a:lnTo>
                <a:lnTo>
                  <a:pt x="37" y="20"/>
                </a:lnTo>
                <a:lnTo>
                  <a:pt x="36" y="21"/>
                </a:lnTo>
                <a:lnTo>
                  <a:pt x="35" y="24"/>
                </a:lnTo>
                <a:lnTo>
                  <a:pt x="34" y="27"/>
                </a:lnTo>
                <a:lnTo>
                  <a:pt x="34" y="29"/>
                </a:lnTo>
                <a:lnTo>
                  <a:pt x="36" y="29"/>
                </a:lnTo>
                <a:lnTo>
                  <a:pt x="38" y="28"/>
                </a:lnTo>
                <a:lnTo>
                  <a:pt x="39" y="29"/>
                </a:lnTo>
                <a:lnTo>
                  <a:pt x="40" y="30"/>
                </a:lnTo>
                <a:lnTo>
                  <a:pt x="40" y="29"/>
                </a:lnTo>
                <a:lnTo>
                  <a:pt x="42" y="29"/>
                </a:lnTo>
                <a:lnTo>
                  <a:pt x="44" y="29"/>
                </a:lnTo>
                <a:lnTo>
                  <a:pt x="47" y="30"/>
                </a:lnTo>
                <a:lnTo>
                  <a:pt x="48" y="31"/>
                </a:lnTo>
                <a:lnTo>
                  <a:pt x="49" y="31"/>
                </a:lnTo>
                <a:lnTo>
                  <a:pt x="49" y="30"/>
                </a:lnTo>
                <a:lnTo>
                  <a:pt x="48" y="29"/>
                </a:lnTo>
                <a:lnTo>
                  <a:pt x="47" y="27"/>
                </a:lnTo>
                <a:lnTo>
                  <a:pt x="46" y="27"/>
                </a:lnTo>
                <a:lnTo>
                  <a:pt x="46" y="26"/>
                </a:lnTo>
                <a:lnTo>
                  <a:pt x="47" y="25"/>
                </a:lnTo>
                <a:lnTo>
                  <a:pt x="45" y="25"/>
                </a:lnTo>
                <a:lnTo>
                  <a:pt x="44" y="23"/>
                </a:lnTo>
                <a:lnTo>
                  <a:pt x="43" y="20"/>
                </a:lnTo>
                <a:lnTo>
                  <a:pt x="43" y="19"/>
                </a:lnTo>
                <a:lnTo>
                  <a:pt x="43" y="17"/>
                </a:lnTo>
                <a:lnTo>
                  <a:pt x="43" y="14"/>
                </a:lnTo>
                <a:lnTo>
                  <a:pt x="43" y="13"/>
                </a:lnTo>
                <a:lnTo>
                  <a:pt x="43" y="12"/>
                </a:lnTo>
                <a:lnTo>
                  <a:pt x="42" y="11"/>
                </a:lnTo>
                <a:lnTo>
                  <a:pt x="43" y="11"/>
                </a:lnTo>
                <a:lnTo>
                  <a:pt x="43" y="10"/>
                </a:lnTo>
                <a:lnTo>
                  <a:pt x="43" y="9"/>
                </a:lnTo>
                <a:lnTo>
                  <a:pt x="46" y="7"/>
                </a:lnTo>
                <a:lnTo>
                  <a:pt x="46" y="6"/>
                </a:lnTo>
                <a:lnTo>
                  <a:pt x="47" y="4"/>
                </a:lnTo>
                <a:lnTo>
                  <a:pt x="48" y="4"/>
                </a:lnTo>
                <a:lnTo>
                  <a:pt x="49" y="5"/>
                </a:lnTo>
                <a:lnTo>
                  <a:pt x="48" y="7"/>
                </a:lnTo>
                <a:lnTo>
                  <a:pt x="47" y="8"/>
                </a:lnTo>
                <a:lnTo>
                  <a:pt x="46" y="9"/>
                </a:lnTo>
                <a:lnTo>
                  <a:pt x="45" y="11"/>
                </a:lnTo>
                <a:lnTo>
                  <a:pt x="46" y="13"/>
                </a:lnTo>
                <a:lnTo>
                  <a:pt x="47" y="13"/>
                </a:lnTo>
                <a:lnTo>
                  <a:pt x="48" y="16"/>
                </a:lnTo>
                <a:lnTo>
                  <a:pt x="48" y="17"/>
                </a:lnTo>
                <a:lnTo>
                  <a:pt x="46" y="18"/>
                </a:lnTo>
                <a:lnTo>
                  <a:pt x="46" y="19"/>
                </a:lnTo>
                <a:lnTo>
                  <a:pt x="48" y="19"/>
                </a:lnTo>
                <a:lnTo>
                  <a:pt x="48" y="20"/>
                </a:lnTo>
                <a:lnTo>
                  <a:pt x="48" y="22"/>
                </a:lnTo>
                <a:lnTo>
                  <a:pt x="48" y="23"/>
                </a:lnTo>
                <a:lnTo>
                  <a:pt x="49" y="25"/>
                </a:lnTo>
                <a:lnTo>
                  <a:pt x="51" y="27"/>
                </a:lnTo>
                <a:lnTo>
                  <a:pt x="52" y="27"/>
                </a:lnTo>
                <a:lnTo>
                  <a:pt x="53" y="26"/>
                </a:lnTo>
                <a:lnTo>
                  <a:pt x="54" y="26"/>
                </a:lnTo>
                <a:lnTo>
                  <a:pt x="54" y="27"/>
                </a:lnTo>
                <a:lnTo>
                  <a:pt x="55" y="29"/>
                </a:lnTo>
                <a:lnTo>
                  <a:pt x="55" y="30"/>
                </a:lnTo>
                <a:lnTo>
                  <a:pt x="56" y="31"/>
                </a:lnTo>
                <a:lnTo>
                  <a:pt x="58" y="31"/>
                </a:lnTo>
                <a:lnTo>
                  <a:pt x="59" y="30"/>
                </a:lnTo>
                <a:lnTo>
                  <a:pt x="64" y="29"/>
                </a:lnTo>
                <a:lnTo>
                  <a:pt x="64" y="28"/>
                </a:lnTo>
                <a:lnTo>
                  <a:pt x="64" y="27"/>
                </a:lnTo>
                <a:lnTo>
                  <a:pt x="65" y="21"/>
                </a:lnTo>
                <a:lnTo>
                  <a:pt x="65" y="20"/>
                </a:lnTo>
                <a:lnTo>
                  <a:pt x="56" y="22"/>
                </a:lnTo>
                <a:lnTo>
                  <a:pt x="49" y="0"/>
                </a:lnTo>
                <a:close/>
              </a:path>
            </a:pathLst>
          </a:custGeom>
          <a:solidFill>
            <a:srgbClr val="FFFFFF"/>
          </a:solidFill>
          <a:ln w="0">
            <a:solidFill>
              <a:srgbClr val="000000"/>
            </a:solidFill>
            <a:round/>
            <a:headEnd/>
            <a:tailEnd/>
          </a:ln>
        </p:spPr>
        <p:txBody>
          <a:bodyPr/>
          <a:lstStyle/>
          <a:p>
            <a:endParaRPr lang="en-US"/>
          </a:p>
        </p:txBody>
      </p:sp>
      <p:sp>
        <p:nvSpPr>
          <p:cNvPr id="35907" name="Freeform 66"/>
          <p:cNvSpPr>
            <a:spLocks/>
          </p:cNvSpPr>
          <p:nvPr/>
        </p:nvSpPr>
        <p:spPr bwMode="auto">
          <a:xfrm>
            <a:off x="6729413" y="3143250"/>
            <a:ext cx="584200" cy="279400"/>
          </a:xfrm>
          <a:custGeom>
            <a:avLst/>
            <a:gdLst>
              <a:gd name="T0" fmla="*/ 37 w 65"/>
              <a:gd name="T1" fmla="*/ 2 h 31"/>
              <a:gd name="T2" fmla="*/ 2 w 65"/>
              <a:gd name="T3" fmla="*/ 19 h 31"/>
              <a:gd name="T4" fmla="*/ 3 w 65"/>
              <a:gd name="T5" fmla="*/ 17 h 31"/>
              <a:gd name="T6" fmla="*/ 7 w 65"/>
              <a:gd name="T7" fmla="*/ 13 h 31"/>
              <a:gd name="T8" fmla="*/ 9 w 65"/>
              <a:gd name="T9" fmla="*/ 11 h 31"/>
              <a:gd name="T10" fmla="*/ 11 w 65"/>
              <a:gd name="T11" fmla="*/ 11 h 31"/>
              <a:gd name="T12" fmla="*/ 14 w 65"/>
              <a:gd name="T13" fmla="*/ 10 h 31"/>
              <a:gd name="T14" fmla="*/ 19 w 65"/>
              <a:gd name="T15" fmla="*/ 7 h 31"/>
              <a:gd name="T16" fmla="*/ 21 w 65"/>
              <a:gd name="T17" fmla="*/ 8 h 31"/>
              <a:gd name="T18" fmla="*/ 23 w 65"/>
              <a:gd name="T19" fmla="*/ 9 h 31"/>
              <a:gd name="T20" fmla="*/ 25 w 65"/>
              <a:gd name="T21" fmla="*/ 13 h 31"/>
              <a:gd name="T22" fmla="*/ 28 w 65"/>
              <a:gd name="T23" fmla="*/ 13 h 31"/>
              <a:gd name="T24" fmla="*/ 28 w 65"/>
              <a:gd name="T25" fmla="*/ 15 h 31"/>
              <a:gd name="T26" fmla="*/ 32 w 65"/>
              <a:gd name="T27" fmla="*/ 17 h 31"/>
              <a:gd name="T28" fmla="*/ 35 w 65"/>
              <a:gd name="T29" fmla="*/ 18 h 31"/>
              <a:gd name="T30" fmla="*/ 36 w 65"/>
              <a:gd name="T31" fmla="*/ 21 h 31"/>
              <a:gd name="T32" fmla="*/ 34 w 65"/>
              <a:gd name="T33" fmla="*/ 27 h 31"/>
              <a:gd name="T34" fmla="*/ 36 w 65"/>
              <a:gd name="T35" fmla="*/ 29 h 31"/>
              <a:gd name="T36" fmla="*/ 39 w 65"/>
              <a:gd name="T37" fmla="*/ 29 h 31"/>
              <a:gd name="T38" fmla="*/ 40 w 65"/>
              <a:gd name="T39" fmla="*/ 29 h 31"/>
              <a:gd name="T40" fmla="*/ 44 w 65"/>
              <a:gd name="T41" fmla="*/ 29 h 31"/>
              <a:gd name="T42" fmla="*/ 48 w 65"/>
              <a:gd name="T43" fmla="*/ 31 h 31"/>
              <a:gd name="T44" fmla="*/ 49 w 65"/>
              <a:gd name="T45" fmla="*/ 30 h 31"/>
              <a:gd name="T46" fmla="*/ 47 w 65"/>
              <a:gd name="T47" fmla="*/ 27 h 31"/>
              <a:gd name="T48" fmla="*/ 46 w 65"/>
              <a:gd name="T49" fmla="*/ 27 h 31"/>
              <a:gd name="T50" fmla="*/ 46 w 65"/>
              <a:gd name="T51" fmla="*/ 26 h 31"/>
              <a:gd name="T52" fmla="*/ 45 w 65"/>
              <a:gd name="T53" fmla="*/ 25 h 31"/>
              <a:gd name="T54" fmla="*/ 43 w 65"/>
              <a:gd name="T55" fmla="*/ 20 h 31"/>
              <a:gd name="T56" fmla="*/ 43 w 65"/>
              <a:gd name="T57" fmla="*/ 17 h 31"/>
              <a:gd name="T58" fmla="*/ 43 w 65"/>
              <a:gd name="T59" fmla="*/ 13 h 31"/>
              <a:gd name="T60" fmla="*/ 42 w 65"/>
              <a:gd name="T61" fmla="*/ 11 h 31"/>
              <a:gd name="T62" fmla="*/ 43 w 65"/>
              <a:gd name="T63" fmla="*/ 10 h 31"/>
              <a:gd name="T64" fmla="*/ 46 w 65"/>
              <a:gd name="T65" fmla="*/ 7 h 31"/>
              <a:gd name="T66" fmla="*/ 47 w 65"/>
              <a:gd name="T67" fmla="*/ 4 h 31"/>
              <a:gd name="T68" fmla="*/ 49 w 65"/>
              <a:gd name="T69" fmla="*/ 5 h 31"/>
              <a:gd name="T70" fmla="*/ 47 w 65"/>
              <a:gd name="T71" fmla="*/ 8 h 31"/>
              <a:gd name="T72" fmla="*/ 45 w 65"/>
              <a:gd name="T73" fmla="*/ 11 h 31"/>
              <a:gd name="T74" fmla="*/ 47 w 65"/>
              <a:gd name="T75" fmla="*/ 13 h 31"/>
              <a:gd name="T76" fmla="*/ 48 w 65"/>
              <a:gd name="T77" fmla="*/ 17 h 31"/>
              <a:gd name="T78" fmla="*/ 46 w 65"/>
              <a:gd name="T79" fmla="*/ 19 h 31"/>
              <a:gd name="T80" fmla="*/ 48 w 65"/>
              <a:gd name="T81" fmla="*/ 20 h 31"/>
              <a:gd name="T82" fmla="*/ 48 w 65"/>
              <a:gd name="T83" fmla="*/ 22 h 31"/>
              <a:gd name="T84" fmla="*/ 49 w 65"/>
              <a:gd name="T85" fmla="*/ 25 h 31"/>
              <a:gd name="T86" fmla="*/ 52 w 65"/>
              <a:gd name="T87" fmla="*/ 27 h 31"/>
              <a:gd name="T88" fmla="*/ 54 w 65"/>
              <a:gd name="T89" fmla="*/ 26 h 31"/>
              <a:gd name="T90" fmla="*/ 54 w 65"/>
              <a:gd name="T91" fmla="*/ 27 h 31"/>
              <a:gd name="T92" fmla="*/ 55 w 65"/>
              <a:gd name="T93" fmla="*/ 30 h 31"/>
              <a:gd name="T94" fmla="*/ 58 w 65"/>
              <a:gd name="T95" fmla="*/ 31 h 31"/>
              <a:gd name="T96" fmla="*/ 59 w 65"/>
              <a:gd name="T97" fmla="*/ 30 h 31"/>
              <a:gd name="T98" fmla="*/ 64 w 65"/>
              <a:gd name="T99" fmla="*/ 28 h 31"/>
              <a:gd name="T100" fmla="*/ 65 w 65"/>
              <a:gd name="T101" fmla="*/ 21 h 31"/>
              <a:gd name="T102" fmla="*/ 56 w 65"/>
              <a:gd name="T103" fmla="*/ 22 h 31"/>
              <a:gd name="T104" fmla="*/ 49 w 65"/>
              <a:gd name="T105" fmla="*/ 0 h 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
              <a:gd name="T160" fmla="*/ 0 h 31"/>
              <a:gd name="T161" fmla="*/ 65 w 65"/>
              <a:gd name="T162" fmla="*/ 31 h 3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 h="31">
                <a:moveTo>
                  <a:pt x="49" y="0"/>
                </a:moveTo>
                <a:lnTo>
                  <a:pt x="37" y="2"/>
                </a:lnTo>
                <a:lnTo>
                  <a:pt x="0" y="9"/>
                </a:lnTo>
                <a:lnTo>
                  <a:pt x="2" y="19"/>
                </a:lnTo>
                <a:lnTo>
                  <a:pt x="2" y="17"/>
                </a:lnTo>
                <a:lnTo>
                  <a:pt x="3" y="17"/>
                </a:lnTo>
                <a:lnTo>
                  <a:pt x="6" y="14"/>
                </a:lnTo>
                <a:lnTo>
                  <a:pt x="7" y="13"/>
                </a:lnTo>
                <a:lnTo>
                  <a:pt x="8" y="12"/>
                </a:lnTo>
                <a:lnTo>
                  <a:pt x="9" y="11"/>
                </a:lnTo>
                <a:lnTo>
                  <a:pt x="10" y="10"/>
                </a:lnTo>
                <a:lnTo>
                  <a:pt x="11" y="11"/>
                </a:lnTo>
                <a:lnTo>
                  <a:pt x="13" y="11"/>
                </a:lnTo>
                <a:lnTo>
                  <a:pt x="14" y="10"/>
                </a:lnTo>
                <a:lnTo>
                  <a:pt x="15" y="9"/>
                </a:lnTo>
                <a:lnTo>
                  <a:pt x="19" y="7"/>
                </a:lnTo>
                <a:lnTo>
                  <a:pt x="20" y="8"/>
                </a:lnTo>
                <a:lnTo>
                  <a:pt x="21" y="8"/>
                </a:lnTo>
                <a:lnTo>
                  <a:pt x="23" y="8"/>
                </a:lnTo>
                <a:lnTo>
                  <a:pt x="23" y="9"/>
                </a:lnTo>
                <a:lnTo>
                  <a:pt x="24" y="9"/>
                </a:lnTo>
                <a:lnTo>
                  <a:pt x="25" y="13"/>
                </a:lnTo>
                <a:lnTo>
                  <a:pt x="26" y="12"/>
                </a:lnTo>
                <a:lnTo>
                  <a:pt x="28" y="13"/>
                </a:lnTo>
                <a:lnTo>
                  <a:pt x="29" y="13"/>
                </a:lnTo>
                <a:lnTo>
                  <a:pt x="28" y="15"/>
                </a:lnTo>
                <a:lnTo>
                  <a:pt x="30" y="17"/>
                </a:lnTo>
                <a:lnTo>
                  <a:pt x="32" y="17"/>
                </a:lnTo>
                <a:lnTo>
                  <a:pt x="34" y="18"/>
                </a:lnTo>
                <a:lnTo>
                  <a:pt x="35" y="18"/>
                </a:lnTo>
                <a:lnTo>
                  <a:pt x="37" y="20"/>
                </a:lnTo>
                <a:lnTo>
                  <a:pt x="36" y="21"/>
                </a:lnTo>
                <a:lnTo>
                  <a:pt x="35" y="24"/>
                </a:lnTo>
                <a:lnTo>
                  <a:pt x="34" y="27"/>
                </a:lnTo>
                <a:lnTo>
                  <a:pt x="34" y="29"/>
                </a:lnTo>
                <a:lnTo>
                  <a:pt x="36" y="29"/>
                </a:lnTo>
                <a:lnTo>
                  <a:pt x="38" y="28"/>
                </a:lnTo>
                <a:lnTo>
                  <a:pt x="39" y="29"/>
                </a:lnTo>
                <a:lnTo>
                  <a:pt x="40" y="30"/>
                </a:lnTo>
                <a:lnTo>
                  <a:pt x="40" y="29"/>
                </a:lnTo>
                <a:lnTo>
                  <a:pt x="42" y="29"/>
                </a:lnTo>
                <a:lnTo>
                  <a:pt x="44" y="29"/>
                </a:lnTo>
                <a:lnTo>
                  <a:pt x="47" y="30"/>
                </a:lnTo>
                <a:lnTo>
                  <a:pt x="48" y="31"/>
                </a:lnTo>
                <a:lnTo>
                  <a:pt x="49" y="31"/>
                </a:lnTo>
                <a:lnTo>
                  <a:pt x="49" y="30"/>
                </a:lnTo>
                <a:lnTo>
                  <a:pt x="48" y="29"/>
                </a:lnTo>
                <a:lnTo>
                  <a:pt x="47" y="27"/>
                </a:lnTo>
                <a:lnTo>
                  <a:pt x="46" y="27"/>
                </a:lnTo>
                <a:lnTo>
                  <a:pt x="46" y="26"/>
                </a:lnTo>
                <a:lnTo>
                  <a:pt x="47" y="25"/>
                </a:lnTo>
                <a:lnTo>
                  <a:pt x="45" y="25"/>
                </a:lnTo>
                <a:lnTo>
                  <a:pt x="44" y="23"/>
                </a:lnTo>
                <a:lnTo>
                  <a:pt x="43" y="20"/>
                </a:lnTo>
                <a:lnTo>
                  <a:pt x="43" y="19"/>
                </a:lnTo>
                <a:lnTo>
                  <a:pt x="43" y="17"/>
                </a:lnTo>
                <a:lnTo>
                  <a:pt x="43" y="14"/>
                </a:lnTo>
                <a:lnTo>
                  <a:pt x="43" y="13"/>
                </a:lnTo>
                <a:lnTo>
                  <a:pt x="43" y="12"/>
                </a:lnTo>
                <a:lnTo>
                  <a:pt x="42" y="11"/>
                </a:lnTo>
                <a:lnTo>
                  <a:pt x="43" y="11"/>
                </a:lnTo>
                <a:lnTo>
                  <a:pt x="43" y="10"/>
                </a:lnTo>
                <a:lnTo>
                  <a:pt x="43" y="9"/>
                </a:lnTo>
                <a:lnTo>
                  <a:pt x="46" y="7"/>
                </a:lnTo>
                <a:lnTo>
                  <a:pt x="46" y="6"/>
                </a:lnTo>
                <a:lnTo>
                  <a:pt x="47" y="4"/>
                </a:lnTo>
                <a:lnTo>
                  <a:pt x="48" y="4"/>
                </a:lnTo>
                <a:lnTo>
                  <a:pt x="49" y="5"/>
                </a:lnTo>
                <a:lnTo>
                  <a:pt x="48" y="7"/>
                </a:lnTo>
                <a:lnTo>
                  <a:pt x="47" y="8"/>
                </a:lnTo>
                <a:lnTo>
                  <a:pt x="46" y="9"/>
                </a:lnTo>
                <a:lnTo>
                  <a:pt x="45" y="11"/>
                </a:lnTo>
                <a:lnTo>
                  <a:pt x="46" y="13"/>
                </a:lnTo>
                <a:lnTo>
                  <a:pt x="47" y="13"/>
                </a:lnTo>
                <a:lnTo>
                  <a:pt x="48" y="16"/>
                </a:lnTo>
                <a:lnTo>
                  <a:pt x="48" y="17"/>
                </a:lnTo>
                <a:lnTo>
                  <a:pt x="46" y="18"/>
                </a:lnTo>
                <a:lnTo>
                  <a:pt x="46" y="19"/>
                </a:lnTo>
                <a:lnTo>
                  <a:pt x="48" y="19"/>
                </a:lnTo>
                <a:lnTo>
                  <a:pt x="48" y="20"/>
                </a:lnTo>
                <a:lnTo>
                  <a:pt x="48" y="22"/>
                </a:lnTo>
                <a:lnTo>
                  <a:pt x="48" y="23"/>
                </a:lnTo>
                <a:lnTo>
                  <a:pt x="49" y="25"/>
                </a:lnTo>
                <a:lnTo>
                  <a:pt x="51" y="27"/>
                </a:lnTo>
                <a:lnTo>
                  <a:pt x="52" y="27"/>
                </a:lnTo>
                <a:lnTo>
                  <a:pt x="53" y="26"/>
                </a:lnTo>
                <a:lnTo>
                  <a:pt x="54" y="26"/>
                </a:lnTo>
                <a:lnTo>
                  <a:pt x="54" y="27"/>
                </a:lnTo>
                <a:lnTo>
                  <a:pt x="55" y="29"/>
                </a:lnTo>
                <a:lnTo>
                  <a:pt x="55" y="30"/>
                </a:lnTo>
                <a:lnTo>
                  <a:pt x="56" y="31"/>
                </a:lnTo>
                <a:lnTo>
                  <a:pt x="58" y="31"/>
                </a:lnTo>
                <a:lnTo>
                  <a:pt x="59" y="30"/>
                </a:lnTo>
                <a:lnTo>
                  <a:pt x="64" y="29"/>
                </a:lnTo>
                <a:lnTo>
                  <a:pt x="64" y="28"/>
                </a:lnTo>
                <a:lnTo>
                  <a:pt x="64" y="27"/>
                </a:lnTo>
                <a:lnTo>
                  <a:pt x="65" y="21"/>
                </a:lnTo>
                <a:lnTo>
                  <a:pt x="65" y="20"/>
                </a:lnTo>
                <a:lnTo>
                  <a:pt x="56" y="22"/>
                </a:lnTo>
                <a:lnTo>
                  <a:pt x="49" y="0"/>
                </a:lnTo>
                <a:close/>
              </a:path>
            </a:pathLst>
          </a:custGeom>
          <a:noFill/>
          <a:ln w="19050">
            <a:solidFill>
              <a:srgbClr val="000000"/>
            </a:solidFill>
            <a:round/>
            <a:headEnd/>
            <a:tailEnd/>
          </a:ln>
        </p:spPr>
        <p:txBody>
          <a:bodyPr/>
          <a:lstStyle/>
          <a:p>
            <a:endParaRPr lang="en-US"/>
          </a:p>
        </p:txBody>
      </p:sp>
      <p:sp>
        <p:nvSpPr>
          <p:cNvPr id="35908" name="Freeform 67"/>
          <p:cNvSpPr>
            <a:spLocks/>
          </p:cNvSpPr>
          <p:nvPr/>
        </p:nvSpPr>
        <p:spPr bwMode="auto">
          <a:xfrm>
            <a:off x="7366000" y="2665413"/>
            <a:ext cx="227013" cy="215900"/>
          </a:xfrm>
          <a:custGeom>
            <a:avLst/>
            <a:gdLst>
              <a:gd name="T0" fmla="*/ 0 w 25"/>
              <a:gd name="T1" fmla="*/ 5 h 24"/>
              <a:gd name="T2" fmla="*/ 8 w 25"/>
              <a:gd name="T3" fmla="*/ 3 h 24"/>
              <a:gd name="T4" fmla="*/ 9 w 25"/>
              <a:gd name="T5" fmla="*/ 4 h 24"/>
              <a:gd name="T6" fmla="*/ 9 w 25"/>
              <a:gd name="T7" fmla="*/ 4 h 24"/>
              <a:gd name="T8" fmla="*/ 10 w 25"/>
              <a:gd name="T9" fmla="*/ 3 h 24"/>
              <a:gd name="T10" fmla="*/ 22 w 25"/>
              <a:gd name="T11" fmla="*/ 0 h 24"/>
              <a:gd name="T12" fmla="*/ 25 w 25"/>
              <a:gd name="T13" fmla="*/ 10 h 24"/>
              <a:gd name="T14" fmla="*/ 24 w 25"/>
              <a:gd name="T15" fmla="*/ 11 h 24"/>
              <a:gd name="T16" fmla="*/ 24 w 25"/>
              <a:gd name="T17" fmla="*/ 11 h 24"/>
              <a:gd name="T18" fmla="*/ 24 w 25"/>
              <a:gd name="T19" fmla="*/ 12 h 24"/>
              <a:gd name="T20" fmla="*/ 24 w 25"/>
              <a:gd name="T21" fmla="*/ 12 h 24"/>
              <a:gd name="T22" fmla="*/ 23 w 25"/>
              <a:gd name="T23" fmla="*/ 12 h 24"/>
              <a:gd name="T24" fmla="*/ 19 w 25"/>
              <a:gd name="T25" fmla="*/ 14 h 24"/>
              <a:gd name="T26" fmla="*/ 17 w 25"/>
              <a:gd name="T27" fmla="*/ 14 h 24"/>
              <a:gd name="T28" fmla="*/ 17 w 25"/>
              <a:gd name="T29" fmla="*/ 14 h 24"/>
              <a:gd name="T30" fmla="*/ 17 w 25"/>
              <a:gd name="T31" fmla="*/ 15 h 24"/>
              <a:gd name="T32" fmla="*/ 17 w 25"/>
              <a:gd name="T33" fmla="*/ 15 h 24"/>
              <a:gd name="T34" fmla="*/ 14 w 25"/>
              <a:gd name="T35" fmla="*/ 16 h 24"/>
              <a:gd name="T36" fmla="*/ 11 w 25"/>
              <a:gd name="T37" fmla="*/ 17 h 24"/>
              <a:gd name="T38" fmla="*/ 11 w 25"/>
              <a:gd name="T39" fmla="*/ 17 h 24"/>
              <a:gd name="T40" fmla="*/ 8 w 25"/>
              <a:gd name="T41" fmla="*/ 19 h 24"/>
              <a:gd name="T42" fmla="*/ 4 w 25"/>
              <a:gd name="T43" fmla="*/ 23 h 24"/>
              <a:gd name="T44" fmla="*/ 2 w 25"/>
              <a:gd name="T45" fmla="*/ 24 h 24"/>
              <a:gd name="T46" fmla="*/ 1 w 25"/>
              <a:gd name="T47" fmla="*/ 22 h 24"/>
              <a:gd name="T48" fmla="*/ 3 w 25"/>
              <a:gd name="T49" fmla="*/ 20 h 24"/>
              <a:gd name="T50" fmla="*/ 3 w 25"/>
              <a:gd name="T51" fmla="*/ 19 h 24"/>
              <a:gd name="T52" fmla="*/ 2 w 25"/>
              <a:gd name="T53" fmla="*/ 18 h 24"/>
              <a:gd name="T54" fmla="*/ 0 w 25"/>
              <a:gd name="T55" fmla="*/ 5 h 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
              <a:gd name="T85" fmla="*/ 0 h 24"/>
              <a:gd name="T86" fmla="*/ 25 w 25"/>
              <a:gd name="T87" fmla="*/ 24 h 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 h="24">
                <a:moveTo>
                  <a:pt x="0" y="5"/>
                </a:moveTo>
                <a:lnTo>
                  <a:pt x="8" y="3"/>
                </a:lnTo>
                <a:lnTo>
                  <a:pt x="9" y="4"/>
                </a:lnTo>
                <a:lnTo>
                  <a:pt x="10" y="3"/>
                </a:lnTo>
                <a:lnTo>
                  <a:pt x="22" y="0"/>
                </a:lnTo>
                <a:lnTo>
                  <a:pt x="25" y="10"/>
                </a:lnTo>
                <a:lnTo>
                  <a:pt x="24" y="11"/>
                </a:lnTo>
                <a:lnTo>
                  <a:pt x="24" y="12"/>
                </a:lnTo>
                <a:lnTo>
                  <a:pt x="23" y="12"/>
                </a:lnTo>
                <a:lnTo>
                  <a:pt x="19" y="14"/>
                </a:lnTo>
                <a:lnTo>
                  <a:pt x="17" y="14"/>
                </a:lnTo>
                <a:lnTo>
                  <a:pt x="17" y="15"/>
                </a:lnTo>
                <a:lnTo>
                  <a:pt x="14" y="16"/>
                </a:lnTo>
                <a:lnTo>
                  <a:pt x="11" y="17"/>
                </a:lnTo>
                <a:lnTo>
                  <a:pt x="8" y="19"/>
                </a:lnTo>
                <a:lnTo>
                  <a:pt x="4" y="23"/>
                </a:lnTo>
                <a:lnTo>
                  <a:pt x="2" y="24"/>
                </a:lnTo>
                <a:lnTo>
                  <a:pt x="1" y="22"/>
                </a:lnTo>
                <a:lnTo>
                  <a:pt x="3" y="20"/>
                </a:lnTo>
                <a:lnTo>
                  <a:pt x="3" y="19"/>
                </a:lnTo>
                <a:lnTo>
                  <a:pt x="2" y="18"/>
                </a:lnTo>
                <a:lnTo>
                  <a:pt x="0" y="5"/>
                </a:lnTo>
                <a:close/>
              </a:path>
            </a:pathLst>
          </a:custGeom>
          <a:solidFill>
            <a:srgbClr val="FFFFFF"/>
          </a:solidFill>
          <a:ln w="0">
            <a:solidFill>
              <a:srgbClr val="000000"/>
            </a:solidFill>
            <a:round/>
            <a:headEnd/>
            <a:tailEnd/>
          </a:ln>
        </p:spPr>
        <p:txBody>
          <a:bodyPr/>
          <a:lstStyle/>
          <a:p>
            <a:endParaRPr lang="en-US"/>
          </a:p>
        </p:txBody>
      </p:sp>
      <p:sp>
        <p:nvSpPr>
          <p:cNvPr id="35909" name="Freeform 68"/>
          <p:cNvSpPr>
            <a:spLocks/>
          </p:cNvSpPr>
          <p:nvPr/>
        </p:nvSpPr>
        <p:spPr bwMode="auto">
          <a:xfrm>
            <a:off x="7366000" y="2665413"/>
            <a:ext cx="227013" cy="215900"/>
          </a:xfrm>
          <a:custGeom>
            <a:avLst/>
            <a:gdLst>
              <a:gd name="T0" fmla="*/ 0 w 25"/>
              <a:gd name="T1" fmla="*/ 5 h 24"/>
              <a:gd name="T2" fmla="*/ 8 w 25"/>
              <a:gd name="T3" fmla="*/ 3 h 24"/>
              <a:gd name="T4" fmla="*/ 9 w 25"/>
              <a:gd name="T5" fmla="*/ 4 h 24"/>
              <a:gd name="T6" fmla="*/ 9 w 25"/>
              <a:gd name="T7" fmla="*/ 4 h 24"/>
              <a:gd name="T8" fmla="*/ 10 w 25"/>
              <a:gd name="T9" fmla="*/ 3 h 24"/>
              <a:gd name="T10" fmla="*/ 22 w 25"/>
              <a:gd name="T11" fmla="*/ 0 h 24"/>
              <a:gd name="T12" fmla="*/ 25 w 25"/>
              <a:gd name="T13" fmla="*/ 10 h 24"/>
              <a:gd name="T14" fmla="*/ 24 w 25"/>
              <a:gd name="T15" fmla="*/ 11 h 24"/>
              <a:gd name="T16" fmla="*/ 24 w 25"/>
              <a:gd name="T17" fmla="*/ 11 h 24"/>
              <a:gd name="T18" fmla="*/ 24 w 25"/>
              <a:gd name="T19" fmla="*/ 12 h 24"/>
              <a:gd name="T20" fmla="*/ 24 w 25"/>
              <a:gd name="T21" fmla="*/ 12 h 24"/>
              <a:gd name="T22" fmla="*/ 23 w 25"/>
              <a:gd name="T23" fmla="*/ 12 h 24"/>
              <a:gd name="T24" fmla="*/ 19 w 25"/>
              <a:gd name="T25" fmla="*/ 14 h 24"/>
              <a:gd name="T26" fmla="*/ 17 w 25"/>
              <a:gd name="T27" fmla="*/ 14 h 24"/>
              <a:gd name="T28" fmla="*/ 17 w 25"/>
              <a:gd name="T29" fmla="*/ 14 h 24"/>
              <a:gd name="T30" fmla="*/ 17 w 25"/>
              <a:gd name="T31" fmla="*/ 15 h 24"/>
              <a:gd name="T32" fmla="*/ 17 w 25"/>
              <a:gd name="T33" fmla="*/ 15 h 24"/>
              <a:gd name="T34" fmla="*/ 14 w 25"/>
              <a:gd name="T35" fmla="*/ 16 h 24"/>
              <a:gd name="T36" fmla="*/ 11 w 25"/>
              <a:gd name="T37" fmla="*/ 17 h 24"/>
              <a:gd name="T38" fmla="*/ 11 w 25"/>
              <a:gd name="T39" fmla="*/ 17 h 24"/>
              <a:gd name="T40" fmla="*/ 8 w 25"/>
              <a:gd name="T41" fmla="*/ 19 h 24"/>
              <a:gd name="T42" fmla="*/ 4 w 25"/>
              <a:gd name="T43" fmla="*/ 23 h 24"/>
              <a:gd name="T44" fmla="*/ 2 w 25"/>
              <a:gd name="T45" fmla="*/ 24 h 24"/>
              <a:gd name="T46" fmla="*/ 1 w 25"/>
              <a:gd name="T47" fmla="*/ 22 h 24"/>
              <a:gd name="T48" fmla="*/ 3 w 25"/>
              <a:gd name="T49" fmla="*/ 20 h 24"/>
              <a:gd name="T50" fmla="*/ 3 w 25"/>
              <a:gd name="T51" fmla="*/ 19 h 24"/>
              <a:gd name="T52" fmla="*/ 2 w 25"/>
              <a:gd name="T53" fmla="*/ 18 h 24"/>
              <a:gd name="T54" fmla="*/ 0 w 25"/>
              <a:gd name="T55" fmla="*/ 5 h 24"/>
              <a:gd name="T56" fmla="*/ 0 w 25"/>
              <a:gd name="T57" fmla="*/ 5 h 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
              <a:gd name="T88" fmla="*/ 0 h 24"/>
              <a:gd name="T89" fmla="*/ 25 w 25"/>
              <a:gd name="T90" fmla="*/ 24 h 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 h="24">
                <a:moveTo>
                  <a:pt x="0" y="5"/>
                </a:moveTo>
                <a:lnTo>
                  <a:pt x="8" y="3"/>
                </a:lnTo>
                <a:lnTo>
                  <a:pt x="9" y="4"/>
                </a:lnTo>
                <a:lnTo>
                  <a:pt x="10" y="3"/>
                </a:lnTo>
                <a:lnTo>
                  <a:pt x="22" y="0"/>
                </a:lnTo>
                <a:lnTo>
                  <a:pt x="25" y="10"/>
                </a:lnTo>
                <a:lnTo>
                  <a:pt x="24" y="11"/>
                </a:lnTo>
                <a:lnTo>
                  <a:pt x="24" y="12"/>
                </a:lnTo>
                <a:lnTo>
                  <a:pt x="23" y="12"/>
                </a:lnTo>
                <a:lnTo>
                  <a:pt x="19" y="14"/>
                </a:lnTo>
                <a:lnTo>
                  <a:pt x="17" y="14"/>
                </a:lnTo>
                <a:lnTo>
                  <a:pt x="17" y="15"/>
                </a:lnTo>
                <a:lnTo>
                  <a:pt x="14" y="16"/>
                </a:lnTo>
                <a:lnTo>
                  <a:pt x="11" y="17"/>
                </a:lnTo>
                <a:lnTo>
                  <a:pt x="8" y="19"/>
                </a:lnTo>
                <a:lnTo>
                  <a:pt x="4" y="23"/>
                </a:lnTo>
                <a:lnTo>
                  <a:pt x="2" y="24"/>
                </a:lnTo>
                <a:lnTo>
                  <a:pt x="1" y="22"/>
                </a:lnTo>
                <a:lnTo>
                  <a:pt x="3" y="20"/>
                </a:lnTo>
                <a:lnTo>
                  <a:pt x="3" y="19"/>
                </a:lnTo>
                <a:lnTo>
                  <a:pt x="2" y="18"/>
                </a:lnTo>
                <a:lnTo>
                  <a:pt x="0" y="5"/>
                </a:lnTo>
                <a:close/>
              </a:path>
            </a:pathLst>
          </a:custGeom>
          <a:noFill/>
          <a:ln w="19050">
            <a:solidFill>
              <a:srgbClr val="000000"/>
            </a:solidFill>
            <a:round/>
            <a:headEnd/>
            <a:tailEnd/>
          </a:ln>
        </p:spPr>
        <p:txBody>
          <a:bodyPr/>
          <a:lstStyle/>
          <a:p>
            <a:endParaRPr lang="en-US"/>
          </a:p>
        </p:txBody>
      </p:sp>
      <p:sp>
        <p:nvSpPr>
          <p:cNvPr id="35910" name="Freeform 69"/>
          <p:cNvSpPr>
            <a:spLocks/>
          </p:cNvSpPr>
          <p:nvPr/>
        </p:nvSpPr>
        <p:spPr bwMode="auto">
          <a:xfrm>
            <a:off x="7366000" y="2501900"/>
            <a:ext cx="423863" cy="217488"/>
          </a:xfrm>
          <a:custGeom>
            <a:avLst/>
            <a:gdLst>
              <a:gd name="T0" fmla="*/ 9 w 47"/>
              <a:gd name="T1" fmla="*/ 8 h 24"/>
              <a:gd name="T2" fmla="*/ 25 w 47"/>
              <a:gd name="T3" fmla="*/ 4 h 24"/>
              <a:gd name="T4" fmla="*/ 26 w 47"/>
              <a:gd name="T5" fmla="*/ 4 h 24"/>
              <a:gd name="T6" fmla="*/ 26 w 47"/>
              <a:gd name="T7" fmla="*/ 2 h 24"/>
              <a:gd name="T8" fmla="*/ 28 w 47"/>
              <a:gd name="T9" fmla="*/ 0 h 24"/>
              <a:gd name="T10" fmla="*/ 30 w 47"/>
              <a:gd name="T11" fmla="*/ 0 h 24"/>
              <a:gd name="T12" fmla="*/ 32 w 47"/>
              <a:gd name="T13" fmla="*/ 4 h 24"/>
              <a:gd name="T14" fmla="*/ 33 w 47"/>
              <a:gd name="T15" fmla="*/ 5 h 24"/>
              <a:gd name="T16" fmla="*/ 31 w 47"/>
              <a:gd name="T17" fmla="*/ 7 h 24"/>
              <a:gd name="T18" fmla="*/ 30 w 47"/>
              <a:gd name="T19" fmla="*/ 10 h 24"/>
              <a:gd name="T20" fmla="*/ 34 w 47"/>
              <a:gd name="T21" fmla="*/ 11 h 24"/>
              <a:gd name="T22" fmla="*/ 38 w 47"/>
              <a:gd name="T23" fmla="*/ 16 h 24"/>
              <a:gd name="T24" fmla="*/ 42 w 47"/>
              <a:gd name="T25" fmla="*/ 17 h 24"/>
              <a:gd name="T26" fmla="*/ 45 w 47"/>
              <a:gd name="T27" fmla="*/ 14 h 24"/>
              <a:gd name="T28" fmla="*/ 43 w 47"/>
              <a:gd name="T29" fmla="*/ 13 h 24"/>
              <a:gd name="T30" fmla="*/ 42 w 47"/>
              <a:gd name="T31" fmla="*/ 11 h 24"/>
              <a:gd name="T32" fmla="*/ 44 w 47"/>
              <a:gd name="T33" fmla="*/ 11 h 24"/>
              <a:gd name="T34" fmla="*/ 47 w 47"/>
              <a:gd name="T35" fmla="*/ 17 h 24"/>
              <a:gd name="T36" fmla="*/ 46 w 47"/>
              <a:gd name="T37" fmla="*/ 18 h 24"/>
              <a:gd name="T38" fmla="*/ 42 w 47"/>
              <a:gd name="T39" fmla="*/ 20 h 24"/>
              <a:gd name="T40" fmla="*/ 39 w 47"/>
              <a:gd name="T41" fmla="*/ 22 h 24"/>
              <a:gd name="T42" fmla="*/ 39 w 47"/>
              <a:gd name="T43" fmla="*/ 21 h 24"/>
              <a:gd name="T44" fmla="*/ 38 w 47"/>
              <a:gd name="T45" fmla="*/ 19 h 24"/>
              <a:gd name="T46" fmla="*/ 35 w 47"/>
              <a:gd name="T47" fmla="*/ 24 h 24"/>
              <a:gd name="T48" fmla="*/ 33 w 47"/>
              <a:gd name="T49" fmla="*/ 23 h 24"/>
              <a:gd name="T50" fmla="*/ 33 w 47"/>
              <a:gd name="T51" fmla="*/ 22 h 24"/>
              <a:gd name="T52" fmla="*/ 31 w 47"/>
              <a:gd name="T53" fmla="*/ 21 h 24"/>
              <a:gd name="T54" fmla="*/ 29 w 47"/>
              <a:gd name="T55" fmla="*/ 20 h 24"/>
              <a:gd name="T56" fmla="*/ 27 w 47"/>
              <a:gd name="T57" fmla="*/ 18 h 24"/>
              <a:gd name="T58" fmla="*/ 22 w 47"/>
              <a:gd name="T59" fmla="*/ 18 h 24"/>
              <a:gd name="T60" fmla="*/ 9 w 47"/>
              <a:gd name="T61" fmla="*/ 22 h 24"/>
              <a:gd name="T62" fmla="*/ 8 w 47"/>
              <a:gd name="T63" fmla="*/ 21 h 24"/>
              <a:gd name="T64" fmla="*/ 0 w 47"/>
              <a:gd name="T65" fmla="*/ 22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24"/>
              <a:gd name="T101" fmla="*/ 47 w 47"/>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24">
                <a:moveTo>
                  <a:pt x="0" y="10"/>
                </a:moveTo>
                <a:lnTo>
                  <a:pt x="9" y="8"/>
                </a:lnTo>
                <a:lnTo>
                  <a:pt x="25" y="4"/>
                </a:lnTo>
                <a:lnTo>
                  <a:pt x="25" y="3"/>
                </a:lnTo>
                <a:lnTo>
                  <a:pt x="26" y="4"/>
                </a:lnTo>
                <a:lnTo>
                  <a:pt x="26" y="3"/>
                </a:lnTo>
                <a:lnTo>
                  <a:pt x="26" y="2"/>
                </a:lnTo>
                <a:lnTo>
                  <a:pt x="27" y="2"/>
                </a:lnTo>
                <a:lnTo>
                  <a:pt x="28" y="0"/>
                </a:lnTo>
                <a:lnTo>
                  <a:pt x="29" y="0"/>
                </a:lnTo>
                <a:lnTo>
                  <a:pt x="30" y="0"/>
                </a:lnTo>
                <a:lnTo>
                  <a:pt x="31" y="2"/>
                </a:lnTo>
                <a:lnTo>
                  <a:pt x="32" y="4"/>
                </a:lnTo>
                <a:lnTo>
                  <a:pt x="33" y="4"/>
                </a:lnTo>
                <a:lnTo>
                  <a:pt x="33" y="5"/>
                </a:lnTo>
                <a:lnTo>
                  <a:pt x="32" y="6"/>
                </a:lnTo>
                <a:lnTo>
                  <a:pt x="31" y="7"/>
                </a:lnTo>
                <a:lnTo>
                  <a:pt x="30" y="9"/>
                </a:lnTo>
                <a:lnTo>
                  <a:pt x="30" y="10"/>
                </a:lnTo>
                <a:lnTo>
                  <a:pt x="32" y="10"/>
                </a:lnTo>
                <a:lnTo>
                  <a:pt x="34" y="11"/>
                </a:lnTo>
                <a:lnTo>
                  <a:pt x="37" y="14"/>
                </a:lnTo>
                <a:lnTo>
                  <a:pt x="38" y="16"/>
                </a:lnTo>
                <a:lnTo>
                  <a:pt x="39" y="17"/>
                </a:lnTo>
                <a:lnTo>
                  <a:pt x="42" y="17"/>
                </a:lnTo>
                <a:lnTo>
                  <a:pt x="44" y="17"/>
                </a:lnTo>
                <a:lnTo>
                  <a:pt x="45" y="14"/>
                </a:lnTo>
                <a:lnTo>
                  <a:pt x="43" y="13"/>
                </a:lnTo>
                <a:lnTo>
                  <a:pt x="42" y="12"/>
                </a:lnTo>
                <a:lnTo>
                  <a:pt x="42" y="11"/>
                </a:lnTo>
                <a:lnTo>
                  <a:pt x="43" y="11"/>
                </a:lnTo>
                <a:lnTo>
                  <a:pt x="44" y="11"/>
                </a:lnTo>
                <a:lnTo>
                  <a:pt x="46" y="14"/>
                </a:lnTo>
                <a:lnTo>
                  <a:pt x="47" y="17"/>
                </a:lnTo>
                <a:lnTo>
                  <a:pt x="47" y="19"/>
                </a:lnTo>
                <a:lnTo>
                  <a:pt x="46" y="18"/>
                </a:lnTo>
                <a:lnTo>
                  <a:pt x="44" y="19"/>
                </a:lnTo>
                <a:lnTo>
                  <a:pt x="42" y="20"/>
                </a:lnTo>
                <a:lnTo>
                  <a:pt x="40" y="22"/>
                </a:lnTo>
                <a:lnTo>
                  <a:pt x="39" y="22"/>
                </a:lnTo>
                <a:lnTo>
                  <a:pt x="39" y="21"/>
                </a:lnTo>
                <a:lnTo>
                  <a:pt x="38" y="19"/>
                </a:lnTo>
                <a:lnTo>
                  <a:pt x="36" y="22"/>
                </a:lnTo>
                <a:lnTo>
                  <a:pt x="35" y="24"/>
                </a:lnTo>
                <a:lnTo>
                  <a:pt x="34" y="24"/>
                </a:lnTo>
                <a:lnTo>
                  <a:pt x="33" y="23"/>
                </a:lnTo>
                <a:lnTo>
                  <a:pt x="33" y="22"/>
                </a:lnTo>
                <a:lnTo>
                  <a:pt x="32" y="22"/>
                </a:lnTo>
                <a:lnTo>
                  <a:pt x="31" y="21"/>
                </a:lnTo>
                <a:lnTo>
                  <a:pt x="29" y="20"/>
                </a:lnTo>
                <a:lnTo>
                  <a:pt x="28" y="18"/>
                </a:lnTo>
                <a:lnTo>
                  <a:pt x="27" y="18"/>
                </a:lnTo>
                <a:lnTo>
                  <a:pt x="27" y="16"/>
                </a:lnTo>
                <a:lnTo>
                  <a:pt x="22" y="18"/>
                </a:lnTo>
                <a:lnTo>
                  <a:pt x="10" y="21"/>
                </a:lnTo>
                <a:lnTo>
                  <a:pt x="9" y="22"/>
                </a:lnTo>
                <a:lnTo>
                  <a:pt x="8" y="21"/>
                </a:lnTo>
                <a:lnTo>
                  <a:pt x="0" y="23"/>
                </a:lnTo>
                <a:lnTo>
                  <a:pt x="0" y="22"/>
                </a:lnTo>
                <a:lnTo>
                  <a:pt x="0" y="10"/>
                </a:lnTo>
                <a:close/>
              </a:path>
            </a:pathLst>
          </a:custGeom>
          <a:noFill/>
          <a:ln w="19050">
            <a:solidFill>
              <a:srgbClr val="000000"/>
            </a:solidFill>
            <a:round/>
            <a:headEnd/>
            <a:tailEnd/>
          </a:ln>
        </p:spPr>
        <p:txBody>
          <a:bodyPr/>
          <a:lstStyle/>
          <a:p>
            <a:endParaRPr lang="en-US"/>
          </a:p>
        </p:txBody>
      </p:sp>
      <p:sp>
        <p:nvSpPr>
          <p:cNvPr id="35911" name="Freeform 70"/>
          <p:cNvSpPr>
            <a:spLocks/>
          </p:cNvSpPr>
          <p:nvPr/>
        </p:nvSpPr>
        <p:spPr bwMode="auto">
          <a:xfrm>
            <a:off x="7366000" y="2501900"/>
            <a:ext cx="423863" cy="217488"/>
          </a:xfrm>
          <a:custGeom>
            <a:avLst/>
            <a:gdLst>
              <a:gd name="T0" fmla="*/ 9 w 47"/>
              <a:gd name="T1" fmla="*/ 8 h 24"/>
              <a:gd name="T2" fmla="*/ 25 w 47"/>
              <a:gd name="T3" fmla="*/ 4 h 24"/>
              <a:gd name="T4" fmla="*/ 26 w 47"/>
              <a:gd name="T5" fmla="*/ 4 h 24"/>
              <a:gd name="T6" fmla="*/ 26 w 47"/>
              <a:gd name="T7" fmla="*/ 2 h 24"/>
              <a:gd name="T8" fmla="*/ 28 w 47"/>
              <a:gd name="T9" fmla="*/ 0 h 24"/>
              <a:gd name="T10" fmla="*/ 30 w 47"/>
              <a:gd name="T11" fmla="*/ 0 h 24"/>
              <a:gd name="T12" fmla="*/ 32 w 47"/>
              <a:gd name="T13" fmla="*/ 4 h 24"/>
              <a:gd name="T14" fmla="*/ 33 w 47"/>
              <a:gd name="T15" fmla="*/ 5 h 24"/>
              <a:gd name="T16" fmla="*/ 31 w 47"/>
              <a:gd name="T17" fmla="*/ 7 h 24"/>
              <a:gd name="T18" fmla="*/ 30 w 47"/>
              <a:gd name="T19" fmla="*/ 10 h 24"/>
              <a:gd name="T20" fmla="*/ 34 w 47"/>
              <a:gd name="T21" fmla="*/ 11 h 24"/>
              <a:gd name="T22" fmla="*/ 38 w 47"/>
              <a:gd name="T23" fmla="*/ 16 h 24"/>
              <a:gd name="T24" fmla="*/ 42 w 47"/>
              <a:gd name="T25" fmla="*/ 17 h 24"/>
              <a:gd name="T26" fmla="*/ 45 w 47"/>
              <a:gd name="T27" fmla="*/ 14 h 24"/>
              <a:gd name="T28" fmla="*/ 43 w 47"/>
              <a:gd name="T29" fmla="*/ 13 h 24"/>
              <a:gd name="T30" fmla="*/ 42 w 47"/>
              <a:gd name="T31" fmla="*/ 11 h 24"/>
              <a:gd name="T32" fmla="*/ 44 w 47"/>
              <a:gd name="T33" fmla="*/ 11 h 24"/>
              <a:gd name="T34" fmla="*/ 47 w 47"/>
              <a:gd name="T35" fmla="*/ 17 h 24"/>
              <a:gd name="T36" fmla="*/ 46 w 47"/>
              <a:gd name="T37" fmla="*/ 18 h 24"/>
              <a:gd name="T38" fmla="*/ 42 w 47"/>
              <a:gd name="T39" fmla="*/ 20 h 24"/>
              <a:gd name="T40" fmla="*/ 39 w 47"/>
              <a:gd name="T41" fmla="*/ 22 h 24"/>
              <a:gd name="T42" fmla="*/ 39 w 47"/>
              <a:gd name="T43" fmla="*/ 21 h 24"/>
              <a:gd name="T44" fmla="*/ 38 w 47"/>
              <a:gd name="T45" fmla="*/ 19 h 24"/>
              <a:gd name="T46" fmla="*/ 35 w 47"/>
              <a:gd name="T47" fmla="*/ 24 h 24"/>
              <a:gd name="T48" fmla="*/ 33 w 47"/>
              <a:gd name="T49" fmla="*/ 23 h 24"/>
              <a:gd name="T50" fmla="*/ 33 w 47"/>
              <a:gd name="T51" fmla="*/ 22 h 24"/>
              <a:gd name="T52" fmla="*/ 31 w 47"/>
              <a:gd name="T53" fmla="*/ 21 h 24"/>
              <a:gd name="T54" fmla="*/ 29 w 47"/>
              <a:gd name="T55" fmla="*/ 20 h 24"/>
              <a:gd name="T56" fmla="*/ 27 w 47"/>
              <a:gd name="T57" fmla="*/ 18 h 24"/>
              <a:gd name="T58" fmla="*/ 22 w 47"/>
              <a:gd name="T59" fmla="*/ 18 h 24"/>
              <a:gd name="T60" fmla="*/ 9 w 47"/>
              <a:gd name="T61" fmla="*/ 22 h 24"/>
              <a:gd name="T62" fmla="*/ 8 w 47"/>
              <a:gd name="T63" fmla="*/ 21 h 24"/>
              <a:gd name="T64" fmla="*/ 0 w 47"/>
              <a:gd name="T65" fmla="*/ 22 h 24"/>
              <a:gd name="T66" fmla="*/ 0 w 47"/>
              <a:gd name="T67" fmla="*/ 10 h 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
              <a:gd name="T103" fmla="*/ 0 h 24"/>
              <a:gd name="T104" fmla="*/ 47 w 47"/>
              <a:gd name="T105" fmla="*/ 24 h 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 h="24">
                <a:moveTo>
                  <a:pt x="0" y="10"/>
                </a:moveTo>
                <a:lnTo>
                  <a:pt x="9" y="8"/>
                </a:lnTo>
                <a:lnTo>
                  <a:pt x="25" y="4"/>
                </a:lnTo>
                <a:lnTo>
                  <a:pt x="25" y="3"/>
                </a:lnTo>
                <a:lnTo>
                  <a:pt x="26" y="4"/>
                </a:lnTo>
                <a:lnTo>
                  <a:pt x="26" y="3"/>
                </a:lnTo>
                <a:lnTo>
                  <a:pt x="26" y="2"/>
                </a:lnTo>
                <a:lnTo>
                  <a:pt x="27" y="2"/>
                </a:lnTo>
                <a:lnTo>
                  <a:pt x="28" y="0"/>
                </a:lnTo>
                <a:lnTo>
                  <a:pt x="29" y="0"/>
                </a:lnTo>
                <a:lnTo>
                  <a:pt x="30" y="0"/>
                </a:lnTo>
                <a:lnTo>
                  <a:pt x="31" y="2"/>
                </a:lnTo>
                <a:lnTo>
                  <a:pt x="32" y="4"/>
                </a:lnTo>
                <a:lnTo>
                  <a:pt x="33" y="4"/>
                </a:lnTo>
                <a:lnTo>
                  <a:pt x="33" y="5"/>
                </a:lnTo>
                <a:lnTo>
                  <a:pt x="32" y="6"/>
                </a:lnTo>
                <a:lnTo>
                  <a:pt x="31" y="7"/>
                </a:lnTo>
                <a:lnTo>
                  <a:pt x="30" y="9"/>
                </a:lnTo>
                <a:lnTo>
                  <a:pt x="30" y="10"/>
                </a:lnTo>
                <a:lnTo>
                  <a:pt x="32" y="10"/>
                </a:lnTo>
                <a:lnTo>
                  <a:pt x="34" y="11"/>
                </a:lnTo>
                <a:lnTo>
                  <a:pt x="37" y="14"/>
                </a:lnTo>
                <a:lnTo>
                  <a:pt x="38" y="16"/>
                </a:lnTo>
                <a:lnTo>
                  <a:pt x="39" y="17"/>
                </a:lnTo>
                <a:lnTo>
                  <a:pt x="42" y="17"/>
                </a:lnTo>
                <a:lnTo>
                  <a:pt x="44" y="17"/>
                </a:lnTo>
                <a:lnTo>
                  <a:pt x="45" y="14"/>
                </a:lnTo>
                <a:lnTo>
                  <a:pt x="43" y="13"/>
                </a:lnTo>
                <a:lnTo>
                  <a:pt x="42" y="12"/>
                </a:lnTo>
                <a:lnTo>
                  <a:pt x="42" y="11"/>
                </a:lnTo>
                <a:lnTo>
                  <a:pt x="43" y="11"/>
                </a:lnTo>
                <a:lnTo>
                  <a:pt x="44" y="11"/>
                </a:lnTo>
                <a:lnTo>
                  <a:pt x="46" y="14"/>
                </a:lnTo>
                <a:lnTo>
                  <a:pt x="47" y="17"/>
                </a:lnTo>
                <a:lnTo>
                  <a:pt x="47" y="19"/>
                </a:lnTo>
                <a:lnTo>
                  <a:pt x="46" y="18"/>
                </a:lnTo>
                <a:lnTo>
                  <a:pt x="44" y="19"/>
                </a:lnTo>
                <a:lnTo>
                  <a:pt x="42" y="20"/>
                </a:lnTo>
                <a:lnTo>
                  <a:pt x="40" y="22"/>
                </a:lnTo>
                <a:lnTo>
                  <a:pt x="39" y="22"/>
                </a:lnTo>
                <a:lnTo>
                  <a:pt x="39" y="21"/>
                </a:lnTo>
                <a:lnTo>
                  <a:pt x="38" y="19"/>
                </a:lnTo>
                <a:lnTo>
                  <a:pt x="36" y="22"/>
                </a:lnTo>
                <a:lnTo>
                  <a:pt x="35" y="24"/>
                </a:lnTo>
                <a:lnTo>
                  <a:pt x="34" y="24"/>
                </a:lnTo>
                <a:lnTo>
                  <a:pt x="33" y="23"/>
                </a:lnTo>
                <a:lnTo>
                  <a:pt x="33" y="22"/>
                </a:lnTo>
                <a:lnTo>
                  <a:pt x="32" y="22"/>
                </a:lnTo>
                <a:lnTo>
                  <a:pt x="31" y="21"/>
                </a:lnTo>
                <a:lnTo>
                  <a:pt x="29" y="20"/>
                </a:lnTo>
                <a:lnTo>
                  <a:pt x="28" y="18"/>
                </a:lnTo>
                <a:lnTo>
                  <a:pt x="27" y="18"/>
                </a:lnTo>
                <a:lnTo>
                  <a:pt x="27" y="16"/>
                </a:lnTo>
                <a:lnTo>
                  <a:pt x="22" y="18"/>
                </a:lnTo>
                <a:lnTo>
                  <a:pt x="10" y="21"/>
                </a:lnTo>
                <a:lnTo>
                  <a:pt x="9" y="22"/>
                </a:lnTo>
                <a:lnTo>
                  <a:pt x="8" y="21"/>
                </a:lnTo>
                <a:lnTo>
                  <a:pt x="0" y="23"/>
                </a:lnTo>
                <a:lnTo>
                  <a:pt x="0" y="22"/>
                </a:lnTo>
                <a:lnTo>
                  <a:pt x="0" y="10"/>
                </a:lnTo>
                <a:close/>
              </a:path>
            </a:pathLst>
          </a:custGeom>
          <a:noFill/>
          <a:ln w="9525">
            <a:solidFill>
              <a:srgbClr val="000000"/>
            </a:solidFill>
            <a:round/>
            <a:headEnd/>
            <a:tailEnd/>
          </a:ln>
        </p:spPr>
        <p:txBody>
          <a:bodyPr/>
          <a:lstStyle/>
          <a:p>
            <a:endParaRPr lang="en-US"/>
          </a:p>
        </p:txBody>
      </p:sp>
      <p:sp>
        <p:nvSpPr>
          <p:cNvPr id="35912" name="Freeform 71"/>
          <p:cNvSpPr>
            <a:spLocks/>
          </p:cNvSpPr>
          <p:nvPr/>
        </p:nvSpPr>
        <p:spPr bwMode="auto">
          <a:xfrm>
            <a:off x="6286500" y="3251200"/>
            <a:ext cx="982663" cy="558800"/>
          </a:xfrm>
          <a:custGeom>
            <a:avLst/>
            <a:gdLst>
              <a:gd name="T0" fmla="*/ 34 w 109"/>
              <a:gd name="T1" fmla="*/ 59 h 62"/>
              <a:gd name="T2" fmla="*/ 28 w 109"/>
              <a:gd name="T3" fmla="*/ 59 h 62"/>
              <a:gd name="T4" fmla="*/ 24 w 109"/>
              <a:gd name="T5" fmla="*/ 60 h 62"/>
              <a:gd name="T6" fmla="*/ 6 w 109"/>
              <a:gd name="T7" fmla="*/ 59 h 62"/>
              <a:gd name="T8" fmla="*/ 10 w 109"/>
              <a:gd name="T9" fmla="*/ 55 h 62"/>
              <a:gd name="T10" fmla="*/ 11 w 109"/>
              <a:gd name="T11" fmla="*/ 52 h 62"/>
              <a:gd name="T12" fmla="*/ 21 w 109"/>
              <a:gd name="T13" fmla="*/ 43 h 62"/>
              <a:gd name="T14" fmla="*/ 23 w 109"/>
              <a:gd name="T15" fmla="*/ 46 h 62"/>
              <a:gd name="T16" fmla="*/ 29 w 109"/>
              <a:gd name="T17" fmla="*/ 46 h 62"/>
              <a:gd name="T18" fmla="*/ 32 w 109"/>
              <a:gd name="T19" fmla="*/ 46 h 62"/>
              <a:gd name="T20" fmla="*/ 37 w 109"/>
              <a:gd name="T21" fmla="*/ 44 h 62"/>
              <a:gd name="T22" fmla="*/ 39 w 109"/>
              <a:gd name="T23" fmla="*/ 43 h 62"/>
              <a:gd name="T24" fmla="*/ 45 w 109"/>
              <a:gd name="T25" fmla="*/ 38 h 62"/>
              <a:gd name="T26" fmla="*/ 47 w 109"/>
              <a:gd name="T27" fmla="*/ 30 h 62"/>
              <a:gd name="T28" fmla="*/ 52 w 109"/>
              <a:gd name="T29" fmla="*/ 19 h 62"/>
              <a:gd name="T30" fmla="*/ 55 w 109"/>
              <a:gd name="T31" fmla="*/ 20 h 62"/>
              <a:gd name="T32" fmla="*/ 59 w 109"/>
              <a:gd name="T33" fmla="*/ 12 h 62"/>
              <a:gd name="T34" fmla="*/ 63 w 109"/>
              <a:gd name="T35" fmla="*/ 10 h 62"/>
              <a:gd name="T36" fmla="*/ 65 w 109"/>
              <a:gd name="T37" fmla="*/ 6 h 62"/>
              <a:gd name="T38" fmla="*/ 65 w 109"/>
              <a:gd name="T39" fmla="*/ 1 h 62"/>
              <a:gd name="T40" fmla="*/ 72 w 109"/>
              <a:gd name="T41" fmla="*/ 4 h 62"/>
              <a:gd name="T42" fmla="*/ 74 w 109"/>
              <a:gd name="T43" fmla="*/ 1 h 62"/>
              <a:gd name="T44" fmla="*/ 78 w 109"/>
              <a:gd name="T45" fmla="*/ 1 h 62"/>
              <a:gd name="T46" fmla="*/ 81 w 109"/>
              <a:gd name="T47" fmla="*/ 5 h 62"/>
              <a:gd name="T48" fmla="*/ 86 w 109"/>
              <a:gd name="T49" fmla="*/ 8 h 62"/>
              <a:gd name="T50" fmla="*/ 83 w 109"/>
              <a:gd name="T51" fmla="*/ 15 h 62"/>
              <a:gd name="T52" fmla="*/ 87 w 109"/>
              <a:gd name="T53" fmla="*/ 16 h 62"/>
              <a:gd name="T54" fmla="*/ 90 w 109"/>
              <a:gd name="T55" fmla="*/ 18 h 62"/>
              <a:gd name="T56" fmla="*/ 92 w 109"/>
              <a:gd name="T57" fmla="*/ 19 h 62"/>
              <a:gd name="T58" fmla="*/ 99 w 109"/>
              <a:gd name="T59" fmla="*/ 21 h 62"/>
              <a:gd name="T60" fmla="*/ 99 w 109"/>
              <a:gd name="T61" fmla="*/ 24 h 62"/>
              <a:gd name="T62" fmla="*/ 98 w 109"/>
              <a:gd name="T63" fmla="*/ 27 h 62"/>
              <a:gd name="T64" fmla="*/ 101 w 109"/>
              <a:gd name="T65" fmla="*/ 30 h 62"/>
              <a:gd name="T66" fmla="*/ 99 w 109"/>
              <a:gd name="T67" fmla="*/ 31 h 62"/>
              <a:gd name="T68" fmla="*/ 100 w 109"/>
              <a:gd name="T69" fmla="*/ 33 h 62"/>
              <a:gd name="T70" fmla="*/ 98 w 109"/>
              <a:gd name="T71" fmla="*/ 34 h 62"/>
              <a:gd name="T72" fmla="*/ 100 w 109"/>
              <a:gd name="T73" fmla="*/ 35 h 62"/>
              <a:gd name="T74" fmla="*/ 101 w 109"/>
              <a:gd name="T75" fmla="*/ 38 h 62"/>
              <a:gd name="T76" fmla="*/ 98 w 109"/>
              <a:gd name="T77" fmla="*/ 38 h 62"/>
              <a:gd name="T78" fmla="*/ 102 w 109"/>
              <a:gd name="T79" fmla="*/ 40 h 62"/>
              <a:gd name="T80" fmla="*/ 107 w 109"/>
              <a:gd name="T81" fmla="*/ 38 h 62"/>
              <a:gd name="T82" fmla="*/ 108 w 109"/>
              <a:gd name="T83" fmla="*/ 45 h 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62"/>
              <a:gd name="T128" fmla="*/ 109 w 109"/>
              <a:gd name="T129" fmla="*/ 62 h 6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62">
                <a:moveTo>
                  <a:pt x="108" y="46"/>
                </a:moveTo>
                <a:lnTo>
                  <a:pt x="72" y="52"/>
                </a:lnTo>
                <a:lnTo>
                  <a:pt x="34" y="59"/>
                </a:lnTo>
                <a:lnTo>
                  <a:pt x="33" y="58"/>
                </a:lnTo>
                <a:lnTo>
                  <a:pt x="31" y="59"/>
                </a:lnTo>
                <a:lnTo>
                  <a:pt x="28" y="59"/>
                </a:lnTo>
                <a:lnTo>
                  <a:pt x="24" y="59"/>
                </a:lnTo>
                <a:lnTo>
                  <a:pt x="24" y="60"/>
                </a:lnTo>
                <a:lnTo>
                  <a:pt x="0" y="62"/>
                </a:lnTo>
                <a:lnTo>
                  <a:pt x="1" y="62"/>
                </a:lnTo>
                <a:lnTo>
                  <a:pt x="6" y="59"/>
                </a:lnTo>
                <a:lnTo>
                  <a:pt x="7" y="58"/>
                </a:lnTo>
                <a:lnTo>
                  <a:pt x="9" y="56"/>
                </a:lnTo>
                <a:lnTo>
                  <a:pt x="10" y="55"/>
                </a:lnTo>
                <a:lnTo>
                  <a:pt x="10" y="54"/>
                </a:lnTo>
                <a:lnTo>
                  <a:pt x="11" y="53"/>
                </a:lnTo>
                <a:lnTo>
                  <a:pt x="11" y="52"/>
                </a:lnTo>
                <a:lnTo>
                  <a:pt x="13" y="50"/>
                </a:lnTo>
                <a:lnTo>
                  <a:pt x="20" y="44"/>
                </a:lnTo>
                <a:lnTo>
                  <a:pt x="21" y="43"/>
                </a:lnTo>
                <a:lnTo>
                  <a:pt x="21" y="44"/>
                </a:lnTo>
                <a:lnTo>
                  <a:pt x="23" y="46"/>
                </a:lnTo>
                <a:lnTo>
                  <a:pt x="26" y="48"/>
                </a:lnTo>
                <a:lnTo>
                  <a:pt x="27" y="48"/>
                </a:lnTo>
                <a:lnTo>
                  <a:pt x="29" y="46"/>
                </a:lnTo>
                <a:lnTo>
                  <a:pt x="29" y="45"/>
                </a:lnTo>
                <a:lnTo>
                  <a:pt x="30" y="45"/>
                </a:lnTo>
                <a:lnTo>
                  <a:pt x="32" y="46"/>
                </a:lnTo>
                <a:lnTo>
                  <a:pt x="33" y="46"/>
                </a:lnTo>
                <a:lnTo>
                  <a:pt x="37" y="44"/>
                </a:lnTo>
                <a:lnTo>
                  <a:pt x="37" y="42"/>
                </a:lnTo>
                <a:lnTo>
                  <a:pt x="38" y="42"/>
                </a:lnTo>
                <a:lnTo>
                  <a:pt x="39" y="43"/>
                </a:lnTo>
                <a:lnTo>
                  <a:pt x="42" y="40"/>
                </a:lnTo>
                <a:lnTo>
                  <a:pt x="43" y="41"/>
                </a:lnTo>
                <a:lnTo>
                  <a:pt x="45" y="38"/>
                </a:lnTo>
                <a:lnTo>
                  <a:pt x="44" y="37"/>
                </a:lnTo>
                <a:lnTo>
                  <a:pt x="45" y="34"/>
                </a:lnTo>
                <a:lnTo>
                  <a:pt x="47" y="30"/>
                </a:lnTo>
                <a:lnTo>
                  <a:pt x="50" y="18"/>
                </a:lnTo>
                <a:lnTo>
                  <a:pt x="51" y="18"/>
                </a:lnTo>
                <a:lnTo>
                  <a:pt x="52" y="19"/>
                </a:lnTo>
                <a:lnTo>
                  <a:pt x="53" y="20"/>
                </a:lnTo>
                <a:lnTo>
                  <a:pt x="54" y="21"/>
                </a:lnTo>
                <a:lnTo>
                  <a:pt x="55" y="20"/>
                </a:lnTo>
                <a:lnTo>
                  <a:pt x="56" y="18"/>
                </a:lnTo>
                <a:lnTo>
                  <a:pt x="58" y="14"/>
                </a:lnTo>
                <a:lnTo>
                  <a:pt x="59" y="12"/>
                </a:lnTo>
                <a:lnTo>
                  <a:pt x="60" y="13"/>
                </a:lnTo>
                <a:lnTo>
                  <a:pt x="62" y="10"/>
                </a:lnTo>
                <a:lnTo>
                  <a:pt x="63" y="10"/>
                </a:lnTo>
                <a:lnTo>
                  <a:pt x="63" y="9"/>
                </a:lnTo>
                <a:lnTo>
                  <a:pt x="65" y="6"/>
                </a:lnTo>
                <a:lnTo>
                  <a:pt x="65" y="5"/>
                </a:lnTo>
                <a:lnTo>
                  <a:pt x="65" y="1"/>
                </a:lnTo>
                <a:lnTo>
                  <a:pt x="65" y="0"/>
                </a:lnTo>
                <a:lnTo>
                  <a:pt x="66" y="0"/>
                </a:lnTo>
                <a:lnTo>
                  <a:pt x="72" y="4"/>
                </a:lnTo>
                <a:lnTo>
                  <a:pt x="73" y="4"/>
                </a:lnTo>
                <a:lnTo>
                  <a:pt x="74" y="4"/>
                </a:lnTo>
                <a:lnTo>
                  <a:pt x="74" y="1"/>
                </a:lnTo>
                <a:lnTo>
                  <a:pt x="75" y="0"/>
                </a:lnTo>
                <a:lnTo>
                  <a:pt x="77" y="1"/>
                </a:lnTo>
                <a:lnTo>
                  <a:pt x="78" y="1"/>
                </a:lnTo>
                <a:lnTo>
                  <a:pt x="77" y="3"/>
                </a:lnTo>
                <a:lnTo>
                  <a:pt x="79" y="5"/>
                </a:lnTo>
                <a:lnTo>
                  <a:pt x="81" y="5"/>
                </a:lnTo>
                <a:lnTo>
                  <a:pt x="83" y="6"/>
                </a:lnTo>
                <a:lnTo>
                  <a:pt x="84" y="6"/>
                </a:lnTo>
                <a:lnTo>
                  <a:pt x="86" y="8"/>
                </a:lnTo>
                <a:lnTo>
                  <a:pt x="85" y="9"/>
                </a:lnTo>
                <a:lnTo>
                  <a:pt x="84" y="12"/>
                </a:lnTo>
                <a:lnTo>
                  <a:pt x="83" y="15"/>
                </a:lnTo>
                <a:lnTo>
                  <a:pt x="83" y="17"/>
                </a:lnTo>
                <a:lnTo>
                  <a:pt x="85" y="17"/>
                </a:lnTo>
                <a:lnTo>
                  <a:pt x="87" y="16"/>
                </a:lnTo>
                <a:lnTo>
                  <a:pt x="88" y="17"/>
                </a:lnTo>
                <a:lnTo>
                  <a:pt x="89" y="18"/>
                </a:lnTo>
                <a:lnTo>
                  <a:pt x="90" y="18"/>
                </a:lnTo>
                <a:lnTo>
                  <a:pt x="91" y="19"/>
                </a:lnTo>
                <a:lnTo>
                  <a:pt x="92" y="19"/>
                </a:lnTo>
                <a:lnTo>
                  <a:pt x="93" y="19"/>
                </a:lnTo>
                <a:lnTo>
                  <a:pt x="96" y="21"/>
                </a:lnTo>
                <a:lnTo>
                  <a:pt x="99" y="21"/>
                </a:lnTo>
                <a:lnTo>
                  <a:pt x="100" y="23"/>
                </a:lnTo>
                <a:lnTo>
                  <a:pt x="99" y="24"/>
                </a:lnTo>
                <a:lnTo>
                  <a:pt x="99" y="26"/>
                </a:lnTo>
                <a:lnTo>
                  <a:pt x="99" y="27"/>
                </a:lnTo>
                <a:lnTo>
                  <a:pt x="98" y="27"/>
                </a:lnTo>
                <a:lnTo>
                  <a:pt x="101" y="29"/>
                </a:lnTo>
                <a:lnTo>
                  <a:pt x="101" y="30"/>
                </a:lnTo>
                <a:lnTo>
                  <a:pt x="101" y="31"/>
                </a:lnTo>
                <a:lnTo>
                  <a:pt x="101" y="32"/>
                </a:lnTo>
                <a:lnTo>
                  <a:pt x="99" y="31"/>
                </a:lnTo>
                <a:lnTo>
                  <a:pt x="99" y="32"/>
                </a:lnTo>
                <a:lnTo>
                  <a:pt x="99" y="33"/>
                </a:lnTo>
                <a:lnTo>
                  <a:pt x="100" y="33"/>
                </a:lnTo>
                <a:lnTo>
                  <a:pt x="99" y="34"/>
                </a:lnTo>
                <a:lnTo>
                  <a:pt x="98" y="34"/>
                </a:lnTo>
                <a:lnTo>
                  <a:pt x="99" y="35"/>
                </a:lnTo>
                <a:lnTo>
                  <a:pt x="100" y="35"/>
                </a:lnTo>
                <a:lnTo>
                  <a:pt x="102" y="36"/>
                </a:lnTo>
                <a:lnTo>
                  <a:pt x="101" y="38"/>
                </a:lnTo>
                <a:lnTo>
                  <a:pt x="100" y="38"/>
                </a:lnTo>
                <a:lnTo>
                  <a:pt x="98" y="37"/>
                </a:lnTo>
                <a:lnTo>
                  <a:pt x="98" y="38"/>
                </a:lnTo>
                <a:lnTo>
                  <a:pt x="99" y="39"/>
                </a:lnTo>
                <a:lnTo>
                  <a:pt x="100" y="40"/>
                </a:lnTo>
                <a:lnTo>
                  <a:pt x="102" y="40"/>
                </a:lnTo>
                <a:lnTo>
                  <a:pt x="103" y="38"/>
                </a:lnTo>
                <a:lnTo>
                  <a:pt x="105" y="38"/>
                </a:lnTo>
                <a:lnTo>
                  <a:pt x="107" y="38"/>
                </a:lnTo>
                <a:lnTo>
                  <a:pt x="107" y="39"/>
                </a:lnTo>
                <a:lnTo>
                  <a:pt x="109" y="44"/>
                </a:lnTo>
                <a:lnTo>
                  <a:pt x="108" y="45"/>
                </a:lnTo>
                <a:lnTo>
                  <a:pt x="107" y="45"/>
                </a:lnTo>
                <a:lnTo>
                  <a:pt x="108" y="46"/>
                </a:lnTo>
                <a:close/>
              </a:path>
            </a:pathLst>
          </a:custGeom>
          <a:solidFill>
            <a:srgbClr val="FFFFFF"/>
          </a:solidFill>
          <a:ln w="0">
            <a:solidFill>
              <a:srgbClr val="000000"/>
            </a:solidFill>
            <a:round/>
            <a:headEnd/>
            <a:tailEnd/>
          </a:ln>
        </p:spPr>
        <p:txBody>
          <a:bodyPr/>
          <a:lstStyle/>
          <a:p>
            <a:endParaRPr lang="en-US"/>
          </a:p>
        </p:txBody>
      </p:sp>
      <p:sp>
        <p:nvSpPr>
          <p:cNvPr id="35913" name="Freeform 72"/>
          <p:cNvSpPr>
            <a:spLocks/>
          </p:cNvSpPr>
          <p:nvPr/>
        </p:nvSpPr>
        <p:spPr bwMode="auto">
          <a:xfrm>
            <a:off x="6286500" y="3251200"/>
            <a:ext cx="982663" cy="558800"/>
          </a:xfrm>
          <a:custGeom>
            <a:avLst/>
            <a:gdLst>
              <a:gd name="T0" fmla="*/ 34 w 109"/>
              <a:gd name="T1" fmla="*/ 59 h 62"/>
              <a:gd name="T2" fmla="*/ 28 w 109"/>
              <a:gd name="T3" fmla="*/ 59 h 62"/>
              <a:gd name="T4" fmla="*/ 24 w 109"/>
              <a:gd name="T5" fmla="*/ 60 h 62"/>
              <a:gd name="T6" fmla="*/ 6 w 109"/>
              <a:gd name="T7" fmla="*/ 59 h 62"/>
              <a:gd name="T8" fmla="*/ 10 w 109"/>
              <a:gd name="T9" fmla="*/ 55 h 62"/>
              <a:gd name="T10" fmla="*/ 11 w 109"/>
              <a:gd name="T11" fmla="*/ 52 h 62"/>
              <a:gd name="T12" fmla="*/ 21 w 109"/>
              <a:gd name="T13" fmla="*/ 43 h 62"/>
              <a:gd name="T14" fmla="*/ 23 w 109"/>
              <a:gd name="T15" fmla="*/ 46 h 62"/>
              <a:gd name="T16" fmla="*/ 29 w 109"/>
              <a:gd name="T17" fmla="*/ 46 h 62"/>
              <a:gd name="T18" fmla="*/ 32 w 109"/>
              <a:gd name="T19" fmla="*/ 46 h 62"/>
              <a:gd name="T20" fmla="*/ 37 w 109"/>
              <a:gd name="T21" fmla="*/ 44 h 62"/>
              <a:gd name="T22" fmla="*/ 39 w 109"/>
              <a:gd name="T23" fmla="*/ 43 h 62"/>
              <a:gd name="T24" fmla="*/ 45 w 109"/>
              <a:gd name="T25" fmla="*/ 38 h 62"/>
              <a:gd name="T26" fmla="*/ 47 w 109"/>
              <a:gd name="T27" fmla="*/ 30 h 62"/>
              <a:gd name="T28" fmla="*/ 52 w 109"/>
              <a:gd name="T29" fmla="*/ 19 h 62"/>
              <a:gd name="T30" fmla="*/ 55 w 109"/>
              <a:gd name="T31" fmla="*/ 20 h 62"/>
              <a:gd name="T32" fmla="*/ 59 w 109"/>
              <a:gd name="T33" fmla="*/ 12 h 62"/>
              <a:gd name="T34" fmla="*/ 63 w 109"/>
              <a:gd name="T35" fmla="*/ 10 h 62"/>
              <a:gd name="T36" fmla="*/ 65 w 109"/>
              <a:gd name="T37" fmla="*/ 6 h 62"/>
              <a:gd name="T38" fmla="*/ 65 w 109"/>
              <a:gd name="T39" fmla="*/ 1 h 62"/>
              <a:gd name="T40" fmla="*/ 72 w 109"/>
              <a:gd name="T41" fmla="*/ 4 h 62"/>
              <a:gd name="T42" fmla="*/ 74 w 109"/>
              <a:gd name="T43" fmla="*/ 1 h 62"/>
              <a:gd name="T44" fmla="*/ 78 w 109"/>
              <a:gd name="T45" fmla="*/ 1 h 62"/>
              <a:gd name="T46" fmla="*/ 81 w 109"/>
              <a:gd name="T47" fmla="*/ 5 h 62"/>
              <a:gd name="T48" fmla="*/ 86 w 109"/>
              <a:gd name="T49" fmla="*/ 8 h 62"/>
              <a:gd name="T50" fmla="*/ 83 w 109"/>
              <a:gd name="T51" fmla="*/ 15 h 62"/>
              <a:gd name="T52" fmla="*/ 87 w 109"/>
              <a:gd name="T53" fmla="*/ 16 h 62"/>
              <a:gd name="T54" fmla="*/ 90 w 109"/>
              <a:gd name="T55" fmla="*/ 18 h 62"/>
              <a:gd name="T56" fmla="*/ 92 w 109"/>
              <a:gd name="T57" fmla="*/ 19 h 62"/>
              <a:gd name="T58" fmla="*/ 99 w 109"/>
              <a:gd name="T59" fmla="*/ 21 h 62"/>
              <a:gd name="T60" fmla="*/ 99 w 109"/>
              <a:gd name="T61" fmla="*/ 24 h 62"/>
              <a:gd name="T62" fmla="*/ 98 w 109"/>
              <a:gd name="T63" fmla="*/ 27 h 62"/>
              <a:gd name="T64" fmla="*/ 101 w 109"/>
              <a:gd name="T65" fmla="*/ 30 h 62"/>
              <a:gd name="T66" fmla="*/ 99 w 109"/>
              <a:gd name="T67" fmla="*/ 31 h 62"/>
              <a:gd name="T68" fmla="*/ 100 w 109"/>
              <a:gd name="T69" fmla="*/ 33 h 62"/>
              <a:gd name="T70" fmla="*/ 98 w 109"/>
              <a:gd name="T71" fmla="*/ 34 h 62"/>
              <a:gd name="T72" fmla="*/ 100 w 109"/>
              <a:gd name="T73" fmla="*/ 35 h 62"/>
              <a:gd name="T74" fmla="*/ 101 w 109"/>
              <a:gd name="T75" fmla="*/ 38 h 62"/>
              <a:gd name="T76" fmla="*/ 98 w 109"/>
              <a:gd name="T77" fmla="*/ 38 h 62"/>
              <a:gd name="T78" fmla="*/ 102 w 109"/>
              <a:gd name="T79" fmla="*/ 40 h 62"/>
              <a:gd name="T80" fmla="*/ 107 w 109"/>
              <a:gd name="T81" fmla="*/ 38 h 62"/>
              <a:gd name="T82" fmla="*/ 108 w 109"/>
              <a:gd name="T83" fmla="*/ 45 h 62"/>
              <a:gd name="T84" fmla="*/ 108 w 109"/>
              <a:gd name="T85" fmla="*/ 46 h 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62"/>
              <a:gd name="T131" fmla="*/ 109 w 109"/>
              <a:gd name="T132" fmla="*/ 62 h 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62">
                <a:moveTo>
                  <a:pt x="108" y="46"/>
                </a:moveTo>
                <a:lnTo>
                  <a:pt x="72" y="52"/>
                </a:lnTo>
                <a:lnTo>
                  <a:pt x="34" y="59"/>
                </a:lnTo>
                <a:lnTo>
                  <a:pt x="33" y="58"/>
                </a:lnTo>
                <a:lnTo>
                  <a:pt x="31" y="59"/>
                </a:lnTo>
                <a:lnTo>
                  <a:pt x="28" y="59"/>
                </a:lnTo>
                <a:lnTo>
                  <a:pt x="24" y="59"/>
                </a:lnTo>
                <a:lnTo>
                  <a:pt x="24" y="60"/>
                </a:lnTo>
                <a:lnTo>
                  <a:pt x="0" y="62"/>
                </a:lnTo>
                <a:lnTo>
                  <a:pt x="1" y="62"/>
                </a:lnTo>
                <a:lnTo>
                  <a:pt x="6" y="59"/>
                </a:lnTo>
                <a:lnTo>
                  <a:pt x="7" y="58"/>
                </a:lnTo>
                <a:lnTo>
                  <a:pt x="9" y="56"/>
                </a:lnTo>
                <a:lnTo>
                  <a:pt x="10" y="55"/>
                </a:lnTo>
                <a:lnTo>
                  <a:pt x="10" y="54"/>
                </a:lnTo>
                <a:lnTo>
                  <a:pt x="11" y="53"/>
                </a:lnTo>
                <a:lnTo>
                  <a:pt x="11" y="52"/>
                </a:lnTo>
                <a:lnTo>
                  <a:pt x="13" y="50"/>
                </a:lnTo>
                <a:lnTo>
                  <a:pt x="20" y="44"/>
                </a:lnTo>
                <a:lnTo>
                  <a:pt x="21" y="43"/>
                </a:lnTo>
                <a:lnTo>
                  <a:pt x="21" y="44"/>
                </a:lnTo>
                <a:lnTo>
                  <a:pt x="23" y="46"/>
                </a:lnTo>
                <a:lnTo>
                  <a:pt x="26" y="48"/>
                </a:lnTo>
                <a:lnTo>
                  <a:pt x="27" y="48"/>
                </a:lnTo>
                <a:lnTo>
                  <a:pt x="29" y="46"/>
                </a:lnTo>
                <a:lnTo>
                  <a:pt x="29" y="45"/>
                </a:lnTo>
                <a:lnTo>
                  <a:pt x="30" y="45"/>
                </a:lnTo>
                <a:lnTo>
                  <a:pt x="32" y="46"/>
                </a:lnTo>
                <a:lnTo>
                  <a:pt x="33" y="46"/>
                </a:lnTo>
                <a:lnTo>
                  <a:pt x="37" y="44"/>
                </a:lnTo>
                <a:lnTo>
                  <a:pt x="37" y="42"/>
                </a:lnTo>
                <a:lnTo>
                  <a:pt x="38" y="42"/>
                </a:lnTo>
                <a:lnTo>
                  <a:pt x="39" y="43"/>
                </a:lnTo>
                <a:lnTo>
                  <a:pt x="42" y="40"/>
                </a:lnTo>
                <a:lnTo>
                  <a:pt x="43" y="41"/>
                </a:lnTo>
                <a:lnTo>
                  <a:pt x="45" y="38"/>
                </a:lnTo>
                <a:lnTo>
                  <a:pt x="44" y="37"/>
                </a:lnTo>
                <a:lnTo>
                  <a:pt x="45" y="34"/>
                </a:lnTo>
                <a:lnTo>
                  <a:pt x="47" y="30"/>
                </a:lnTo>
                <a:lnTo>
                  <a:pt x="50" y="18"/>
                </a:lnTo>
                <a:lnTo>
                  <a:pt x="51" y="18"/>
                </a:lnTo>
                <a:lnTo>
                  <a:pt x="52" y="19"/>
                </a:lnTo>
                <a:lnTo>
                  <a:pt x="53" y="20"/>
                </a:lnTo>
                <a:lnTo>
                  <a:pt x="54" y="21"/>
                </a:lnTo>
                <a:lnTo>
                  <a:pt x="55" y="20"/>
                </a:lnTo>
                <a:lnTo>
                  <a:pt x="56" y="18"/>
                </a:lnTo>
                <a:lnTo>
                  <a:pt x="58" y="14"/>
                </a:lnTo>
                <a:lnTo>
                  <a:pt x="59" y="12"/>
                </a:lnTo>
                <a:lnTo>
                  <a:pt x="60" y="13"/>
                </a:lnTo>
                <a:lnTo>
                  <a:pt x="62" y="10"/>
                </a:lnTo>
                <a:lnTo>
                  <a:pt x="63" y="10"/>
                </a:lnTo>
                <a:lnTo>
                  <a:pt x="63" y="9"/>
                </a:lnTo>
                <a:lnTo>
                  <a:pt x="65" y="6"/>
                </a:lnTo>
                <a:lnTo>
                  <a:pt x="65" y="5"/>
                </a:lnTo>
                <a:lnTo>
                  <a:pt x="65" y="1"/>
                </a:lnTo>
                <a:lnTo>
                  <a:pt x="65" y="0"/>
                </a:lnTo>
                <a:lnTo>
                  <a:pt x="66" y="0"/>
                </a:lnTo>
                <a:lnTo>
                  <a:pt x="72" y="4"/>
                </a:lnTo>
                <a:lnTo>
                  <a:pt x="73" y="4"/>
                </a:lnTo>
                <a:lnTo>
                  <a:pt x="74" y="4"/>
                </a:lnTo>
                <a:lnTo>
                  <a:pt x="74" y="1"/>
                </a:lnTo>
                <a:lnTo>
                  <a:pt x="75" y="0"/>
                </a:lnTo>
                <a:lnTo>
                  <a:pt x="77" y="1"/>
                </a:lnTo>
                <a:lnTo>
                  <a:pt x="78" y="1"/>
                </a:lnTo>
                <a:lnTo>
                  <a:pt x="77" y="3"/>
                </a:lnTo>
                <a:lnTo>
                  <a:pt x="79" y="5"/>
                </a:lnTo>
                <a:lnTo>
                  <a:pt x="81" y="5"/>
                </a:lnTo>
                <a:lnTo>
                  <a:pt x="83" y="6"/>
                </a:lnTo>
                <a:lnTo>
                  <a:pt x="84" y="6"/>
                </a:lnTo>
                <a:lnTo>
                  <a:pt x="86" y="8"/>
                </a:lnTo>
                <a:lnTo>
                  <a:pt x="85" y="9"/>
                </a:lnTo>
                <a:lnTo>
                  <a:pt x="84" y="12"/>
                </a:lnTo>
                <a:lnTo>
                  <a:pt x="83" y="15"/>
                </a:lnTo>
                <a:lnTo>
                  <a:pt x="83" y="17"/>
                </a:lnTo>
                <a:lnTo>
                  <a:pt x="85" y="17"/>
                </a:lnTo>
                <a:lnTo>
                  <a:pt x="87" y="16"/>
                </a:lnTo>
                <a:lnTo>
                  <a:pt x="88" y="17"/>
                </a:lnTo>
                <a:lnTo>
                  <a:pt x="89" y="18"/>
                </a:lnTo>
                <a:lnTo>
                  <a:pt x="90" y="18"/>
                </a:lnTo>
                <a:lnTo>
                  <a:pt x="91" y="19"/>
                </a:lnTo>
                <a:lnTo>
                  <a:pt x="92" y="19"/>
                </a:lnTo>
                <a:lnTo>
                  <a:pt x="93" y="19"/>
                </a:lnTo>
                <a:lnTo>
                  <a:pt x="96" y="21"/>
                </a:lnTo>
                <a:lnTo>
                  <a:pt x="99" y="21"/>
                </a:lnTo>
                <a:lnTo>
                  <a:pt x="100" y="23"/>
                </a:lnTo>
                <a:lnTo>
                  <a:pt x="99" y="24"/>
                </a:lnTo>
                <a:lnTo>
                  <a:pt x="99" y="26"/>
                </a:lnTo>
                <a:lnTo>
                  <a:pt x="99" y="27"/>
                </a:lnTo>
                <a:lnTo>
                  <a:pt x="98" y="27"/>
                </a:lnTo>
                <a:lnTo>
                  <a:pt x="101" y="29"/>
                </a:lnTo>
                <a:lnTo>
                  <a:pt x="101" y="30"/>
                </a:lnTo>
                <a:lnTo>
                  <a:pt x="101" y="31"/>
                </a:lnTo>
                <a:lnTo>
                  <a:pt x="101" y="32"/>
                </a:lnTo>
                <a:lnTo>
                  <a:pt x="99" y="31"/>
                </a:lnTo>
                <a:lnTo>
                  <a:pt x="99" y="32"/>
                </a:lnTo>
                <a:lnTo>
                  <a:pt x="99" y="33"/>
                </a:lnTo>
                <a:lnTo>
                  <a:pt x="100" y="33"/>
                </a:lnTo>
                <a:lnTo>
                  <a:pt x="99" y="34"/>
                </a:lnTo>
                <a:lnTo>
                  <a:pt x="98" y="34"/>
                </a:lnTo>
                <a:lnTo>
                  <a:pt x="99" y="35"/>
                </a:lnTo>
                <a:lnTo>
                  <a:pt x="100" y="35"/>
                </a:lnTo>
                <a:lnTo>
                  <a:pt x="102" y="36"/>
                </a:lnTo>
                <a:lnTo>
                  <a:pt x="101" y="38"/>
                </a:lnTo>
                <a:lnTo>
                  <a:pt x="100" y="38"/>
                </a:lnTo>
                <a:lnTo>
                  <a:pt x="98" y="37"/>
                </a:lnTo>
                <a:lnTo>
                  <a:pt x="98" y="38"/>
                </a:lnTo>
                <a:lnTo>
                  <a:pt x="99" y="39"/>
                </a:lnTo>
                <a:lnTo>
                  <a:pt x="100" y="40"/>
                </a:lnTo>
                <a:lnTo>
                  <a:pt x="102" y="40"/>
                </a:lnTo>
                <a:lnTo>
                  <a:pt x="103" y="38"/>
                </a:lnTo>
                <a:lnTo>
                  <a:pt x="105" y="38"/>
                </a:lnTo>
                <a:lnTo>
                  <a:pt x="107" y="38"/>
                </a:lnTo>
                <a:lnTo>
                  <a:pt x="107" y="39"/>
                </a:lnTo>
                <a:lnTo>
                  <a:pt x="109" y="44"/>
                </a:lnTo>
                <a:lnTo>
                  <a:pt x="108" y="45"/>
                </a:lnTo>
                <a:lnTo>
                  <a:pt x="107" y="45"/>
                </a:lnTo>
                <a:lnTo>
                  <a:pt x="108" y="46"/>
                </a:lnTo>
                <a:close/>
              </a:path>
            </a:pathLst>
          </a:custGeom>
          <a:noFill/>
          <a:ln w="19050">
            <a:solidFill>
              <a:srgbClr val="000000"/>
            </a:solidFill>
            <a:round/>
            <a:headEnd/>
            <a:tailEnd/>
          </a:ln>
        </p:spPr>
        <p:txBody>
          <a:bodyPr/>
          <a:lstStyle/>
          <a:p>
            <a:endParaRPr lang="en-US"/>
          </a:p>
        </p:txBody>
      </p:sp>
      <p:sp>
        <p:nvSpPr>
          <p:cNvPr id="35914" name="Freeform 73"/>
          <p:cNvSpPr>
            <a:spLocks/>
          </p:cNvSpPr>
          <p:nvPr/>
        </p:nvSpPr>
        <p:spPr bwMode="auto">
          <a:xfrm>
            <a:off x="5440363" y="3792538"/>
            <a:ext cx="1062037" cy="369887"/>
          </a:xfrm>
          <a:custGeom>
            <a:avLst/>
            <a:gdLst>
              <a:gd name="T0" fmla="*/ 118 w 118"/>
              <a:gd name="T1" fmla="*/ 0 h 41"/>
              <a:gd name="T2" fmla="*/ 94 w 118"/>
              <a:gd name="T3" fmla="*/ 2 h 41"/>
              <a:gd name="T4" fmla="*/ 93 w 118"/>
              <a:gd name="T5" fmla="*/ 3 h 41"/>
              <a:gd name="T6" fmla="*/ 33 w 118"/>
              <a:gd name="T7" fmla="*/ 9 h 41"/>
              <a:gd name="T8" fmla="*/ 32 w 118"/>
              <a:gd name="T9" fmla="*/ 8 h 41"/>
              <a:gd name="T10" fmla="*/ 30 w 118"/>
              <a:gd name="T11" fmla="*/ 8 h 41"/>
              <a:gd name="T12" fmla="*/ 30 w 118"/>
              <a:gd name="T13" fmla="*/ 10 h 41"/>
              <a:gd name="T14" fmla="*/ 31 w 118"/>
              <a:gd name="T15" fmla="*/ 11 h 41"/>
              <a:gd name="T16" fmla="*/ 9 w 118"/>
              <a:gd name="T17" fmla="*/ 13 h 41"/>
              <a:gd name="T18" fmla="*/ 8 w 118"/>
              <a:gd name="T19" fmla="*/ 16 h 41"/>
              <a:gd name="T20" fmla="*/ 8 w 118"/>
              <a:gd name="T21" fmla="*/ 19 h 41"/>
              <a:gd name="T22" fmla="*/ 8 w 118"/>
              <a:gd name="T23" fmla="*/ 20 h 41"/>
              <a:gd name="T24" fmla="*/ 7 w 118"/>
              <a:gd name="T25" fmla="*/ 22 h 41"/>
              <a:gd name="T26" fmla="*/ 7 w 118"/>
              <a:gd name="T27" fmla="*/ 23 h 41"/>
              <a:gd name="T28" fmla="*/ 7 w 118"/>
              <a:gd name="T29" fmla="*/ 24 h 41"/>
              <a:gd name="T30" fmla="*/ 6 w 118"/>
              <a:gd name="T31" fmla="*/ 26 h 41"/>
              <a:gd name="T32" fmla="*/ 5 w 118"/>
              <a:gd name="T33" fmla="*/ 27 h 41"/>
              <a:gd name="T34" fmla="*/ 4 w 118"/>
              <a:gd name="T35" fmla="*/ 31 h 41"/>
              <a:gd name="T36" fmla="*/ 2 w 118"/>
              <a:gd name="T37" fmla="*/ 34 h 41"/>
              <a:gd name="T38" fmla="*/ 2 w 118"/>
              <a:gd name="T39" fmla="*/ 36 h 41"/>
              <a:gd name="T40" fmla="*/ 2 w 118"/>
              <a:gd name="T41" fmla="*/ 39 h 41"/>
              <a:gd name="T42" fmla="*/ 2 w 118"/>
              <a:gd name="T43" fmla="*/ 39 h 41"/>
              <a:gd name="T44" fmla="*/ 0 w 118"/>
              <a:gd name="T45" fmla="*/ 41 h 41"/>
              <a:gd name="T46" fmla="*/ 30 w 118"/>
              <a:gd name="T47" fmla="*/ 39 h 41"/>
              <a:gd name="T48" fmla="*/ 68 w 118"/>
              <a:gd name="T49" fmla="*/ 35 h 41"/>
              <a:gd name="T50" fmla="*/ 83 w 118"/>
              <a:gd name="T51" fmla="*/ 34 h 41"/>
              <a:gd name="T52" fmla="*/ 83 w 118"/>
              <a:gd name="T53" fmla="*/ 29 h 41"/>
              <a:gd name="T54" fmla="*/ 85 w 118"/>
              <a:gd name="T55" fmla="*/ 29 h 41"/>
              <a:gd name="T56" fmla="*/ 85 w 118"/>
              <a:gd name="T57" fmla="*/ 29 h 41"/>
              <a:gd name="T58" fmla="*/ 86 w 118"/>
              <a:gd name="T59" fmla="*/ 28 h 41"/>
              <a:gd name="T60" fmla="*/ 86 w 118"/>
              <a:gd name="T61" fmla="*/ 27 h 41"/>
              <a:gd name="T62" fmla="*/ 86 w 118"/>
              <a:gd name="T63" fmla="*/ 26 h 41"/>
              <a:gd name="T64" fmla="*/ 87 w 118"/>
              <a:gd name="T65" fmla="*/ 25 h 41"/>
              <a:gd name="T66" fmla="*/ 88 w 118"/>
              <a:gd name="T67" fmla="*/ 24 h 41"/>
              <a:gd name="T68" fmla="*/ 91 w 118"/>
              <a:gd name="T69" fmla="*/ 23 h 41"/>
              <a:gd name="T70" fmla="*/ 94 w 118"/>
              <a:gd name="T71" fmla="*/ 22 h 41"/>
              <a:gd name="T72" fmla="*/ 98 w 118"/>
              <a:gd name="T73" fmla="*/ 19 h 41"/>
              <a:gd name="T74" fmla="*/ 99 w 118"/>
              <a:gd name="T75" fmla="*/ 18 h 41"/>
              <a:gd name="T76" fmla="*/ 101 w 118"/>
              <a:gd name="T77" fmla="*/ 16 h 41"/>
              <a:gd name="T78" fmla="*/ 102 w 118"/>
              <a:gd name="T79" fmla="*/ 15 h 41"/>
              <a:gd name="T80" fmla="*/ 102 w 118"/>
              <a:gd name="T81" fmla="*/ 14 h 41"/>
              <a:gd name="T82" fmla="*/ 103 w 118"/>
              <a:gd name="T83" fmla="*/ 14 h 41"/>
              <a:gd name="T84" fmla="*/ 103 w 118"/>
              <a:gd name="T85" fmla="*/ 14 h 41"/>
              <a:gd name="T86" fmla="*/ 104 w 118"/>
              <a:gd name="T87" fmla="*/ 13 h 41"/>
              <a:gd name="T88" fmla="*/ 105 w 118"/>
              <a:gd name="T89" fmla="*/ 12 h 41"/>
              <a:gd name="T90" fmla="*/ 105 w 118"/>
              <a:gd name="T91" fmla="*/ 12 h 41"/>
              <a:gd name="T92" fmla="*/ 106 w 118"/>
              <a:gd name="T93" fmla="*/ 13 h 41"/>
              <a:gd name="T94" fmla="*/ 107 w 118"/>
              <a:gd name="T95" fmla="*/ 12 h 41"/>
              <a:gd name="T96" fmla="*/ 107 w 118"/>
              <a:gd name="T97" fmla="*/ 12 h 41"/>
              <a:gd name="T98" fmla="*/ 109 w 118"/>
              <a:gd name="T99" fmla="*/ 10 h 41"/>
              <a:gd name="T100" fmla="*/ 110 w 118"/>
              <a:gd name="T101" fmla="*/ 10 h 41"/>
              <a:gd name="T102" fmla="*/ 113 w 118"/>
              <a:gd name="T103" fmla="*/ 10 h 41"/>
              <a:gd name="T104" fmla="*/ 115 w 118"/>
              <a:gd name="T105" fmla="*/ 6 h 41"/>
              <a:gd name="T106" fmla="*/ 117 w 118"/>
              <a:gd name="T107" fmla="*/ 4 h 41"/>
              <a:gd name="T108" fmla="*/ 117 w 118"/>
              <a:gd name="T109" fmla="*/ 3 h 41"/>
              <a:gd name="T110" fmla="*/ 118 w 118"/>
              <a:gd name="T111" fmla="*/ 2 h 41"/>
              <a:gd name="T112" fmla="*/ 117 w 118"/>
              <a:gd name="T113" fmla="*/ 1 h 41"/>
              <a:gd name="T114" fmla="*/ 118 w 118"/>
              <a:gd name="T115" fmla="*/ 0 h 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8"/>
              <a:gd name="T175" fmla="*/ 0 h 41"/>
              <a:gd name="T176" fmla="*/ 118 w 118"/>
              <a:gd name="T177" fmla="*/ 41 h 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8" h="41">
                <a:moveTo>
                  <a:pt x="118" y="0"/>
                </a:moveTo>
                <a:lnTo>
                  <a:pt x="94" y="2"/>
                </a:lnTo>
                <a:lnTo>
                  <a:pt x="93" y="3"/>
                </a:lnTo>
                <a:lnTo>
                  <a:pt x="33" y="9"/>
                </a:lnTo>
                <a:lnTo>
                  <a:pt x="32" y="8"/>
                </a:lnTo>
                <a:lnTo>
                  <a:pt x="30" y="8"/>
                </a:lnTo>
                <a:lnTo>
                  <a:pt x="30" y="10"/>
                </a:lnTo>
                <a:lnTo>
                  <a:pt x="31" y="11"/>
                </a:lnTo>
                <a:lnTo>
                  <a:pt x="9" y="13"/>
                </a:lnTo>
                <a:lnTo>
                  <a:pt x="8" y="16"/>
                </a:lnTo>
                <a:lnTo>
                  <a:pt x="8" y="19"/>
                </a:lnTo>
                <a:lnTo>
                  <a:pt x="8" y="20"/>
                </a:lnTo>
                <a:lnTo>
                  <a:pt x="7" y="22"/>
                </a:lnTo>
                <a:lnTo>
                  <a:pt x="7" y="23"/>
                </a:lnTo>
                <a:lnTo>
                  <a:pt x="7" y="24"/>
                </a:lnTo>
                <a:lnTo>
                  <a:pt x="6" y="26"/>
                </a:lnTo>
                <a:lnTo>
                  <a:pt x="5" y="27"/>
                </a:lnTo>
                <a:lnTo>
                  <a:pt x="4" y="31"/>
                </a:lnTo>
                <a:lnTo>
                  <a:pt x="2" y="34"/>
                </a:lnTo>
                <a:lnTo>
                  <a:pt x="2" y="36"/>
                </a:lnTo>
                <a:lnTo>
                  <a:pt x="2" y="39"/>
                </a:lnTo>
                <a:lnTo>
                  <a:pt x="0" y="41"/>
                </a:lnTo>
                <a:lnTo>
                  <a:pt x="30" y="39"/>
                </a:lnTo>
                <a:lnTo>
                  <a:pt x="68" y="35"/>
                </a:lnTo>
                <a:lnTo>
                  <a:pt x="83" y="34"/>
                </a:lnTo>
                <a:lnTo>
                  <a:pt x="83" y="29"/>
                </a:lnTo>
                <a:lnTo>
                  <a:pt x="85" y="29"/>
                </a:lnTo>
                <a:lnTo>
                  <a:pt x="86" y="28"/>
                </a:lnTo>
                <a:lnTo>
                  <a:pt x="86" y="27"/>
                </a:lnTo>
                <a:lnTo>
                  <a:pt x="86" y="26"/>
                </a:lnTo>
                <a:lnTo>
                  <a:pt x="87" y="25"/>
                </a:lnTo>
                <a:lnTo>
                  <a:pt x="88" y="24"/>
                </a:lnTo>
                <a:lnTo>
                  <a:pt x="91" y="23"/>
                </a:lnTo>
                <a:lnTo>
                  <a:pt x="94" y="22"/>
                </a:lnTo>
                <a:lnTo>
                  <a:pt x="98" y="19"/>
                </a:lnTo>
                <a:lnTo>
                  <a:pt x="99" y="18"/>
                </a:lnTo>
                <a:lnTo>
                  <a:pt x="101" y="16"/>
                </a:lnTo>
                <a:lnTo>
                  <a:pt x="102" y="15"/>
                </a:lnTo>
                <a:lnTo>
                  <a:pt x="102" y="14"/>
                </a:lnTo>
                <a:lnTo>
                  <a:pt x="103" y="14"/>
                </a:lnTo>
                <a:lnTo>
                  <a:pt x="104" y="13"/>
                </a:lnTo>
                <a:lnTo>
                  <a:pt x="105" y="12"/>
                </a:lnTo>
                <a:lnTo>
                  <a:pt x="106" y="13"/>
                </a:lnTo>
                <a:lnTo>
                  <a:pt x="107" y="12"/>
                </a:lnTo>
                <a:lnTo>
                  <a:pt x="109" y="10"/>
                </a:lnTo>
                <a:lnTo>
                  <a:pt x="110" y="10"/>
                </a:lnTo>
                <a:lnTo>
                  <a:pt x="113" y="10"/>
                </a:lnTo>
                <a:lnTo>
                  <a:pt x="115" y="6"/>
                </a:lnTo>
                <a:lnTo>
                  <a:pt x="117" y="4"/>
                </a:lnTo>
                <a:lnTo>
                  <a:pt x="117" y="3"/>
                </a:lnTo>
                <a:lnTo>
                  <a:pt x="118" y="2"/>
                </a:lnTo>
                <a:lnTo>
                  <a:pt x="117" y="1"/>
                </a:lnTo>
                <a:lnTo>
                  <a:pt x="118" y="0"/>
                </a:lnTo>
                <a:close/>
              </a:path>
            </a:pathLst>
          </a:custGeom>
          <a:solidFill>
            <a:srgbClr val="FFFFFF"/>
          </a:solidFill>
          <a:ln w="19050">
            <a:solidFill>
              <a:srgbClr val="000000"/>
            </a:solidFill>
            <a:round/>
            <a:headEnd/>
            <a:tailEnd/>
          </a:ln>
        </p:spPr>
        <p:txBody>
          <a:bodyPr/>
          <a:lstStyle/>
          <a:p>
            <a:endParaRPr lang="en-US"/>
          </a:p>
        </p:txBody>
      </p:sp>
      <p:sp>
        <p:nvSpPr>
          <p:cNvPr id="219210" name="Freeform 74"/>
          <p:cNvSpPr>
            <a:spLocks/>
          </p:cNvSpPr>
          <p:nvPr/>
        </p:nvSpPr>
        <p:spPr bwMode="auto">
          <a:xfrm>
            <a:off x="6034088" y="2890838"/>
            <a:ext cx="539750" cy="612775"/>
          </a:xfrm>
          <a:custGeom>
            <a:avLst/>
            <a:gdLst>
              <a:gd name="T0" fmla="*/ 5 w 60"/>
              <a:gd name="T1" fmla="*/ 59 h 68"/>
              <a:gd name="T2" fmla="*/ 8 w 60"/>
              <a:gd name="T3" fmla="*/ 60 h 68"/>
              <a:gd name="T4" fmla="*/ 10 w 60"/>
              <a:gd name="T5" fmla="*/ 59 h 68"/>
              <a:gd name="T6" fmla="*/ 14 w 60"/>
              <a:gd name="T7" fmla="*/ 64 h 68"/>
              <a:gd name="T8" fmla="*/ 19 w 60"/>
              <a:gd name="T9" fmla="*/ 64 h 68"/>
              <a:gd name="T10" fmla="*/ 23 w 60"/>
              <a:gd name="T11" fmla="*/ 65 h 68"/>
              <a:gd name="T12" fmla="*/ 27 w 60"/>
              <a:gd name="T13" fmla="*/ 66 h 68"/>
              <a:gd name="T14" fmla="*/ 29 w 60"/>
              <a:gd name="T15" fmla="*/ 65 h 68"/>
              <a:gd name="T16" fmla="*/ 30 w 60"/>
              <a:gd name="T17" fmla="*/ 64 h 68"/>
              <a:gd name="T18" fmla="*/ 33 w 60"/>
              <a:gd name="T19" fmla="*/ 63 h 68"/>
              <a:gd name="T20" fmla="*/ 36 w 60"/>
              <a:gd name="T21" fmla="*/ 66 h 68"/>
              <a:gd name="T22" fmla="*/ 38 w 60"/>
              <a:gd name="T23" fmla="*/ 68 h 68"/>
              <a:gd name="T24" fmla="*/ 41 w 60"/>
              <a:gd name="T25" fmla="*/ 65 h 68"/>
              <a:gd name="T26" fmla="*/ 42 w 60"/>
              <a:gd name="T27" fmla="*/ 62 h 68"/>
              <a:gd name="T28" fmla="*/ 44 w 60"/>
              <a:gd name="T29" fmla="*/ 56 h 68"/>
              <a:gd name="T30" fmla="*/ 46 w 60"/>
              <a:gd name="T31" fmla="*/ 58 h 68"/>
              <a:gd name="T32" fmla="*/ 47 w 60"/>
              <a:gd name="T33" fmla="*/ 54 h 68"/>
              <a:gd name="T34" fmla="*/ 50 w 60"/>
              <a:gd name="T35" fmla="*/ 50 h 68"/>
              <a:gd name="T36" fmla="*/ 51 w 60"/>
              <a:gd name="T37" fmla="*/ 48 h 68"/>
              <a:gd name="T38" fmla="*/ 54 w 60"/>
              <a:gd name="T39" fmla="*/ 48 h 68"/>
              <a:gd name="T40" fmla="*/ 56 w 60"/>
              <a:gd name="T41" fmla="*/ 44 h 68"/>
              <a:gd name="T42" fmla="*/ 59 w 60"/>
              <a:gd name="T43" fmla="*/ 42 h 68"/>
              <a:gd name="T44" fmla="*/ 58 w 60"/>
              <a:gd name="T45" fmla="*/ 39 h 68"/>
              <a:gd name="T46" fmla="*/ 59 w 60"/>
              <a:gd name="T47" fmla="*/ 36 h 68"/>
              <a:gd name="T48" fmla="*/ 57 w 60"/>
              <a:gd name="T49" fmla="*/ 28 h 68"/>
              <a:gd name="T50" fmla="*/ 58 w 60"/>
              <a:gd name="T51" fmla="*/ 25 h 68"/>
              <a:gd name="T52" fmla="*/ 60 w 60"/>
              <a:gd name="T53" fmla="*/ 24 h 68"/>
              <a:gd name="T54" fmla="*/ 49 w 60"/>
              <a:gd name="T55" fmla="*/ 4 h 68"/>
              <a:gd name="T56" fmla="*/ 45 w 60"/>
              <a:gd name="T57" fmla="*/ 7 h 68"/>
              <a:gd name="T58" fmla="*/ 39 w 60"/>
              <a:gd name="T59" fmla="*/ 12 h 68"/>
              <a:gd name="T60" fmla="*/ 36 w 60"/>
              <a:gd name="T61" fmla="*/ 11 h 68"/>
              <a:gd name="T62" fmla="*/ 32 w 60"/>
              <a:gd name="T63" fmla="*/ 14 h 68"/>
              <a:gd name="T64" fmla="*/ 28 w 60"/>
              <a:gd name="T65" fmla="*/ 13 h 68"/>
              <a:gd name="T66" fmla="*/ 26 w 60"/>
              <a:gd name="T67" fmla="*/ 14 h 68"/>
              <a:gd name="T68" fmla="*/ 26 w 60"/>
              <a:gd name="T69" fmla="*/ 12 h 68"/>
              <a:gd name="T70" fmla="*/ 20 w 60"/>
              <a:gd name="T71" fmla="*/ 11 h 68"/>
              <a:gd name="T72" fmla="*/ 17 w 60"/>
              <a:gd name="T73" fmla="*/ 11 h 68"/>
              <a:gd name="T74" fmla="*/ 0 w 60"/>
              <a:gd name="T75" fmla="*/ 12 h 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68"/>
              <a:gd name="T116" fmla="*/ 60 w 60"/>
              <a:gd name="T117" fmla="*/ 68 h 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68">
                <a:moveTo>
                  <a:pt x="0" y="12"/>
                </a:moveTo>
                <a:lnTo>
                  <a:pt x="5" y="59"/>
                </a:lnTo>
                <a:lnTo>
                  <a:pt x="6" y="59"/>
                </a:lnTo>
                <a:lnTo>
                  <a:pt x="8" y="60"/>
                </a:lnTo>
                <a:lnTo>
                  <a:pt x="9" y="60"/>
                </a:lnTo>
                <a:lnTo>
                  <a:pt x="10" y="59"/>
                </a:lnTo>
                <a:lnTo>
                  <a:pt x="13" y="61"/>
                </a:lnTo>
                <a:lnTo>
                  <a:pt x="14" y="64"/>
                </a:lnTo>
                <a:lnTo>
                  <a:pt x="16" y="65"/>
                </a:lnTo>
                <a:lnTo>
                  <a:pt x="19" y="64"/>
                </a:lnTo>
                <a:lnTo>
                  <a:pt x="22" y="66"/>
                </a:lnTo>
                <a:lnTo>
                  <a:pt x="23" y="65"/>
                </a:lnTo>
                <a:lnTo>
                  <a:pt x="24" y="65"/>
                </a:lnTo>
                <a:lnTo>
                  <a:pt x="27" y="66"/>
                </a:lnTo>
                <a:lnTo>
                  <a:pt x="29" y="65"/>
                </a:lnTo>
                <a:lnTo>
                  <a:pt x="30" y="65"/>
                </a:lnTo>
                <a:lnTo>
                  <a:pt x="30" y="64"/>
                </a:lnTo>
                <a:lnTo>
                  <a:pt x="32" y="62"/>
                </a:lnTo>
                <a:lnTo>
                  <a:pt x="33" y="63"/>
                </a:lnTo>
                <a:lnTo>
                  <a:pt x="34" y="66"/>
                </a:lnTo>
                <a:lnTo>
                  <a:pt x="36" y="66"/>
                </a:lnTo>
                <a:lnTo>
                  <a:pt x="37" y="67"/>
                </a:lnTo>
                <a:lnTo>
                  <a:pt x="38" y="68"/>
                </a:lnTo>
                <a:lnTo>
                  <a:pt x="40" y="68"/>
                </a:lnTo>
                <a:lnTo>
                  <a:pt x="41" y="65"/>
                </a:lnTo>
                <a:lnTo>
                  <a:pt x="42" y="64"/>
                </a:lnTo>
                <a:lnTo>
                  <a:pt x="42" y="62"/>
                </a:lnTo>
                <a:lnTo>
                  <a:pt x="42" y="60"/>
                </a:lnTo>
                <a:lnTo>
                  <a:pt x="44" y="56"/>
                </a:lnTo>
                <a:lnTo>
                  <a:pt x="45" y="56"/>
                </a:lnTo>
                <a:lnTo>
                  <a:pt x="46" y="58"/>
                </a:lnTo>
                <a:lnTo>
                  <a:pt x="48" y="56"/>
                </a:lnTo>
                <a:lnTo>
                  <a:pt x="47" y="54"/>
                </a:lnTo>
                <a:lnTo>
                  <a:pt x="48" y="51"/>
                </a:lnTo>
                <a:lnTo>
                  <a:pt x="50" y="50"/>
                </a:lnTo>
                <a:lnTo>
                  <a:pt x="50" y="49"/>
                </a:lnTo>
                <a:lnTo>
                  <a:pt x="51" y="48"/>
                </a:lnTo>
                <a:lnTo>
                  <a:pt x="52" y="48"/>
                </a:lnTo>
                <a:lnTo>
                  <a:pt x="54" y="48"/>
                </a:lnTo>
                <a:lnTo>
                  <a:pt x="54" y="47"/>
                </a:lnTo>
                <a:lnTo>
                  <a:pt x="56" y="44"/>
                </a:lnTo>
                <a:lnTo>
                  <a:pt x="57" y="44"/>
                </a:lnTo>
                <a:lnTo>
                  <a:pt x="59" y="42"/>
                </a:lnTo>
                <a:lnTo>
                  <a:pt x="58" y="40"/>
                </a:lnTo>
                <a:lnTo>
                  <a:pt x="58" y="39"/>
                </a:lnTo>
                <a:lnTo>
                  <a:pt x="58" y="38"/>
                </a:lnTo>
                <a:lnTo>
                  <a:pt x="59" y="36"/>
                </a:lnTo>
                <a:lnTo>
                  <a:pt x="60" y="30"/>
                </a:lnTo>
                <a:lnTo>
                  <a:pt x="57" y="28"/>
                </a:lnTo>
                <a:lnTo>
                  <a:pt x="59" y="27"/>
                </a:lnTo>
                <a:lnTo>
                  <a:pt x="58" y="25"/>
                </a:lnTo>
                <a:lnTo>
                  <a:pt x="59" y="24"/>
                </a:lnTo>
                <a:lnTo>
                  <a:pt x="60" y="24"/>
                </a:lnTo>
                <a:lnTo>
                  <a:pt x="56" y="0"/>
                </a:lnTo>
                <a:lnTo>
                  <a:pt x="49" y="4"/>
                </a:lnTo>
                <a:lnTo>
                  <a:pt x="46" y="6"/>
                </a:lnTo>
                <a:lnTo>
                  <a:pt x="45" y="7"/>
                </a:lnTo>
                <a:lnTo>
                  <a:pt x="41" y="11"/>
                </a:lnTo>
                <a:lnTo>
                  <a:pt x="39" y="12"/>
                </a:lnTo>
                <a:lnTo>
                  <a:pt x="38" y="11"/>
                </a:lnTo>
                <a:lnTo>
                  <a:pt x="36" y="11"/>
                </a:lnTo>
                <a:lnTo>
                  <a:pt x="35" y="12"/>
                </a:lnTo>
                <a:lnTo>
                  <a:pt x="32" y="14"/>
                </a:lnTo>
                <a:lnTo>
                  <a:pt x="30" y="14"/>
                </a:lnTo>
                <a:lnTo>
                  <a:pt x="28" y="13"/>
                </a:lnTo>
                <a:lnTo>
                  <a:pt x="27" y="14"/>
                </a:lnTo>
                <a:lnTo>
                  <a:pt x="26" y="14"/>
                </a:lnTo>
                <a:lnTo>
                  <a:pt x="27" y="12"/>
                </a:lnTo>
                <a:lnTo>
                  <a:pt x="26" y="12"/>
                </a:lnTo>
                <a:lnTo>
                  <a:pt x="24" y="12"/>
                </a:lnTo>
                <a:lnTo>
                  <a:pt x="20" y="11"/>
                </a:lnTo>
                <a:lnTo>
                  <a:pt x="19" y="10"/>
                </a:lnTo>
                <a:lnTo>
                  <a:pt x="17" y="11"/>
                </a:lnTo>
                <a:lnTo>
                  <a:pt x="17" y="10"/>
                </a:lnTo>
                <a:lnTo>
                  <a:pt x="0" y="12"/>
                </a:lnTo>
                <a:close/>
              </a:path>
            </a:pathLst>
          </a:custGeom>
          <a:solidFill>
            <a:srgbClr val="BAB1F1">
              <a:alpha val="50980"/>
            </a:srgbClr>
          </a:solidFill>
          <a:ln w="0">
            <a:solidFill>
              <a:srgbClr val="000000"/>
            </a:solidFill>
            <a:round/>
            <a:headEnd/>
            <a:tailEnd/>
          </a:ln>
        </p:spPr>
        <p:txBody>
          <a:bodyPr/>
          <a:lstStyle/>
          <a:p>
            <a:endParaRPr lang="en-US"/>
          </a:p>
        </p:txBody>
      </p:sp>
      <p:sp>
        <p:nvSpPr>
          <p:cNvPr id="35916" name="Freeform 75"/>
          <p:cNvSpPr>
            <a:spLocks/>
          </p:cNvSpPr>
          <p:nvPr/>
        </p:nvSpPr>
        <p:spPr bwMode="auto">
          <a:xfrm>
            <a:off x="6034088" y="2890838"/>
            <a:ext cx="539750" cy="612775"/>
          </a:xfrm>
          <a:custGeom>
            <a:avLst/>
            <a:gdLst>
              <a:gd name="T0" fmla="*/ 5 w 60"/>
              <a:gd name="T1" fmla="*/ 59 h 68"/>
              <a:gd name="T2" fmla="*/ 8 w 60"/>
              <a:gd name="T3" fmla="*/ 60 h 68"/>
              <a:gd name="T4" fmla="*/ 10 w 60"/>
              <a:gd name="T5" fmla="*/ 59 h 68"/>
              <a:gd name="T6" fmla="*/ 14 w 60"/>
              <a:gd name="T7" fmla="*/ 64 h 68"/>
              <a:gd name="T8" fmla="*/ 19 w 60"/>
              <a:gd name="T9" fmla="*/ 64 h 68"/>
              <a:gd name="T10" fmla="*/ 23 w 60"/>
              <a:gd name="T11" fmla="*/ 65 h 68"/>
              <a:gd name="T12" fmla="*/ 27 w 60"/>
              <a:gd name="T13" fmla="*/ 66 h 68"/>
              <a:gd name="T14" fmla="*/ 29 w 60"/>
              <a:gd name="T15" fmla="*/ 65 h 68"/>
              <a:gd name="T16" fmla="*/ 30 w 60"/>
              <a:gd name="T17" fmla="*/ 64 h 68"/>
              <a:gd name="T18" fmla="*/ 33 w 60"/>
              <a:gd name="T19" fmla="*/ 63 h 68"/>
              <a:gd name="T20" fmla="*/ 36 w 60"/>
              <a:gd name="T21" fmla="*/ 66 h 68"/>
              <a:gd name="T22" fmla="*/ 38 w 60"/>
              <a:gd name="T23" fmla="*/ 68 h 68"/>
              <a:gd name="T24" fmla="*/ 41 w 60"/>
              <a:gd name="T25" fmla="*/ 65 h 68"/>
              <a:gd name="T26" fmla="*/ 42 w 60"/>
              <a:gd name="T27" fmla="*/ 62 h 68"/>
              <a:gd name="T28" fmla="*/ 44 w 60"/>
              <a:gd name="T29" fmla="*/ 56 h 68"/>
              <a:gd name="T30" fmla="*/ 46 w 60"/>
              <a:gd name="T31" fmla="*/ 58 h 68"/>
              <a:gd name="T32" fmla="*/ 47 w 60"/>
              <a:gd name="T33" fmla="*/ 54 h 68"/>
              <a:gd name="T34" fmla="*/ 50 w 60"/>
              <a:gd name="T35" fmla="*/ 50 h 68"/>
              <a:gd name="T36" fmla="*/ 51 w 60"/>
              <a:gd name="T37" fmla="*/ 48 h 68"/>
              <a:gd name="T38" fmla="*/ 54 w 60"/>
              <a:gd name="T39" fmla="*/ 48 h 68"/>
              <a:gd name="T40" fmla="*/ 56 w 60"/>
              <a:gd name="T41" fmla="*/ 44 h 68"/>
              <a:gd name="T42" fmla="*/ 59 w 60"/>
              <a:gd name="T43" fmla="*/ 42 h 68"/>
              <a:gd name="T44" fmla="*/ 58 w 60"/>
              <a:gd name="T45" fmla="*/ 39 h 68"/>
              <a:gd name="T46" fmla="*/ 59 w 60"/>
              <a:gd name="T47" fmla="*/ 36 h 68"/>
              <a:gd name="T48" fmla="*/ 57 w 60"/>
              <a:gd name="T49" fmla="*/ 28 h 68"/>
              <a:gd name="T50" fmla="*/ 58 w 60"/>
              <a:gd name="T51" fmla="*/ 25 h 68"/>
              <a:gd name="T52" fmla="*/ 60 w 60"/>
              <a:gd name="T53" fmla="*/ 24 h 68"/>
              <a:gd name="T54" fmla="*/ 49 w 60"/>
              <a:gd name="T55" fmla="*/ 4 h 68"/>
              <a:gd name="T56" fmla="*/ 45 w 60"/>
              <a:gd name="T57" fmla="*/ 7 h 68"/>
              <a:gd name="T58" fmla="*/ 39 w 60"/>
              <a:gd name="T59" fmla="*/ 12 h 68"/>
              <a:gd name="T60" fmla="*/ 36 w 60"/>
              <a:gd name="T61" fmla="*/ 11 h 68"/>
              <a:gd name="T62" fmla="*/ 32 w 60"/>
              <a:gd name="T63" fmla="*/ 14 h 68"/>
              <a:gd name="T64" fmla="*/ 28 w 60"/>
              <a:gd name="T65" fmla="*/ 13 h 68"/>
              <a:gd name="T66" fmla="*/ 26 w 60"/>
              <a:gd name="T67" fmla="*/ 14 h 68"/>
              <a:gd name="T68" fmla="*/ 26 w 60"/>
              <a:gd name="T69" fmla="*/ 12 h 68"/>
              <a:gd name="T70" fmla="*/ 20 w 60"/>
              <a:gd name="T71" fmla="*/ 11 h 68"/>
              <a:gd name="T72" fmla="*/ 17 w 60"/>
              <a:gd name="T73" fmla="*/ 11 h 68"/>
              <a:gd name="T74" fmla="*/ 0 w 60"/>
              <a:gd name="T75" fmla="*/ 12 h 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68"/>
              <a:gd name="T116" fmla="*/ 60 w 60"/>
              <a:gd name="T117" fmla="*/ 68 h 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68">
                <a:moveTo>
                  <a:pt x="0" y="12"/>
                </a:moveTo>
                <a:lnTo>
                  <a:pt x="5" y="59"/>
                </a:lnTo>
                <a:lnTo>
                  <a:pt x="6" y="59"/>
                </a:lnTo>
                <a:lnTo>
                  <a:pt x="8" y="60"/>
                </a:lnTo>
                <a:lnTo>
                  <a:pt x="9" y="60"/>
                </a:lnTo>
                <a:lnTo>
                  <a:pt x="10" y="59"/>
                </a:lnTo>
                <a:lnTo>
                  <a:pt x="13" y="61"/>
                </a:lnTo>
                <a:lnTo>
                  <a:pt x="14" y="64"/>
                </a:lnTo>
                <a:lnTo>
                  <a:pt x="16" y="65"/>
                </a:lnTo>
                <a:lnTo>
                  <a:pt x="19" y="64"/>
                </a:lnTo>
                <a:lnTo>
                  <a:pt x="22" y="66"/>
                </a:lnTo>
                <a:lnTo>
                  <a:pt x="23" y="65"/>
                </a:lnTo>
                <a:lnTo>
                  <a:pt x="24" y="65"/>
                </a:lnTo>
                <a:lnTo>
                  <a:pt x="27" y="66"/>
                </a:lnTo>
                <a:lnTo>
                  <a:pt x="29" y="65"/>
                </a:lnTo>
                <a:lnTo>
                  <a:pt x="30" y="65"/>
                </a:lnTo>
                <a:lnTo>
                  <a:pt x="30" y="64"/>
                </a:lnTo>
                <a:lnTo>
                  <a:pt x="32" y="62"/>
                </a:lnTo>
                <a:lnTo>
                  <a:pt x="33" y="63"/>
                </a:lnTo>
                <a:lnTo>
                  <a:pt x="34" y="66"/>
                </a:lnTo>
                <a:lnTo>
                  <a:pt x="36" y="66"/>
                </a:lnTo>
                <a:lnTo>
                  <a:pt x="37" y="67"/>
                </a:lnTo>
                <a:lnTo>
                  <a:pt x="38" y="68"/>
                </a:lnTo>
                <a:lnTo>
                  <a:pt x="40" y="68"/>
                </a:lnTo>
                <a:lnTo>
                  <a:pt x="41" y="65"/>
                </a:lnTo>
                <a:lnTo>
                  <a:pt x="42" y="64"/>
                </a:lnTo>
                <a:lnTo>
                  <a:pt x="42" y="62"/>
                </a:lnTo>
                <a:lnTo>
                  <a:pt x="42" y="60"/>
                </a:lnTo>
                <a:lnTo>
                  <a:pt x="44" y="56"/>
                </a:lnTo>
                <a:lnTo>
                  <a:pt x="45" y="56"/>
                </a:lnTo>
                <a:lnTo>
                  <a:pt x="46" y="58"/>
                </a:lnTo>
                <a:lnTo>
                  <a:pt x="48" y="56"/>
                </a:lnTo>
                <a:lnTo>
                  <a:pt x="47" y="54"/>
                </a:lnTo>
                <a:lnTo>
                  <a:pt x="48" y="51"/>
                </a:lnTo>
                <a:lnTo>
                  <a:pt x="50" y="50"/>
                </a:lnTo>
                <a:lnTo>
                  <a:pt x="50" y="49"/>
                </a:lnTo>
                <a:lnTo>
                  <a:pt x="51" y="48"/>
                </a:lnTo>
                <a:lnTo>
                  <a:pt x="52" y="48"/>
                </a:lnTo>
                <a:lnTo>
                  <a:pt x="54" y="48"/>
                </a:lnTo>
                <a:lnTo>
                  <a:pt x="54" y="47"/>
                </a:lnTo>
                <a:lnTo>
                  <a:pt x="56" y="44"/>
                </a:lnTo>
                <a:lnTo>
                  <a:pt x="57" y="44"/>
                </a:lnTo>
                <a:lnTo>
                  <a:pt x="59" y="42"/>
                </a:lnTo>
                <a:lnTo>
                  <a:pt x="58" y="40"/>
                </a:lnTo>
                <a:lnTo>
                  <a:pt x="58" y="39"/>
                </a:lnTo>
                <a:lnTo>
                  <a:pt x="58" y="38"/>
                </a:lnTo>
                <a:lnTo>
                  <a:pt x="59" y="36"/>
                </a:lnTo>
                <a:lnTo>
                  <a:pt x="60" y="30"/>
                </a:lnTo>
                <a:lnTo>
                  <a:pt x="57" y="28"/>
                </a:lnTo>
                <a:lnTo>
                  <a:pt x="59" y="27"/>
                </a:lnTo>
                <a:lnTo>
                  <a:pt x="58" y="25"/>
                </a:lnTo>
                <a:lnTo>
                  <a:pt x="59" y="24"/>
                </a:lnTo>
                <a:lnTo>
                  <a:pt x="60" y="24"/>
                </a:lnTo>
                <a:lnTo>
                  <a:pt x="56" y="0"/>
                </a:lnTo>
                <a:lnTo>
                  <a:pt x="49" y="4"/>
                </a:lnTo>
                <a:lnTo>
                  <a:pt x="46" y="6"/>
                </a:lnTo>
                <a:lnTo>
                  <a:pt x="45" y="7"/>
                </a:lnTo>
                <a:lnTo>
                  <a:pt x="41" y="11"/>
                </a:lnTo>
                <a:lnTo>
                  <a:pt x="39" y="12"/>
                </a:lnTo>
                <a:lnTo>
                  <a:pt x="38" y="11"/>
                </a:lnTo>
                <a:lnTo>
                  <a:pt x="36" y="11"/>
                </a:lnTo>
                <a:lnTo>
                  <a:pt x="35" y="12"/>
                </a:lnTo>
                <a:lnTo>
                  <a:pt x="32" y="14"/>
                </a:lnTo>
                <a:lnTo>
                  <a:pt x="30" y="14"/>
                </a:lnTo>
                <a:lnTo>
                  <a:pt x="28" y="13"/>
                </a:lnTo>
                <a:lnTo>
                  <a:pt x="27" y="14"/>
                </a:lnTo>
                <a:lnTo>
                  <a:pt x="26" y="14"/>
                </a:lnTo>
                <a:lnTo>
                  <a:pt x="27" y="12"/>
                </a:lnTo>
                <a:lnTo>
                  <a:pt x="26" y="12"/>
                </a:lnTo>
                <a:lnTo>
                  <a:pt x="24" y="12"/>
                </a:lnTo>
                <a:lnTo>
                  <a:pt x="20" y="11"/>
                </a:lnTo>
                <a:lnTo>
                  <a:pt x="19" y="10"/>
                </a:lnTo>
                <a:lnTo>
                  <a:pt x="17" y="11"/>
                </a:lnTo>
                <a:lnTo>
                  <a:pt x="17" y="10"/>
                </a:lnTo>
                <a:lnTo>
                  <a:pt x="0" y="12"/>
                </a:lnTo>
                <a:close/>
              </a:path>
            </a:pathLst>
          </a:custGeom>
          <a:noFill/>
          <a:ln w="28575">
            <a:solidFill>
              <a:srgbClr val="000000"/>
            </a:solidFill>
            <a:round/>
            <a:headEnd/>
            <a:tailEnd/>
          </a:ln>
        </p:spPr>
        <p:txBody>
          <a:bodyPr/>
          <a:lstStyle/>
          <a:p>
            <a:endParaRPr lang="en-US"/>
          </a:p>
        </p:txBody>
      </p:sp>
      <p:sp>
        <p:nvSpPr>
          <p:cNvPr id="35917" name="Freeform 76"/>
          <p:cNvSpPr>
            <a:spLocks/>
          </p:cNvSpPr>
          <p:nvPr/>
        </p:nvSpPr>
        <p:spPr bwMode="auto">
          <a:xfrm>
            <a:off x="7258050" y="2187575"/>
            <a:ext cx="227013" cy="404813"/>
          </a:xfrm>
          <a:custGeom>
            <a:avLst/>
            <a:gdLst>
              <a:gd name="T0" fmla="*/ 0 w 25"/>
              <a:gd name="T1" fmla="*/ 5 h 45"/>
              <a:gd name="T2" fmla="*/ 1 w 25"/>
              <a:gd name="T3" fmla="*/ 7 h 45"/>
              <a:gd name="T4" fmla="*/ 1 w 25"/>
              <a:gd name="T5" fmla="*/ 8 h 45"/>
              <a:gd name="T6" fmla="*/ 2 w 25"/>
              <a:gd name="T7" fmla="*/ 9 h 45"/>
              <a:gd name="T8" fmla="*/ 2 w 25"/>
              <a:gd name="T9" fmla="*/ 9 h 45"/>
              <a:gd name="T10" fmla="*/ 4 w 25"/>
              <a:gd name="T11" fmla="*/ 15 h 45"/>
              <a:gd name="T12" fmla="*/ 4 w 25"/>
              <a:gd name="T13" fmla="*/ 18 h 45"/>
              <a:gd name="T14" fmla="*/ 3 w 25"/>
              <a:gd name="T15" fmla="*/ 20 h 45"/>
              <a:gd name="T16" fmla="*/ 4 w 25"/>
              <a:gd name="T17" fmla="*/ 22 h 45"/>
              <a:gd name="T18" fmla="*/ 6 w 25"/>
              <a:gd name="T19" fmla="*/ 27 h 45"/>
              <a:gd name="T20" fmla="*/ 6 w 25"/>
              <a:gd name="T21" fmla="*/ 30 h 45"/>
              <a:gd name="T22" fmla="*/ 6 w 25"/>
              <a:gd name="T23" fmla="*/ 31 h 45"/>
              <a:gd name="T24" fmla="*/ 6 w 25"/>
              <a:gd name="T25" fmla="*/ 30 h 45"/>
              <a:gd name="T26" fmla="*/ 6 w 25"/>
              <a:gd name="T27" fmla="*/ 30 h 45"/>
              <a:gd name="T28" fmla="*/ 7 w 25"/>
              <a:gd name="T29" fmla="*/ 30 h 45"/>
              <a:gd name="T30" fmla="*/ 8 w 25"/>
              <a:gd name="T31" fmla="*/ 32 h 45"/>
              <a:gd name="T32" fmla="*/ 9 w 25"/>
              <a:gd name="T33" fmla="*/ 36 h 45"/>
              <a:gd name="T34" fmla="*/ 9 w 25"/>
              <a:gd name="T35" fmla="*/ 39 h 45"/>
              <a:gd name="T36" fmla="*/ 10 w 25"/>
              <a:gd name="T37" fmla="*/ 42 h 45"/>
              <a:gd name="T38" fmla="*/ 12 w 25"/>
              <a:gd name="T39" fmla="*/ 45 h 45"/>
              <a:gd name="T40" fmla="*/ 21 w 25"/>
              <a:gd name="T41" fmla="*/ 43 h 45"/>
              <a:gd name="T42" fmla="*/ 21 w 25"/>
              <a:gd name="T43" fmla="*/ 42 h 45"/>
              <a:gd name="T44" fmla="*/ 20 w 25"/>
              <a:gd name="T45" fmla="*/ 41 h 45"/>
              <a:gd name="T46" fmla="*/ 20 w 25"/>
              <a:gd name="T47" fmla="*/ 39 h 45"/>
              <a:gd name="T48" fmla="*/ 21 w 25"/>
              <a:gd name="T49" fmla="*/ 38 h 45"/>
              <a:gd name="T50" fmla="*/ 20 w 25"/>
              <a:gd name="T51" fmla="*/ 37 h 45"/>
              <a:gd name="T52" fmla="*/ 19 w 25"/>
              <a:gd name="T53" fmla="*/ 29 h 45"/>
              <a:gd name="T54" fmla="*/ 19 w 25"/>
              <a:gd name="T55" fmla="*/ 27 h 45"/>
              <a:gd name="T56" fmla="*/ 20 w 25"/>
              <a:gd name="T57" fmla="*/ 23 h 45"/>
              <a:gd name="T58" fmla="*/ 21 w 25"/>
              <a:gd name="T59" fmla="*/ 20 h 45"/>
              <a:gd name="T60" fmla="*/ 21 w 25"/>
              <a:gd name="T61" fmla="*/ 18 h 45"/>
              <a:gd name="T62" fmla="*/ 20 w 25"/>
              <a:gd name="T63" fmla="*/ 16 h 45"/>
              <a:gd name="T64" fmla="*/ 20 w 25"/>
              <a:gd name="T65" fmla="*/ 15 h 45"/>
              <a:gd name="T66" fmla="*/ 21 w 25"/>
              <a:gd name="T67" fmla="*/ 14 h 45"/>
              <a:gd name="T68" fmla="*/ 24 w 25"/>
              <a:gd name="T69" fmla="*/ 11 h 45"/>
              <a:gd name="T70" fmla="*/ 25 w 25"/>
              <a:gd name="T71" fmla="*/ 7 h 45"/>
              <a:gd name="T72" fmla="*/ 24 w 25"/>
              <a:gd name="T73" fmla="*/ 5 h 45"/>
              <a:gd name="T74" fmla="*/ 24 w 25"/>
              <a:gd name="T75" fmla="*/ 4 h 45"/>
              <a:gd name="T76" fmla="*/ 24 w 25"/>
              <a:gd name="T77" fmla="*/ 3 h 45"/>
              <a:gd name="T78" fmla="*/ 24 w 25"/>
              <a:gd name="T79" fmla="*/ 2 h 45"/>
              <a:gd name="T80" fmla="*/ 23 w 25"/>
              <a:gd name="T81" fmla="*/ 0 h 45"/>
              <a:gd name="T82" fmla="*/ 0 w 25"/>
              <a:gd name="T83" fmla="*/ 5 h 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
              <a:gd name="T127" fmla="*/ 0 h 45"/>
              <a:gd name="T128" fmla="*/ 25 w 25"/>
              <a:gd name="T129" fmla="*/ 45 h 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 h="45">
                <a:moveTo>
                  <a:pt x="0" y="5"/>
                </a:moveTo>
                <a:lnTo>
                  <a:pt x="1" y="7"/>
                </a:lnTo>
                <a:lnTo>
                  <a:pt x="1" y="8"/>
                </a:lnTo>
                <a:lnTo>
                  <a:pt x="2" y="9"/>
                </a:lnTo>
                <a:lnTo>
                  <a:pt x="4" y="15"/>
                </a:lnTo>
                <a:lnTo>
                  <a:pt x="4" y="18"/>
                </a:lnTo>
                <a:lnTo>
                  <a:pt x="3" y="20"/>
                </a:lnTo>
                <a:lnTo>
                  <a:pt x="4" y="22"/>
                </a:lnTo>
                <a:lnTo>
                  <a:pt x="6" y="27"/>
                </a:lnTo>
                <a:lnTo>
                  <a:pt x="6" y="30"/>
                </a:lnTo>
                <a:lnTo>
                  <a:pt x="6" y="31"/>
                </a:lnTo>
                <a:lnTo>
                  <a:pt x="6" y="30"/>
                </a:lnTo>
                <a:lnTo>
                  <a:pt x="7" y="30"/>
                </a:lnTo>
                <a:lnTo>
                  <a:pt x="8" y="32"/>
                </a:lnTo>
                <a:lnTo>
                  <a:pt x="9" y="36"/>
                </a:lnTo>
                <a:lnTo>
                  <a:pt x="9" y="39"/>
                </a:lnTo>
                <a:lnTo>
                  <a:pt x="10" y="42"/>
                </a:lnTo>
                <a:lnTo>
                  <a:pt x="12" y="45"/>
                </a:lnTo>
                <a:lnTo>
                  <a:pt x="21" y="43"/>
                </a:lnTo>
                <a:lnTo>
                  <a:pt x="21" y="42"/>
                </a:lnTo>
                <a:lnTo>
                  <a:pt x="20" y="41"/>
                </a:lnTo>
                <a:lnTo>
                  <a:pt x="20" y="39"/>
                </a:lnTo>
                <a:lnTo>
                  <a:pt x="21" y="38"/>
                </a:lnTo>
                <a:lnTo>
                  <a:pt x="20" y="37"/>
                </a:lnTo>
                <a:lnTo>
                  <a:pt x="19" y="29"/>
                </a:lnTo>
                <a:lnTo>
                  <a:pt x="19" y="27"/>
                </a:lnTo>
                <a:lnTo>
                  <a:pt x="20" y="23"/>
                </a:lnTo>
                <a:lnTo>
                  <a:pt x="21" y="20"/>
                </a:lnTo>
                <a:lnTo>
                  <a:pt x="21" y="18"/>
                </a:lnTo>
                <a:lnTo>
                  <a:pt x="20" y="16"/>
                </a:lnTo>
                <a:lnTo>
                  <a:pt x="20" y="15"/>
                </a:lnTo>
                <a:lnTo>
                  <a:pt x="21" y="14"/>
                </a:lnTo>
                <a:lnTo>
                  <a:pt x="24" y="11"/>
                </a:lnTo>
                <a:lnTo>
                  <a:pt x="25" y="7"/>
                </a:lnTo>
                <a:lnTo>
                  <a:pt x="24" y="5"/>
                </a:lnTo>
                <a:lnTo>
                  <a:pt x="24" y="4"/>
                </a:lnTo>
                <a:lnTo>
                  <a:pt x="24" y="3"/>
                </a:lnTo>
                <a:lnTo>
                  <a:pt x="24" y="2"/>
                </a:lnTo>
                <a:lnTo>
                  <a:pt x="23" y="0"/>
                </a:lnTo>
                <a:lnTo>
                  <a:pt x="0" y="5"/>
                </a:lnTo>
                <a:close/>
              </a:path>
            </a:pathLst>
          </a:custGeom>
          <a:solidFill>
            <a:srgbClr val="FFFFFF"/>
          </a:solidFill>
          <a:ln w="19050">
            <a:solidFill>
              <a:srgbClr val="000000"/>
            </a:solidFill>
            <a:round/>
            <a:headEnd/>
            <a:tailEnd/>
          </a:ln>
        </p:spPr>
        <p:txBody>
          <a:bodyPr/>
          <a:lstStyle/>
          <a:p>
            <a:endParaRPr lang="en-US"/>
          </a:p>
        </p:txBody>
      </p:sp>
      <p:sp>
        <p:nvSpPr>
          <p:cNvPr id="35918" name="Freeform 77"/>
          <p:cNvSpPr>
            <a:spLocks/>
          </p:cNvSpPr>
          <p:nvPr/>
        </p:nvSpPr>
        <p:spPr bwMode="auto">
          <a:xfrm>
            <a:off x="7258050" y="2187575"/>
            <a:ext cx="227013" cy="404813"/>
          </a:xfrm>
          <a:custGeom>
            <a:avLst/>
            <a:gdLst>
              <a:gd name="T0" fmla="*/ 0 w 25"/>
              <a:gd name="T1" fmla="*/ 5 h 45"/>
              <a:gd name="T2" fmla="*/ 1 w 25"/>
              <a:gd name="T3" fmla="*/ 7 h 45"/>
              <a:gd name="T4" fmla="*/ 1 w 25"/>
              <a:gd name="T5" fmla="*/ 8 h 45"/>
              <a:gd name="T6" fmla="*/ 2 w 25"/>
              <a:gd name="T7" fmla="*/ 9 h 45"/>
              <a:gd name="T8" fmla="*/ 2 w 25"/>
              <a:gd name="T9" fmla="*/ 9 h 45"/>
              <a:gd name="T10" fmla="*/ 4 w 25"/>
              <a:gd name="T11" fmla="*/ 15 h 45"/>
              <a:gd name="T12" fmla="*/ 4 w 25"/>
              <a:gd name="T13" fmla="*/ 18 h 45"/>
              <a:gd name="T14" fmla="*/ 3 w 25"/>
              <a:gd name="T15" fmla="*/ 20 h 45"/>
              <a:gd name="T16" fmla="*/ 4 w 25"/>
              <a:gd name="T17" fmla="*/ 22 h 45"/>
              <a:gd name="T18" fmla="*/ 6 w 25"/>
              <a:gd name="T19" fmla="*/ 27 h 45"/>
              <a:gd name="T20" fmla="*/ 6 w 25"/>
              <a:gd name="T21" fmla="*/ 30 h 45"/>
              <a:gd name="T22" fmla="*/ 6 w 25"/>
              <a:gd name="T23" fmla="*/ 31 h 45"/>
              <a:gd name="T24" fmla="*/ 6 w 25"/>
              <a:gd name="T25" fmla="*/ 30 h 45"/>
              <a:gd name="T26" fmla="*/ 6 w 25"/>
              <a:gd name="T27" fmla="*/ 30 h 45"/>
              <a:gd name="T28" fmla="*/ 7 w 25"/>
              <a:gd name="T29" fmla="*/ 30 h 45"/>
              <a:gd name="T30" fmla="*/ 8 w 25"/>
              <a:gd name="T31" fmla="*/ 32 h 45"/>
              <a:gd name="T32" fmla="*/ 9 w 25"/>
              <a:gd name="T33" fmla="*/ 36 h 45"/>
              <a:gd name="T34" fmla="*/ 9 w 25"/>
              <a:gd name="T35" fmla="*/ 39 h 45"/>
              <a:gd name="T36" fmla="*/ 10 w 25"/>
              <a:gd name="T37" fmla="*/ 42 h 45"/>
              <a:gd name="T38" fmla="*/ 12 w 25"/>
              <a:gd name="T39" fmla="*/ 45 h 45"/>
              <a:gd name="T40" fmla="*/ 21 w 25"/>
              <a:gd name="T41" fmla="*/ 43 h 45"/>
              <a:gd name="T42" fmla="*/ 21 w 25"/>
              <a:gd name="T43" fmla="*/ 42 h 45"/>
              <a:gd name="T44" fmla="*/ 20 w 25"/>
              <a:gd name="T45" fmla="*/ 41 h 45"/>
              <a:gd name="T46" fmla="*/ 20 w 25"/>
              <a:gd name="T47" fmla="*/ 39 h 45"/>
              <a:gd name="T48" fmla="*/ 21 w 25"/>
              <a:gd name="T49" fmla="*/ 38 h 45"/>
              <a:gd name="T50" fmla="*/ 20 w 25"/>
              <a:gd name="T51" fmla="*/ 37 h 45"/>
              <a:gd name="T52" fmla="*/ 19 w 25"/>
              <a:gd name="T53" fmla="*/ 29 h 45"/>
              <a:gd name="T54" fmla="*/ 19 w 25"/>
              <a:gd name="T55" fmla="*/ 27 h 45"/>
              <a:gd name="T56" fmla="*/ 20 w 25"/>
              <a:gd name="T57" fmla="*/ 23 h 45"/>
              <a:gd name="T58" fmla="*/ 21 w 25"/>
              <a:gd name="T59" fmla="*/ 20 h 45"/>
              <a:gd name="T60" fmla="*/ 21 w 25"/>
              <a:gd name="T61" fmla="*/ 18 h 45"/>
              <a:gd name="T62" fmla="*/ 20 w 25"/>
              <a:gd name="T63" fmla="*/ 16 h 45"/>
              <a:gd name="T64" fmla="*/ 20 w 25"/>
              <a:gd name="T65" fmla="*/ 15 h 45"/>
              <a:gd name="T66" fmla="*/ 21 w 25"/>
              <a:gd name="T67" fmla="*/ 14 h 45"/>
              <a:gd name="T68" fmla="*/ 24 w 25"/>
              <a:gd name="T69" fmla="*/ 11 h 45"/>
              <a:gd name="T70" fmla="*/ 25 w 25"/>
              <a:gd name="T71" fmla="*/ 7 h 45"/>
              <a:gd name="T72" fmla="*/ 24 w 25"/>
              <a:gd name="T73" fmla="*/ 5 h 45"/>
              <a:gd name="T74" fmla="*/ 24 w 25"/>
              <a:gd name="T75" fmla="*/ 4 h 45"/>
              <a:gd name="T76" fmla="*/ 24 w 25"/>
              <a:gd name="T77" fmla="*/ 3 h 45"/>
              <a:gd name="T78" fmla="*/ 24 w 25"/>
              <a:gd name="T79" fmla="*/ 2 h 45"/>
              <a:gd name="T80" fmla="*/ 23 w 25"/>
              <a:gd name="T81" fmla="*/ 0 h 45"/>
              <a:gd name="T82" fmla="*/ 0 w 25"/>
              <a:gd name="T83" fmla="*/ 5 h 45"/>
              <a:gd name="T84" fmla="*/ 0 w 25"/>
              <a:gd name="T85" fmla="*/ 5 h 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
              <a:gd name="T130" fmla="*/ 0 h 45"/>
              <a:gd name="T131" fmla="*/ 25 w 25"/>
              <a:gd name="T132" fmla="*/ 45 h 4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 h="45">
                <a:moveTo>
                  <a:pt x="0" y="5"/>
                </a:moveTo>
                <a:lnTo>
                  <a:pt x="1" y="7"/>
                </a:lnTo>
                <a:lnTo>
                  <a:pt x="1" y="8"/>
                </a:lnTo>
                <a:lnTo>
                  <a:pt x="2" y="9"/>
                </a:lnTo>
                <a:lnTo>
                  <a:pt x="4" y="15"/>
                </a:lnTo>
                <a:lnTo>
                  <a:pt x="4" y="18"/>
                </a:lnTo>
                <a:lnTo>
                  <a:pt x="3" y="20"/>
                </a:lnTo>
                <a:lnTo>
                  <a:pt x="4" y="22"/>
                </a:lnTo>
                <a:lnTo>
                  <a:pt x="6" y="27"/>
                </a:lnTo>
                <a:lnTo>
                  <a:pt x="6" y="30"/>
                </a:lnTo>
                <a:lnTo>
                  <a:pt x="6" y="31"/>
                </a:lnTo>
                <a:lnTo>
                  <a:pt x="6" y="30"/>
                </a:lnTo>
                <a:lnTo>
                  <a:pt x="7" y="30"/>
                </a:lnTo>
                <a:lnTo>
                  <a:pt x="8" y="32"/>
                </a:lnTo>
                <a:lnTo>
                  <a:pt x="9" y="36"/>
                </a:lnTo>
                <a:lnTo>
                  <a:pt x="9" y="39"/>
                </a:lnTo>
                <a:lnTo>
                  <a:pt x="10" y="42"/>
                </a:lnTo>
                <a:lnTo>
                  <a:pt x="12" y="45"/>
                </a:lnTo>
                <a:lnTo>
                  <a:pt x="21" y="43"/>
                </a:lnTo>
                <a:lnTo>
                  <a:pt x="21" y="42"/>
                </a:lnTo>
                <a:lnTo>
                  <a:pt x="20" y="41"/>
                </a:lnTo>
                <a:lnTo>
                  <a:pt x="20" y="39"/>
                </a:lnTo>
                <a:lnTo>
                  <a:pt x="21" y="38"/>
                </a:lnTo>
                <a:lnTo>
                  <a:pt x="20" y="37"/>
                </a:lnTo>
                <a:lnTo>
                  <a:pt x="19" y="29"/>
                </a:lnTo>
                <a:lnTo>
                  <a:pt x="19" y="27"/>
                </a:lnTo>
                <a:lnTo>
                  <a:pt x="20" y="23"/>
                </a:lnTo>
                <a:lnTo>
                  <a:pt x="21" y="20"/>
                </a:lnTo>
                <a:lnTo>
                  <a:pt x="21" y="18"/>
                </a:lnTo>
                <a:lnTo>
                  <a:pt x="20" y="16"/>
                </a:lnTo>
                <a:lnTo>
                  <a:pt x="20" y="15"/>
                </a:lnTo>
                <a:lnTo>
                  <a:pt x="21" y="14"/>
                </a:lnTo>
                <a:lnTo>
                  <a:pt x="24" y="11"/>
                </a:lnTo>
                <a:lnTo>
                  <a:pt x="25" y="7"/>
                </a:lnTo>
                <a:lnTo>
                  <a:pt x="24" y="5"/>
                </a:lnTo>
                <a:lnTo>
                  <a:pt x="24" y="4"/>
                </a:lnTo>
                <a:lnTo>
                  <a:pt x="24" y="3"/>
                </a:lnTo>
                <a:lnTo>
                  <a:pt x="24" y="2"/>
                </a:lnTo>
                <a:lnTo>
                  <a:pt x="23" y="0"/>
                </a:lnTo>
                <a:lnTo>
                  <a:pt x="0" y="5"/>
                </a:lnTo>
                <a:close/>
              </a:path>
            </a:pathLst>
          </a:custGeom>
          <a:noFill/>
          <a:ln w="9525">
            <a:solidFill>
              <a:srgbClr val="000000"/>
            </a:solidFill>
            <a:round/>
            <a:headEnd/>
            <a:tailEnd/>
          </a:ln>
        </p:spPr>
        <p:txBody>
          <a:bodyPr/>
          <a:lstStyle/>
          <a:p>
            <a:endParaRPr lang="en-US"/>
          </a:p>
        </p:txBody>
      </p:sp>
      <p:sp>
        <p:nvSpPr>
          <p:cNvPr id="35919" name="Freeform 78"/>
          <p:cNvSpPr>
            <a:spLocks/>
          </p:cNvSpPr>
          <p:nvPr/>
        </p:nvSpPr>
        <p:spPr bwMode="auto">
          <a:xfrm>
            <a:off x="5691188" y="2998788"/>
            <a:ext cx="387350" cy="685800"/>
          </a:xfrm>
          <a:custGeom>
            <a:avLst/>
            <a:gdLst>
              <a:gd name="T0" fmla="*/ 1 w 43"/>
              <a:gd name="T1" fmla="*/ 4 h 76"/>
              <a:gd name="T2" fmla="*/ 5 w 43"/>
              <a:gd name="T3" fmla="*/ 47 h 76"/>
              <a:gd name="T4" fmla="*/ 4 w 43"/>
              <a:gd name="T5" fmla="*/ 48 h 76"/>
              <a:gd name="T6" fmla="*/ 5 w 43"/>
              <a:gd name="T7" fmla="*/ 49 h 76"/>
              <a:gd name="T8" fmla="*/ 4 w 43"/>
              <a:gd name="T9" fmla="*/ 51 h 76"/>
              <a:gd name="T10" fmla="*/ 6 w 43"/>
              <a:gd name="T11" fmla="*/ 55 h 76"/>
              <a:gd name="T12" fmla="*/ 6 w 43"/>
              <a:gd name="T13" fmla="*/ 59 h 76"/>
              <a:gd name="T14" fmla="*/ 4 w 43"/>
              <a:gd name="T15" fmla="*/ 62 h 76"/>
              <a:gd name="T16" fmla="*/ 4 w 43"/>
              <a:gd name="T17" fmla="*/ 63 h 76"/>
              <a:gd name="T18" fmla="*/ 3 w 43"/>
              <a:gd name="T19" fmla="*/ 66 h 76"/>
              <a:gd name="T20" fmla="*/ 1 w 43"/>
              <a:gd name="T21" fmla="*/ 68 h 76"/>
              <a:gd name="T22" fmla="*/ 1 w 43"/>
              <a:gd name="T23" fmla="*/ 71 h 76"/>
              <a:gd name="T24" fmla="*/ 0 w 43"/>
              <a:gd name="T25" fmla="*/ 74 h 76"/>
              <a:gd name="T26" fmla="*/ 0 w 43"/>
              <a:gd name="T27" fmla="*/ 75 h 76"/>
              <a:gd name="T28" fmla="*/ 0 w 43"/>
              <a:gd name="T29" fmla="*/ 76 h 76"/>
              <a:gd name="T30" fmla="*/ 0 w 43"/>
              <a:gd name="T31" fmla="*/ 76 h 76"/>
              <a:gd name="T32" fmla="*/ 1 w 43"/>
              <a:gd name="T33" fmla="*/ 76 h 76"/>
              <a:gd name="T34" fmla="*/ 2 w 43"/>
              <a:gd name="T35" fmla="*/ 75 h 76"/>
              <a:gd name="T36" fmla="*/ 2 w 43"/>
              <a:gd name="T37" fmla="*/ 75 h 76"/>
              <a:gd name="T38" fmla="*/ 3 w 43"/>
              <a:gd name="T39" fmla="*/ 74 h 76"/>
              <a:gd name="T40" fmla="*/ 5 w 43"/>
              <a:gd name="T41" fmla="*/ 74 h 76"/>
              <a:gd name="T42" fmla="*/ 9 w 43"/>
              <a:gd name="T43" fmla="*/ 72 h 76"/>
              <a:gd name="T44" fmla="*/ 13 w 43"/>
              <a:gd name="T45" fmla="*/ 74 h 76"/>
              <a:gd name="T46" fmla="*/ 13 w 43"/>
              <a:gd name="T47" fmla="*/ 75 h 76"/>
              <a:gd name="T48" fmla="*/ 14 w 43"/>
              <a:gd name="T49" fmla="*/ 75 h 76"/>
              <a:gd name="T50" fmla="*/ 15 w 43"/>
              <a:gd name="T51" fmla="*/ 72 h 76"/>
              <a:gd name="T52" fmla="*/ 18 w 43"/>
              <a:gd name="T53" fmla="*/ 71 h 76"/>
              <a:gd name="T54" fmla="*/ 18 w 43"/>
              <a:gd name="T55" fmla="*/ 72 h 76"/>
              <a:gd name="T56" fmla="*/ 20 w 43"/>
              <a:gd name="T57" fmla="*/ 73 h 76"/>
              <a:gd name="T58" fmla="*/ 21 w 43"/>
              <a:gd name="T59" fmla="*/ 72 h 76"/>
              <a:gd name="T60" fmla="*/ 22 w 43"/>
              <a:gd name="T61" fmla="*/ 69 h 76"/>
              <a:gd name="T62" fmla="*/ 23 w 43"/>
              <a:gd name="T63" fmla="*/ 67 h 76"/>
              <a:gd name="T64" fmla="*/ 24 w 43"/>
              <a:gd name="T65" fmla="*/ 67 h 76"/>
              <a:gd name="T66" fmla="*/ 26 w 43"/>
              <a:gd name="T67" fmla="*/ 69 h 76"/>
              <a:gd name="T68" fmla="*/ 29 w 43"/>
              <a:gd name="T69" fmla="*/ 69 h 76"/>
              <a:gd name="T70" fmla="*/ 30 w 43"/>
              <a:gd name="T71" fmla="*/ 66 h 76"/>
              <a:gd name="T72" fmla="*/ 36 w 43"/>
              <a:gd name="T73" fmla="*/ 59 h 76"/>
              <a:gd name="T74" fmla="*/ 36 w 43"/>
              <a:gd name="T75" fmla="*/ 56 h 76"/>
              <a:gd name="T76" fmla="*/ 37 w 43"/>
              <a:gd name="T77" fmla="*/ 55 h 76"/>
              <a:gd name="T78" fmla="*/ 39 w 43"/>
              <a:gd name="T79" fmla="*/ 56 h 76"/>
              <a:gd name="T80" fmla="*/ 41 w 43"/>
              <a:gd name="T81" fmla="*/ 54 h 76"/>
              <a:gd name="T82" fmla="*/ 43 w 43"/>
              <a:gd name="T83" fmla="*/ 54 h 76"/>
              <a:gd name="T84" fmla="*/ 43 w 43"/>
              <a:gd name="T85" fmla="*/ 53 h 76"/>
              <a:gd name="T86" fmla="*/ 43 w 43"/>
              <a:gd name="T87" fmla="*/ 49 h 76"/>
              <a:gd name="T88" fmla="*/ 43 w 43"/>
              <a:gd name="T89" fmla="*/ 49 h 76"/>
              <a:gd name="T90" fmla="*/ 43 w 43"/>
              <a:gd name="T91" fmla="*/ 47 h 76"/>
              <a:gd name="T92" fmla="*/ 38 w 43"/>
              <a:gd name="T93" fmla="*/ 0 h 76"/>
              <a:gd name="T94" fmla="*/ 38 w 43"/>
              <a:gd name="T95" fmla="*/ 0 h 76"/>
              <a:gd name="T96" fmla="*/ 10 w 43"/>
              <a:gd name="T97" fmla="*/ 3 h 76"/>
              <a:gd name="T98" fmla="*/ 9 w 43"/>
              <a:gd name="T99" fmla="*/ 4 h 76"/>
              <a:gd name="T100" fmla="*/ 7 w 43"/>
              <a:gd name="T101" fmla="*/ 4 h 76"/>
              <a:gd name="T102" fmla="*/ 6 w 43"/>
              <a:gd name="T103" fmla="*/ 5 h 76"/>
              <a:gd name="T104" fmla="*/ 3 w 43"/>
              <a:gd name="T105" fmla="*/ 6 h 76"/>
              <a:gd name="T106" fmla="*/ 1 w 43"/>
              <a:gd name="T107" fmla="*/ 4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3"/>
              <a:gd name="T163" fmla="*/ 0 h 76"/>
              <a:gd name="T164" fmla="*/ 43 w 43"/>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3" h="76">
                <a:moveTo>
                  <a:pt x="1" y="4"/>
                </a:moveTo>
                <a:lnTo>
                  <a:pt x="5" y="47"/>
                </a:lnTo>
                <a:lnTo>
                  <a:pt x="4" y="48"/>
                </a:lnTo>
                <a:lnTo>
                  <a:pt x="5" y="49"/>
                </a:lnTo>
                <a:lnTo>
                  <a:pt x="4" y="51"/>
                </a:lnTo>
                <a:lnTo>
                  <a:pt x="6" y="55"/>
                </a:lnTo>
                <a:lnTo>
                  <a:pt x="6" y="59"/>
                </a:lnTo>
                <a:lnTo>
                  <a:pt x="4" y="62"/>
                </a:lnTo>
                <a:lnTo>
                  <a:pt x="4" y="63"/>
                </a:lnTo>
                <a:lnTo>
                  <a:pt x="3" y="66"/>
                </a:lnTo>
                <a:lnTo>
                  <a:pt x="1" y="68"/>
                </a:lnTo>
                <a:lnTo>
                  <a:pt x="1" y="71"/>
                </a:lnTo>
                <a:lnTo>
                  <a:pt x="0" y="74"/>
                </a:lnTo>
                <a:lnTo>
                  <a:pt x="0" y="75"/>
                </a:lnTo>
                <a:lnTo>
                  <a:pt x="0" y="76"/>
                </a:lnTo>
                <a:lnTo>
                  <a:pt x="1" y="76"/>
                </a:lnTo>
                <a:lnTo>
                  <a:pt x="2" y="75"/>
                </a:lnTo>
                <a:lnTo>
                  <a:pt x="3" y="74"/>
                </a:lnTo>
                <a:lnTo>
                  <a:pt x="5" y="74"/>
                </a:lnTo>
                <a:lnTo>
                  <a:pt x="9" y="72"/>
                </a:lnTo>
                <a:lnTo>
                  <a:pt x="13" y="74"/>
                </a:lnTo>
                <a:lnTo>
                  <a:pt x="13" y="75"/>
                </a:lnTo>
                <a:lnTo>
                  <a:pt x="14" y="75"/>
                </a:lnTo>
                <a:lnTo>
                  <a:pt x="15" y="72"/>
                </a:lnTo>
                <a:lnTo>
                  <a:pt x="18" y="71"/>
                </a:lnTo>
                <a:lnTo>
                  <a:pt x="18" y="72"/>
                </a:lnTo>
                <a:lnTo>
                  <a:pt x="20" y="73"/>
                </a:lnTo>
                <a:lnTo>
                  <a:pt x="21" y="72"/>
                </a:lnTo>
                <a:lnTo>
                  <a:pt x="22" y="69"/>
                </a:lnTo>
                <a:lnTo>
                  <a:pt x="23" y="67"/>
                </a:lnTo>
                <a:lnTo>
                  <a:pt x="24" y="67"/>
                </a:lnTo>
                <a:lnTo>
                  <a:pt x="26" y="69"/>
                </a:lnTo>
                <a:lnTo>
                  <a:pt x="29" y="69"/>
                </a:lnTo>
                <a:lnTo>
                  <a:pt x="30" y="66"/>
                </a:lnTo>
                <a:lnTo>
                  <a:pt x="36" y="59"/>
                </a:lnTo>
                <a:lnTo>
                  <a:pt x="36" y="56"/>
                </a:lnTo>
                <a:lnTo>
                  <a:pt x="37" y="55"/>
                </a:lnTo>
                <a:lnTo>
                  <a:pt x="39" y="56"/>
                </a:lnTo>
                <a:lnTo>
                  <a:pt x="41" y="54"/>
                </a:lnTo>
                <a:lnTo>
                  <a:pt x="43" y="54"/>
                </a:lnTo>
                <a:lnTo>
                  <a:pt x="43" y="53"/>
                </a:lnTo>
                <a:lnTo>
                  <a:pt x="43" y="49"/>
                </a:lnTo>
                <a:lnTo>
                  <a:pt x="43" y="47"/>
                </a:lnTo>
                <a:lnTo>
                  <a:pt x="38" y="0"/>
                </a:lnTo>
                <a:lnTo>
                  <a:pt x="10" y="3"/>
                </a:lnTo>
                <a:lnTo>
                  <a:pt x="9" y="4"/>
                </a:lnTo>
                <a:lnTo>
                  <a:pt x="7" y="4"/>
                </a:lnTo>
                <a:lnTo>
                  <a:pt x="6" y="5"/>
                </a:lnTo>
                <a:lnTo>
                  <a:pt x="3" y="6"/>
                </a:lnTo>
                <a:lnTo>
                  <a:pt x="1" y="4"/>
                </a:lnTo>
                <a:close/>
              </a:path>
            </a:pathLst>
          </a:custGeom>
          <a:solidFill>
            <a:srgbClr val="FFFFFF"/>
          </a:solidFill>
          <a:ln w="19050">
            <a:solidFill>
              <a:srgbClr val="000000"/>
            </a:solidFill>
            <a:round/>
            <a:headEnd/>
            <a:tailEnd/>
          </a:ln>
        </p:spPr>
        <p:txBody>
          <a:bodyPr/>
          <a:lstStyle/>
          <a:p>
            <a:endParaRPr lang="en-US"/>
          </a:p>
        </p:txBody>
      </p:sp>
      <p:sp>
        <p:nvSpPr>
          <p:cNvPr id="35920" name="Freeform 79"/>
          <p:cNvSpPr>
            <a:spLocks/>
          </p:cNvSpPr>
          <p:nvPr/>
        </p:nvSpPr>
        <p:spPr bwMode="auto">
          <a:xfrm>
            <a:off x="5691188" y="2998788"/>
            <a:ext cx="387350" cy="685800"/>
          </a:xfrm>
          <a:custGeom>
            <a:avLst/>
            <a:gdLst>
              <a:gd name="T0" fmla="*/ 1 w 43"/>
              <a:gd name="T1" fmla="*/ 4 h 76"/>
              <a:gd name="T2" fmla="*/ 5 w 43"/>
              <a:gd name="T3" fmla="*/ 47 h 76"/>
              <a:gd name="T4" fmla="*/ 4 w 43"/>
              <a:gd name="T5" fmla="*/ 48 h 76"/>
              <a:gd name="T6" fmla="*/ 5 w 43"/>
              <a:gd name="T7" fmla="*/ 49 h 76"/>
              <a:gd name="T8" fmla="*/ 4 w 43"/>
              <a:gd name="T9" fmla="*/ 51 h 76"/>
              <a:gd name="T10" fmla="*/ 6 w 43"/>
              <a:gd name="T11" fmla="*/ 55 h 76"/>
              <a:gd name="T12" fmla="*/ 6 w 43"/>
              <a:gd name="T13" fmla="*/ 59 h 76"/>
              <a:gd name="T14" fmla="*/ 4 w 43"/>
              <a:gd name="T15" fmla="*/ 62 h 76"/>
              <a:gd name="T16" fmla="*/ 4 w 43"/>
              <a:gd name="T17" fmla="*/ 63 h 76"/>
              <a:gd name="T18" fmla="*/ 3 w 43"/>
              <a:gd name="T19" fmla="*/ 66 h 76"/>
              <a:gd name="T20" fmla="*/ 1 w 43"/>
              <a:gd name="T21" fmla="*/ 68 h 76"/>
              <a:gd name="T22" fmla="*/ 1 w 43"/>
              <a:gd name="T23" fmla="*/ 71 h 76"/>
              <a:gd name="T24" fmla="*/ 0 w 43"/>
              <a:gd name="T25" fmla="*/ 74 h 76"/>
              <a:gd name="T26" fmla="*/ 0 w 43"/>
              <a:gd name="T27" fmla="*/ 75 h 76"/>
              <a:gd name="T28" fmla="*/ 0 w 43"/>
              <a:gd name="T29" fmla="*/ 76 h 76"/>
              <a:gd name="T30" fmla="*/ 0 w 43"/>
              <a:gd name="T31" fmla="*/ 76 h 76"/>
              <a:gd name="T32" fmla="*/ 1 w 43"/>
              <a:gd name="T33" fmla="*/ 76 h 76"/>
              <a:gd name="T34" fmla="*/ 2 w 43"/>
              <a:gd name="T35" fmla="*/ 75 h 76"/>
              <a:gd name="T36" fmla="*/ 2 w 43"/>
              <a:gd name="T37" fmla="*/ 75 h 76"/>
              <a:gd name="T38" fmla="*/ 3 w 43"/>
              <a:gd name="T39" fmla="*/ 74 h 76"/>
              <a:gd name="T40" fmla="*/ 5 w 43"/>
              <a:gd name="T41" fmla="*/ 74 h 76"/>
              <a:gd name="T42" fmla="*/ 9 w 43"/>
              <a:gd name="T43" fmla="*/ 72 h 76"/>
              <a:gd name="T44" fmla="*/ 13 w 43"/>
              <a:gd name="T45" fmla="*/ 74 h 76"/>
              <a:gd name="T46" fmla="*/ 13 w 43"/>
              <a:gd name="T47" fmla="*/ 75 h 76"/>
              <a:gd name="T48" fmla="*/ 14 w 43"/>
              <a:gd name="T49" fmla="*/ 75 h 76"/>
              <a:gd name="T50" fmla="*/ 15 w 43"/>
              <a:gd name="T51" fmla="*/ 72 h 76"/>
              <a:gd name="T52" fmla="*/ 18 w 43"/>
              <a:gd name="T53" fmla="*/ 71 h 76"/>
              <a:gd name="T54" fmla="*/ 18 w 43"/>
              <a:gd name="T55" fmla="*/ 72 h 76"/>
              <a:gd name="T56" fmla="*/ 20 w 43"/>
              <a:gd name="T57" fmla="*/ 73 h 76"/>
              <a:gd name="T58" fmla="*/ 21 w 43"/>
              <a:gd name="T59" fmla="*/ 72 h 76"/>
              <a:gd name="T60" fmla="*/ 22 w 43"/>
              <a:gd name="T61" fmla="*/ 69 h 76"/>
              <a:gd name="T62" fmla="*/ 23 w 43"/>
              <a:gd name="T63" fmla="*/ 67 h 76"/>
              <a:gd name="T64" fmla="*/ 24 w 43"/>
              <a:gd name="T65" fmla="*/ 67 h 76"/>
              <a:gd name="T66" fmla="*/ 26 w 43"/>
              <a:gd name="T67" fmla="*/ 69 h 76"/>
              <a:gd name="T68" fmla="*/ 29 w 43"/>
              <a:gd name="T69" fmla="*/ 69 h 76"/>
              <a:gd name="T70" fmla="*/ 30 w 43"/>
              <a:gd name="T71" fmla="*/ 66 h 76"/>
              <a:gd name="T72" fmla="*/ 36 w 43"/>
              <a:gd name="T73" fmla="*/ 59 h 76"/>
              <a:gd name="T74" fmla="*/ 36 w 43"/>
              <a:gd name="T75" fmla="*/ 56 h 76"/>
              <a:gd name="T76" fmla="*/ 37 w 43"/>
              <a:gd name="T77" fmla="*/ 55 h 76"/>
              <a:gd name="T78" fmla="*/ 39 w 43"/>
              <a:gd name="T79" fmla="*/ 56 h 76"/>
              <a:gd name="T80" fmla="*/ 41 w 43"/>
              <a:gd name="T81" fmla="*/ 54 h 76"/>
              <a:gd name="T82" fmla="*/ 43 w 43"/>
              <a:gd name="T83" fmla="*/ 54 h 76"/>
              <a:gd name="T84" fmla="*/ 43 w 43"/>
              <a:gd name="T85" fmla="*/ 53 h 76"/>
              <a:gd name="T86" fmla="*/ 43 w 43"/>
              <a:gd name="T87" fmla="*/ 49 h 76"/>
              <a:gd name="T88" fmla="*/ 43 w 43"/>
              <a:gd name="T89" fmla="*/ 49 h 76"/>
              <a:gd name="T90" fmla="*/ 43 w 43"/>
              <a:gd name="T91" fmla="*/ 47 h 76"/>
              <a:gd name="T92" fmla="*/ 38 w 43"/>
              <a:gd name="T93" fmla="*/ 0 h 76"/>
              <a:gd name="T94" fmla="*/ 38 w 43"/>
              <a:gd name="T95" fmla="*/ 0 h 76"/>
              <a:gd name="T96" fmla="*/ 10 w 43"/>
              <a:gd name="T97" fmla="*/ 3 h 76"/>
              <a:gd name="T98" fmla="*/ 9 w 43"/>
              <a:gd name="T99" fmla="*/ 4 h 76"/>
              <a:gd name="T100" fmla="*/ 7 w 43"/>
              <a:gd name="T101" fmla="*/ 4 h 76"/>
              <a:gd name="T102" fmla="*/ 6 w 43"/>
              <a:gd name="T103" fmla="*/ 5 h 76"/>
              <a:gd name="T104" fmla="*/ 3 w 43"/>
              <a:gd name="T105" fmla="*/ 6 h 76"/>
              <a:gd name="T106" fmla="*/ 1 w 43"/>
              <a:gd name="T107" fmla="*/ 4 h 76"/>
              <a:gd name="T108" fmla="*/ 1 w 43"/>
              <a:gd name="T109" fmla="*/ 4 h 7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
              <a:gd name="T166" fmla="*/ 0 h 76"/>
              <a:gd name="T167" fmla="*/ 43 w 43"/>
              <a:gd name="T168" fmla="*/ 76 h 7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 h="76">
                <a:moveTo>
                  <a:pt x="1" y="4"/>
                </a:moveTo>
                <a:lnTo>
                  <a:pt x="5" y="47"/>
                </a:lnTo>
                <a:lnTo>
                  <a:pt x="4" y="48"/>
                </a:lnTo>
                <a:lnTo>
                  <a:pt x="5" y="49"/>
                </a:lnTo>
                <a:lnTo>
                  <a:pt x="4" y="51"/>
                </a:lnTo>
                <a:lnTo>
                  <a:pt x="6" y="55"/>
                </a:lnTo>
                <a:lnTo>
                  <a:pt x="6" y="59"/>
                </a:lnTo>
                <a:lnTo>
                  <a:pt x="4" y="62"/>
                </a:lnTo>
                <a:lnTo>
                  <a:pt x="4" y="63"/>
                </a:lnTo>
                <a:lnTo>
                  <a:pt x="3" y="66"/>
                </a:lnTo>
                <a:lnTo>
                  <a:pt x="1" y="68"/>
                </a:lnTo>
                <a:lnTo>
                  <a:pt x="1" y="71"/>
                </a:lnTo>
                <a:lnTo>
                  <a:pt x="0" y="74"/>
                </a:lnTo>
                <a:lnTo>
                  <a:pt x="0" y="75"/>
                </a:lnTo>
                <a:lnTo>
                  <a:pt x="0" y="76"/>
                </a:lnTo>
                <a:lnTo>
                  <a:pt x="1" y="76"/>
                </a:lnTo>
                <a:lnTo>
                  <a:pt x="2" y="75"/>
                </a:lnTo>
                <a:lnTo>
                  <a:pt x="3" y="74"/>
                </a:lnTo>
                <a:lnTo>
                  <a:pt x="5" y="74"/>
                </a:lnTo>
                <a:lnTo>
                  <a:pt x="9" y="72"/>
                </a:lnTo>
                <a:lnTo>
                  <a:pt x="13" y="74"/>
                </a:lnTo>
                <a:lnTo>
                  <a:pt x="13" y="75"/>
                </a:lnTo>
                <a:lnTo>
                  <a:pt x="14" y="75"/>
                </a:lnTo>
                <a:lnTo>
                  <a:pt x="15" y="72"/>
                </a:lnTo>
                <a:lnTo>
                  <a:pt x="18" y="71"/>
                </a:lnTo>
                <a:lnTo>
                  <a:pt x="18" y="72"/>
                </a:lnTo>
                <a:lnTo>
                  <a:pt x="20" y="73"/>
                </a:lnTo>
                <a:lnTo>
                  <a:pt x="21" y="72"/>
                </a:lnTo>
                <a:lnTo>
                  <a:pt x="22" y="69"/>
                </a:lnTo>
                <a:lnTo>
                  <a:pt x="23" y="67"/>
                </a:lnTo>
                <a:lnTo>
                  <a:pt x="24" y="67"/>
                </a:lnTo>
                <a:lnTo>
                  <a:pt x="26" y="69"/>
                </a:lnTo>
                <a:lnTo>
                  <a:pt x="29" y="69"/>
                </a:lnTo>
                <a:lnTo>
                  <a:pt x="30" y="66"/>
                </a:lnTo>
                <a:lnTo>
                  <a:pt x="36" y="59"/>
                </a:lnTo>
                <a:lnTo>
                  <a:pt x="36" y="56"/>
                </a:lnTo>
                <a:lnTo>
                  <a:pt x="37" y="55"/>
                </a:lnTo>
                <a:lnTo>
                  <a:pt x="39" y="56"/>
                </a:lnTo>
                <a:lnTo>
                  <a:pt x="41" y="54"/>
                </a:lnTo>
                <a:lnTo>
                  <a:pt x="43" y="54"/>
                </a:lnTo>
                <a:lnTo>
                  <a:pt x="43" y="53"/>
                </a:lnTo>
                <a:lnTo>
                  <a:pt x="43" y="49"/>
                </a:lnTo>
                <a:lnTo>
                  <a:pt x="43" y="47"/>
                </a:lnTo>
                <a:lnTo>
                  <a:pt x="38" y="0"/>
                </a:lnTo>
                <a:lnTo>
                  <a:pt x="10" y="3"/>
                </a:lnTo>
                <a:lnTo>
                  <a:pt x="9" y="4"/>
                </a:lnTo>
                <a:lnTo>
                  <a:pt x="7" y="4"/>
                </a:lnTo>
                <a:lnTo>
                  <a:pt x="6" y="5"/>
                </a:lnTo>
                <a:lnTo>
                  <a:pt x="3" y="6"/>
                </a:lnTo>
                <a:lnTo>
                  <a:pt x="1" y="4"/>
                </a:lnTo>
                <a:close/>
              </a:path>
            </a:pathLst>
          </a:custGeom>
          <a:noFill/>
          <a:ln w="9525">
            <a:solidFill>
              <a:srgbClr val="000000"/>
            </a:solidFill>
            <a:round/>
            <a:headEnd/>
            <a:tailEnd/>
          </a:ln>
        </p:spPr>
        <p:txBody>
          <a:bodyPr/>
          <a:lstStyle/>
          <a:p>
            <a:endParaRPr lang="en-US"/>
          </a:p>
        </p:txBody>
      </p:sp>
      <p:sp>
        <p:nvSpPr>
          <p:cNvPr id="35921" name="Freeform 80"/>
          <p:cNvSpPr>
            <a:spLocks/>
          </p:cNvSpPr>
          <p:nvPr/>
        </p:nvSpPr>
        <p:spPr bwMode="auto">
          <a:xfrm>
            <a:off x="5295900" y="4143375"/>
            <a:ext cx="449263" cy="793750"/>
          </a:xfrm>
          <a:custGeom>
            <a:avLst/>
            <a:gdLst>
              <a:gd name="T0" fmla="*/ 46 w 50"/>
              <a:gd name="T1" fmla="*/ 0 h 88"/>
              <a:gd name="T2" fmla="*/ 16 w 50"/>
              <a:gd name="T3" fmla="*/ 2 h 88"/>
              <a:gd name="T4" fmla="*/ 16 w 50"/>
              <a:gd name="T5" fmla="*/ 3 h 88"/>
              <a:gd name="T6" fmla="*/ 13 w 50"/>
              <a:gd name="T7" fmla="*/ 5 h 88"/>
              <a:gd name="T8" fmla="*/ 12 w 50"/>
              <a:gd name="T9" fmla="*/ 8 h 88"/>
              <a:gd name="T10" fmla="*/ 12 w 50"/>
              <a:gd name="T11" fmla="*/ 11 h 88"/>
              <a:gd name="T12" fmla="*/ 12 w 50"/>
              <a:gd name="T13" fmla="*/ 13 h 88"/>
              <a:gd name="T14" fmla="*/ 9 w 50"/>
              <a:gd name="T15" fmla="*/ 14 h 88"/>
              <a:gd name="T16" fmla="*/ 8 w 50"/>
              <a:gd name="T17" fmla="*/ 17 h 88"/>
              <a:gd name="T18" fmla="*/ 7 w 50"/>
              <a:gd name="T19" fmla="*/ 18 h 88"/>
              <a:gd name="T20" fmla="*/ 7 w 50"/>
              <a:gd name="T21" fmla="*/ 20 h 88"/>
              <a:gd name="T22" fmla="*/ 5 w 50"/>
              <a:gd name="T23" fmla="*/ 22 h 88"/>
              <a:gd name="T24" fmla="*/ 5 w 50"/>
              <a:gd name="T25" fmla="*/ 23 h 88"/>
              <a:gd name="T26" fmla="*/ 5 w 50"/>
              <a:gd name="T27" fmla="*/ 26 h 88"/>
              <a:gd name="T28" fmla="*/ 3 w 50"/>
              <a:gd name="T29" fmla="*/ 28 h 88"/>
              <a:gd name="T30" fmla="*/ 4 w 50"/>
              <a:gd name="T31" fmla="*/ 31 h 88"/>
              <a:gd name="T32" fmla="*/ 5 w 50"/>
              <a:gd name="T33" fmla="*/ 32 h 88"/>
              <a:gd name="T34" fmla="*/ 5 w 50"/>
              <a:gd name="T35" fmla="*/ 34 h 88"/>
              <a:gd name="T36" fmla="*/ 6 w 50"/>
              <a:gd name="T37" fmla="*/ 35 h 88"/>
              <a:gd name="T38" fmla="*/ 6 w 50"/>
              <a:gd name="T39" fmla="*/ 36 h 88"/>
              <a:gd name="T40" fmla="*/ 5 w 50"/>
              <a:gd name="T41" fmla="*/ 36 h 88"/>
              <a:gd name="T42" fmla="*/ 5 w 50"/>
              <a:gd name="T43" fmla="*/ 38 h 88"/>
              <a:gd name="T44" fmla="*/ 5 w 50"/>
              <a:gd name="T45" fmla="*/ 39 h 88"/>
              <a:gd name="T46" fmla="*/ 5 w 50"/>
              <a:gd name="T47" fmla="*/ 40 h 88"/>
              <a:gd name="T48" fmla="*/ 7 w 50"/>
              <a:gd name="T49" fmla="*/ 44 h 88"/>
              <a:gd name="T50" fmla="*/ 7 w 50"/>
              <a:gd name="T51" fmla="*/ 47 h 88"/>
              <a:gd name="T52" fmla="*/ 8 w 50"/>
              <a:gd name="T53" fmla="*/ 49 h 88"/>
              <a:gd name="T54" fmla="*/ 9 w 50"/>
              <a:gd name="T55" fmla="*/ 50 h 88"/>
              <a:gd name="T56" fmla="*/ 9 w 50"/>
              <a:gd name="T57" fmla="*/ 52 h 88"/>
              <a:gd name="T58" fmla="*/ 7 w 50"/>
              <a:gd name="T59" fmla="*/ 53 h 88"/>
              <a:gd name="T60" fmla="*/ 6 w 50"/>
              <a:gd name="T61" fmla="*/ 54 h 88"/>
              <a:gd name="T62" fmla="*/ 5 w 50"/>
              <a:gd name="T63" fmla="*/ 57 h 88"/>
              <a:gd name="T64" fmla="*/ 3 w 50"/>
              <a:gd name="T65" fmla="*/ 62 h 88"/>
              <a:gd name="T66" fmla="*/ 0 w 50"/>
              <a:gd name="T67" fmla="*/ 69 h 88"/>
              <a:gd name="T68" fmla="*/ 0 w 50"/>
              <a:gd name="T69" fmla="*/ 75 h 88"/>
              <a:gd name="T70" fmla="*/ 28 w 50"/>
              <a:gd name="T71" fmla="*/ 74 h 88"/>
              <a:gd name="T72" fmla="*/ 29 w 50"/>
              <a:gd name="T73" fmla="*/ 75 h 88"/>
              <a:gd name="T74" fmla="*/ 28 w 50"/>
              <a:gd name="T75" fmla="*/ 77 h 88"/>
              <a:gd name="T76" fmla="*/ 28 w 50"/>
              <a:gd name="T77" fmla="*/ 81 h 88"/>
              <a:gd name="T78" fmla="*/ 31 w 50"/>
              <a:gd name="T79" fmla="*/ 84 h 88"/>
              <a:gd name="T80" fmla="*/ 32 w 50"/>
              <a:gd name="T81" fmla="*/ 88 h 88"/>
              <a:gd name="T82" fmla="*/ 34 w 50"/>
              <a:gd name="T83" fmla="*/ 88 h 88"/>
              <a:gd name="T84" fmla="*/ 37 w 50"/>
              <a:gd name="T85" fmla="*/ 85 h 88"/>
              <a:gd name="T86" fmla="*/ 44 w 50"/>
              <a:gd name="T87" fmla="*/ 83 h 88"/>
              <a:gd name="T88" fmla="*/ 45 w 50"/>
              <a:gd name="T89" fmla="*/ 84 h 88"/>
              <a:gd name="T90" fmla="*/ 48 w 50"/>
              <a:gd name="T91" fmla="*/ 83 h 88"/>
              <a:gd name="T92" fmla="*/ 48 w 50"/>
              <a:gd name="T93" fmla="*/ 84 h 88"/>
              <a:gd name="T94" fmla="*/ 50 w 50"/>
              <a:gd name="T95" fmla="*/ 84 h 88"/>
              <a:gd name="T96" fmla="*/ 50 w 50"/>
              <a:gd name="T97" fmla="*/ 84 h 88"/>
              <a:gd name="T98" fmla="*/ 47 w 50"/>
              <a:gd name="T99" fmla="*/ 57 h 88"/>
              <a:gd name="T100" fmla="*/ 47 w 50"/>
              <a:gd name="T101" fmla="*/ 54 h 88"/>
              <a:gd name="T102" fmla="*/ 48 w 50"/>
              <a:gd name="T103" fmla="*/ 1 h 88"/>
              <a:gd name="T104" fmla="*/ 46 w 50"/>
              <a:gd name="T105" fmla="*/ 0 h 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
              <a:gd name="T160" fmla="*/ 0 h 88"/>
              <a:gd name="T161" fmla="*/ 50 w 50"/>
              <a:gd name="T162" fmla="*/ 88 h 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 h="88">
                <a:moveTo>
                  <a:pt x="46" y="0"/>
                </a:moveTo>
                <a:lnTo>
                  <a:pt x="16" y="2"/>
                </a:lnTo>
                <a:lnTo>
                  <a:pt x="16" y="3"/>
                </a:lnTo>
                <a:lnTo>
                  <a:pt x="13" y="5"/>
                </a:lnTo>
                <a:lnTo>
                  <a:pt x="12" y="8"/>
                </a:lnTo>
                <a:lnTo>
                  <a:pt x="12" y="11"/>
                </a:lnTo>
                <a:lnTo>
                  <a:pt x="12" y="13"/>
                </a:lnTo>
                <a:lnTo>
                  <a:pt x="9" y="14"/>
                </a:lnTo>
                <a:lnTo>
                  <a:pt x="8" y="17"/>
                </a:lnTo>
                <a:lnTo>
                  <a:pt x="7" y="18"/>
                </a:lnTo>
                <a:lnTo>
                  <a:pt x="7" y="20"/>
                </a:lnTo>
                <a:lnTo>
                  <a:pt x="5" y="22"/>
                </a:lnTo>
                <a:lnTo>
                  <a:pt x="5" y="23"/>
                </a:lnTo>
                <a:lnTo>
                  <a:pt x="5" y="26"/>
                </a:lnTo>
                <a:lnTo>
                  <a:pt x="3" y="28"/>
                </a:lnTo>
                <a:lnTo>
                  <a:pt x="4" y="31"/>
                </a:lnTo>
                <a:lnTo>
                  <a:pt x="5" y="32"/>
                </a:lnTo>
                <a:lnTo>
                  <a:pt x="5" y="34"/>
                </a:lnTo>
                <a:lnTo>
                  <a:pt x="6" y="35"/>
                </a:lnTo>
                <a:lnTo>
                  <a:pt x="6" y="36"/>
                </a:lnTo>
                <a:lnTo>
                  <a:pt x="5" y="36"/>
                </a:lnTo>
                <a:lnTo>
                  <a:pt x="5" y="38"/>
                </a:lnTo>
                <a:lnTo>
                  <a:pt x="5" y="39"/>
                </a:lnTo>
                <a:lnTo>
                  <a:pt x="5" y="40"/>
                </a:lnTo>
                <a:lnTo>
                  <a:pt x="7" y="44"/>
                </a:lnTo>
                <a:lnTo>
                  <a:pt x="7" y="47"/>
                </a:lnTo>
                <a:lnTo>
                  <a:pt x="8" y="49"/>
                </a:lnTo>
                <a:lnTo>
                  <a:pt x="9" y="50"/>
                </a:lnTo>
                <a:lnTo>
                  <a:pt x="9" y="52"/>
                </a:lnTo>
                <a:lnTo>
                  <a:pt x="7" y="53"/>
                </a:lnTo>
                <a:lnTo>
                  <a:pt x="6" y="54"/>
                </a:lnTo>
                <a:lnTo>
                  <a:pt x="5" y="57"/>
                </a:lnTo>
                <a:lnTo>
                  <a:pt x="3" y="62"/>
                </a:lnTo>
                <a:lnTo>
                  <a:pt x="0" y="69"/>
                </a:lnTo>
                <a:lnTo>
                  <a:pt x="0" y="75"/>
                </a:lnTo>
                <a:lnTo>
                  <a:pt x="28" y="74"/>
                </a:lnTo>
                <a:lnTo>
                  <a:pt x="29" y="75"/>
                </a:lnTo>
                <a:lnTo>
                  <a:pt x="28" y="77"/>
                </a:lnTo>
                <a:lnTo>
                  <a:pt x="28" y="81"/>
                </a:lnTo>
                <a:lnTo>
                  <a:pt x="31" y="84"/>
                </a:lnTo>
                <a:lnTo>
                  <a:pt x="32" y="88"/>
                </a:lnTo>
                <a:lnTo>
                  <a:pt x="34" y="88"/>
                </a:lnTo>
                <a:lnTo>
                  <a:pt x="37" y="85"/>
                </a:lnTo>
                <a:lnTo>
                  <a:pt x="44" y="83"/>
                </a:lnTo>
                <a:lnTo>
                  <a:pt x="45" y="84"/>
                </a:lnTo>
                <a:lnTo>
                  <a:pt x="48" y="83"/>
                </a:lnTo>
                <a:lnTo>
                  <a:pt x="48" y="84"/>
                </a:lnTo>
                <a:lnTo>
                  <a:pt x="50" y="84"/>
                </a:lnTo>
                <a:lnTo>
                  <a:pt x="47" y="57"/>
                </a:lnTo>
                <a:lnTo>
                  <a:pt x="47" y="54"/>
                </a:lnTo>
                <a:lnTo>
                  <a:pt x="48" y="1"/>
                </a:lnTo>
                <a:lnTo>
                  <a:pt x="46" y="0"/>
                </a:lnTo>
                <a:close/>
              </a:path>
            </a:pathLst>
          </a:custGeom>
          <a:solidFill>
            <a:srgbClr val="FFFFFF"/>
          </a:solidFill>
          <a:ln w="19050">
            <a:solidFill>
              <a:srgbClr val="000000"/>
            </a:solidFill>
            <a:round/>
            <a:headEnd/>
            <a:tailEnd/>
          </a:ln>
        </p:spPr>
        <p:txBody>
          <a:bodyPr/>
          <a:lstStyle/>
          <a:p>
            <a:endParaRPr lang="en-US"/>
          </a:p>
        </p:txBody>
      </p:sp>
      <p:sp>
        <p:nvSpPr>
          <p:cNvPr id="35922" name="Freeform 81"/>
          <p:cNvSpPr>
            <a:spLocks/>
          </p:cNvSpPr>
          <p:nvPr/>
        </p:nvSpPr>
        <p:spPr bwMode="auto">
          <a:xfrm>
            <a:off x="5295900" y="4143375"/>
            <a:ext cx="449263" cy="793750"/>
          </a:xfrm>
          <a:custGeom>
            <a:avLst/>
            <a:gdLst>
              <a:gd name="T0" fmla="*/ 46 w 50"/>
              <a:gd name="T1" fmla="*/ 0 h 88"/>
              <a:gd name="T2" fmla="*/ 16 w 50"/>
              <a:gd name="T3" fmla="*/ 2 h 88"/>
              <a:gd name="T4" fmla="*/ 16 w 50"/>
              <a:gd name="T5" fmla="*/ 3 h 88"/>
              <a:gd name="T6" fmla="*/ 13 w 50"/>
              <a:gd name="T7" fmla="*/ 5 h 88"/>
              <a:gd name="T8" fmla="*/ 12 w 50"/>
              <a:gd name="T9" fmla="*/ 8 h 88"/>
              <a:gd name="T10" fmla="*/ 12 w 50"/>
              <a:gd name="T11" fmla="*/ 11 h 88"/>
              <a:gd name="T12" fmla="*/ 12 w 50"/>
              <a:gd name="T13" fmla="*/ 13 h 88"/>
              <a:gd name="T14" fmla="*/ 9 w 50"/>
              <a:gd name="T15" fmla="*/ 14 h 88"/>
              <a:gd name="T16" fmla="*/ 8 w 50"/>
              <a:gd name="T17" fmla="*/ 17 h 88"/>
              <a:gd name="T18" fmla="*/ 7 w 50"/>
              <a:gd name="T19" fmla="*/ 18 h 88"/>
              <a:gd name="T20" fmla="*/ 7 w 50"/>
              <a:gd name="T21" fmla="*/ 20 h 88"/>
              <a:gd name="T22" fmla="*/ 5 w 50"/>
              <a:gd name="T23" fmla="*/ 22 h 88"/>
              <a:gd name="T24" fmla="*/ 5 w 50"/>
              <a:gd name="T25" fmla="*/ 23 h 88"/>
              <a:gd name="T26" fmla="*/ 5 w 50"/>
              <a:gd name="T27" fmla="*/ 26 h 88"/>
              <a:gd name="T28" fmla="*/ 3 w 50"/>
              <a:gd name="T29" fmla="*/ 28 h 88"/>
              <a:gd name="T30" fmla="*/ 4 w 50"/>
              <a:gd name="T31" fmla="*/ 31 h 88"/>
              <a:gd name="T32" fmla="*/ 5 w 50"/>
              <a:gd name="T33" fmla="*/ 32 h 88"/>
              <a:gd name="T34" fmla="*/ 5 w 50"/>
              <a:gd name="T35" fmla="*/ 34 h 88"/>
              <a:gd name="T36" fmla="*/ 6 w 50"/>
              <a:gd name="T37" fmla="*/ 35 h 88"/>
              <a:gd name="T38" fmla="*/ 6 w 50"/>
              <a:gd name="T39" fmla="*/ 36 h 88"/>
              <a:gd name="T40" fmla="*/ 5 w 50"/>
              <a:gd name="T41" fmla="*/ 36 h 88"/>
              <a:gd name="T42" fmla="*/ 5 w 50"/>
              <a:gd name="T43" fmla="*/ 38 h 88"/>
              <a:gd name="T44" fmla="*/ 5 w 50"/>
              <a:gd name="T45" fmla="*/ 39 h 88"/>
              <a:gd name="T46" fmla="*/ 5 w 50"/>
              <a:gd name="T47" fmla="*/ 40 h 88"/>
              <a:gd name="T48" fmla="*/ 7 w 50"/>
              <a:gd name="T49" fmla="*/ 44 h 88"/>
              <a:gd name="T50" fmla="*/ 7 w 50"/>
              <a:gd name="T51" fmla="*/ 47 h 88"/>
              <a:gd name="T52" fmla="*/ 8 w 50"/>
              <a:gd name="T53" fmla="*/ 49 h 88"/>
              <a:gd name="T54" fmla="*/ 9 w 50"/>
              <a:gd name="T55" fmla="*/ 50 h 88"/>
              <a:gd name="T56" fmla="*/ 9 w 50"/>
              <a:gd name="T57" fmla="*/ 52 h 88"/>
              <a:gd name="T58" fmla="*/ 7 w 50"/>
              <a:gd name="T59" fmla="*/ 53 h 88"/>
              <a:gd name="T60" fmla="*/ 6 w 50"/>
              <a:gd name="T61" fmla="*/ 54 h 88"/>
              <a:gd name="T62" fmla="*/ 5 w 50"/>
              <a:gd name="T63" fmla="*/ 57 h 88"/>
              <a:gd name="T64" fmla="*/ 3 w 50"/>
              <a:gd name="T65" fmla="*/ 62 h 88"/>
              <a:gd name="T66" fmla="*/ 0 w 50"/>
              <a:gd name="T67" fmla="*/ 69 h 88"/>
              <a:gd name="T68" fmla="*/ 0 w 50"/>
              <a:gd name="T69" fmla="*/ 75 h 88"/>
              <a:gd name="T70" fmla="*/ 28 w 50"/>
              <a:gd name="T71" fmla="*/ 74 h 88"/>
              <a:gd name="T72" fmla="*/ 29 w 50"/>
              <a:gd name="T73" fmla="*/ 75 h 88"/>
              <a:gd name="T74" fmla="*/ 28 w 50"/>
              <a:gd name="T75" fmla="*/ 77 h 88"/>
              <a:gd name="T76" fmla="*/ 28 w 50"/>
              <a:gd name="T77" fmla="*/ 81 h 88"/>
              <a:gd name="T78" fmla="*/ 31 w 50"/>
              <a:gd name="T79" fmla="*/ 84 h 88"/>
              <a:gd name="T80" fmla="*/ 32 w 50"/>
              <a:gd name="T81" fmla="*/ 88 h 88"/>
              <a:gd name="T82" fmla="*/ 34 w 50"/>
              <a:gd name="T83" fmla="*/ 88 h 88"/>
              <a:gd name="T84" fmla="*/ 37 w 50"/>
              <a:gd name="T85" fmla="*/ 85 h 88"/>
              <a:gd name="T86" fmla="*/ 44 w 50"/>
              <a:gd name="T87" fmla="*/ 83 h 88"/>
              <a:gd name="T88" fmla="*/ 45 w 50"/>
              <a:gd name="T89" fmla="*/ 84 h 88"/>
              <a:gd name="T90" fmla="*/ 48 w 50"/>
              <a:gd name="T91" fmla="*/ 83 h 88"/>
              <a:gd name="T92" fmla="*/ 48 w 50"/>
              <a:gd name="T93" fmla="*/ 84 h 88"/>
              <a:gd name="T94" fmla="*/ 50 w 50"/>
              <a:gd name="T95" fmla="*/ 84 h 88"/>
              <a:gd name="T96" fmla="*/ 50 w 50"/>
              <a:gd name="T97" fmla="*/ 84 h 88"/>
              <a:gd name="T98" fmla="*/ 47 w 50"/>
              <a:gd name="T99" fmla="*/ 57 h 88"/>
              <a:gd name="T100" fmla="*/ 47 w 50"/>
              <a:gd name="T101" fmla="*/ 54 h 88"/>
              <a:gd name="T102" fmla="*/ 48 w 50"/>
              <a:gd name="T103" fmla="*/ 1 h 88"/>
              <a:gd name="T104" fmla="*/ 46 w 50"/>
              <a:gd name="T105" fmla="*/ 0 h 88"/>
              <a:gd name="T106" fmla="*/ 46 w 50"/>
              <a:gd name="T107" fmla="*/ 0 h 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
              <a:gd name="T163" fmla="*/ 0 h 88"/>
              <a:gd name="T164" fmla="*/ 50 w 50"/>
              <a:gd name="T165" fmla="*/ 88 h 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 h="88">
                <a:moveTo>
                  <a:pt x="46" y="0"/>
                </a:moveTo>
                <a:lnTo>
                  <a:pt x="16" y="2"/>
                </a:lnTo>
                <a:lnTo>
                  <a:pt x="16" y="3"/>
                </a:lnTo>
                <a:lnTo>
                  <a:pt x="13" y="5"/>
                </a:lnTo>
                <a:lnTo>
                  <a:pt x="12" y="8"/>
                </a:lnTo>
                <a:lnTo>
                  <a:pt x="12" y="11"/>
                </a:lnTo>
                <a:lnTo>
                  <a:pt x="12" y="13"/>
                </a:lnTo>
                <a:lnTo>
                  <a:pt x="9" y="14"/>
                </a:lnTo>
                <a:lnTo>
                  <a:pt x="8" y="17"/>
                </a:lnTo>
                <a:lnTo>
                  <a:pt x="7" y="18"/>
                </a:lnTo>
                <a:lnTo>
                  <a:pt x="7" y="20"/>
                </a:lnTo>
                <a:lnTo>
                  <a:pt x="5" y="22"/>
                </a:lnTo>
                <a:lnTo>
                  <a:pt x="5" y="23"/>
                </a:lnTo>
                <a:lnTo>
                  <a:pt x="5" y="26"/>
                </a:lnTo>
                <a:lnTo>
                  <a:pt x="3" y="28"/>
                </a:lnTo>
                <a:lnTo>
                  <a:pt x="4" y="31"/>
                </a:lnTo>
                <a:lnTo>
                  <a:pt x="5" y="32"/>
                </a:lnTo>
                <a:lnTo>
                  <a:pt x="5" y="34"/>
                </a:lnTo>
                <a:lnTo>
                  <a:pt x="6" y="35"/>
                </a:lnTo>
                <a:lnTo>
                  <a:pt x="6" y="36"/>
                </a:lnTo>
                <a:lnTo>
                  <a:pt x="5" y="36"/>
                </a:lnTo>
                <a:lnTo>
                  <a:pt x="5" y="38"/>
                </a:lnTo>
                <a:lnTo>
                  <a:pt x="5" y="39"/>
                </a:lnTo>
                <a:lnTo>
                  <a:pt x="5" y="40"/>
                </a:lnTo>
                <a:lnTo>
                  <a:pt x="7" y="44"/>
                </a:lnTo>
                <a:lnTo>
                  <a:pt x="7" y="47"/>
                </a:lnTo>
                <a:lnTo>
                  <a:pt x="8" y="49"/>
                </a:lnTo>
                <a:lnTo>
                  <a:pt x="9" y="50"/>
                </a:lnTo>
                <a:lnTo>
                  <a:pt x="9" y="52"/>
                </a:lnTo>
                <a:lnTo>
                  <a:pt x="7" y="53"/>
                </a:lnTo>
                <a:lnTo>
                  <a:pt x="6" y="54"/>
                </a:lnTo>
                <a:lnTo>
                  <a:pt x="5" y="57"/>
                </a:lnTo>
                <a:lnTo>
                  <a:pt x="3" y="62"/>
                </a:lnTo>
                <a:lnTo>
                  <a:pt x="0" y="69"/>
                </a:lnTo>
                <a:lnTo>
                  <a:pt x="0" y="75"/>
                </a:lnTo>
                <a:lnTo>
                  <a:pt x="28" y="74"/>
                </a:lnTo>
                <a:lnTo>
                  <a:pt x="29" y="75"/>
                </a:lnTo>
                <a:lnTo>
                  <a:pt x="28" y="77"/>
                </a:lnTo>
                <a:lnTo>
                  <a:pt x="28" y="81"/>
                </a:lnTo>
                <a:lnTo>
                  <a:pt x="31" y="84"/>
                </a:lnTo>
                <a:lnTo>
                  <a:pt x="32" y="88"/>
                </a:lnTo>
                <a:lnTo>
                  <a:pt x="34" y="88"/>
                </a:lnTo>
                <a:lnTo>
                  <a:pt x="37" y="85"/>
                </a:lnTo>
                <a:lnTo>
                  <a:pt x="44" y="83"/>
                </a:lnTo>
                <a:lnTo>
                  <a:pt x="45" y="84"/>
                </a:lnTo>
                <a:lnTo>
                  <a:pt x="48" y="83"/>
                </a:lnTo>
                <a:lnTo>
                  <a:pt x="48" y="84"/>
                </a:lnTo>
                <a:lnTo>
                  <a:pt x="50" y="84"/>
                </a:lnTo>
                <a:lnTo>
                  <a:pt x="47" y="57"/>
                </a:lnTo>
                <a:lnTo>
                  <a:pt x="47" y="54"/>
                </a:lnTo>
                <a:lnTo>
                  <a:pt x="48" y="1"/>
                </a:lnTo>
                <a:lnTo>
                  <a:pt x="46" y="0"/>
                </a:lnTo>
                <a:close/>
              </a:path>
            </a:pathLst>
          </a:custGeom>
          <a:noFill/>
          <a:ln w="9525">
            <a:solidFill>
              <a:srgbClr val="000000"/>
            </a:solidFill>
            <a:round/>
            <a:headEnd/>
            <a:tailEnd/>
          </a:ln>
        </p:spPr>
        <p:txBody>
          <a:bodyPr/>
          <a:lstStyle/>
          <a:p>
            <a:endParaRPr lang="en-US"/>
          </a:p>
        </p:txBody>
      </p:sp>
      <p:sp>
        <p:nvSpPr>
          <p:cNvPr id="219218" name="Freeform 82"/>
          <p:cNvSpPr>
            <a:spLocks/>
          </p:cNvSpPr>
          <p:nvPr/>
        </p:nvSpPr>
        <p:spPr bwMode="auto">
          <a:xfrm>
            <a:off x="6538913" y="2763838"/>
            <a:ext cx="746125" cy="487362"/>
          </a:xfrm>
          <a:custGeom>
            <a:avLst/>
            <a:gdLst>
              <a:gd name="T0" fmla="*/ 21 w 83"/>
              <a:gd name="T1" fmla="*/ 51 h 54"/>
              <a:gd name="T2" fmla="*/ 58 w 83"/>
              <a:gd name="T3" fmla="*/ 44 h 54"/>
              <a:gd name="T4" fmla="*/ 70 w 83"/>
              <a:gd name="T5" fmla="*/ 42 h 54"/>
              <a:gd name="T6" fmla="*/ 71 w 83"/>
              <a:gd name="T7" fmla="*/ 42 h 54"/>
              <a:gd name="T8" fmla="*/ 71 w 83"/>
              <a:gd name="T9" fmla="*/ 42 h 54"/>
              <a:gd name="T10" fmla="*/ 71 w 83"/>
              <a:gd name="T11" fmla="*/ 40 h 54"/>
              <a:gd name="T12" fmla="*/ 72 w 83"/>
              <a:gd name="T13" fmla="*/ 39 h 54"/>
              <a:gd name="T14" fmla="*/ 74 w 83"/>
              <a:gd name="T15" fmla="*/ 39 h 54"/>
              <a:gd name="T16" fmla="*/ 75 w 83"/>
              <a:gd name="T17" fmla="*/ 39 h 54"/>
              <a:gd name="T18" fmla="*/ 79 w 83"/>
              <a:gd name="T19" fmla="*/ 37 h 54"/>
              <a:gd name="T20" fmla="*/ 79 w 83"/>
              <a:gd name="T21" fmla="*/ 35 h 54"/>
              <a:gd name="T22" fmla="*/ 81 w 83"/>
              <a:gd name="T23" fmla="*/ 33 h 54"/>
              <a:gd name="T24" fmla="*/ 83 w 83"/>
              <a:gd name="T25" fmla="*/ 31 h 54"/>
              <a:gd name="T26" fmla="*/ 83 w 83"/>
              <a:gd name="T27" fmla="*/ 31 h 54"/>
              <a:gd name="T28" fmla="*/ 82 w 83"/>
              <a:gd name="T29" fmla="*/ 30 h 54"/>
              <a:gd name="T30" fmla="*/ 81 w 83"/>
              <a:gd name="T31" fmla="*/ 29 h 54"/>
              <a:gd name="T32" fmla="*/ 80 w 83"/>
              <a:gd name="T33" fmla="*/ 28 h 54"/>
              <a:gd name="T34" fmla="*/ 79 w 83"/>
              <a:gd name="T35" fmla="*/ 28 h 54"/>
              <a:gd name="T36" fmla="*/ 78 w 83"/>
              <a:gd name="T37" fmla="*/ 27 h 54"/>
              <a:gd name="T38" fmla="*/ 77 w 83"/>
              <a:gd name="T39" fmla="*/ 25 h 54"/>
              <a:gd name="T40" fmla="*/ 75 w 83"/>
              <a:gd name="T41" fmla="*/ 25 h 54"/>
              <a:gd name="T42" fmla="*/ 75 w 83"/>
              <a:gd name="T43" fmla="*/ 25 h 54"/>
              <a:gd name="T44" fmla="*/ 75 w 83"/>
              <a:gd name="T45" fmla="*/ 21 h 54"/>
              <a:gd name="T46" fmla="*/ 76 w 83"/>
              <a:gd name="T47" fmla="*/ 21 h 54"/>
              <a:gd name="T48" fmla="*/ 76 w 83"/>
              <a:gd name="T49" fmla="*/ 19 h 54"/>
              <a:gd name="T50" fmla="*/ 75 w 83"/>
              <a:gd name="T51" fmla="*/ 18 h 54"/>
              <a:gd name="T52" fmla="*/ 75 w 83"/>
              <a:gd name="T53" fmla="*/ 17 h 54"/>
              <a:gd name="T54" fmla="*/ 75 w 83"/>
              <a:gd name="T55" fmla="*/ 17 h 54"/>
              <a:gd name="T56" fmla="*/ 77 w 83"/>
              <a:gd name="T57" fmla="*/ 15 h 54"/>
              <a:gd name="T58" fmla="*/ 77 w 83"/>
              <a:gd name="T59" fmla="*/ 12 h 54"/>
              <a:gd name="T60" fmla="*/ 77 w 83"/>
              <a:gd name="T61" fmla="*/ 12 h 54"/>
              <a:gd name="T62" fmla="*/ 78 w 83"/>
              <a:gd name="T63" fmla="*/ 10 h 54"/>
              <a:gd name="T64" fmla="*/ 79 w 83"/>
              <a:gd name="T65" fmla="*/ 10 h 54"/>
              <a:gd name="T66" fmla="*/ 78 w 83"/>
              <a:gd name="T67" fmla="*/ 9 h 54"/>
              <a:gd name="T68" fmla="*/ 74 w 83"/>
              <a:gd name="T69" fmla="*/ 9 h 54"/>
              <a:gd name="T70" fmla="*/ 74 w 83"/>
              <a:gd name="T71" fmla="*/ 8 h 54"/>
              <a:gd name="T72" fmla="*/ 73 w 83"/>
              <a:gd name="T73" fmla="*/ 8 h 54"/>
              <a:gd name="T74" fmla="*/ 73 w 83"/>
              <a:gd name="T75" fmla="*/ 6 h 54"/>
              <a:gd name="T76" fmla="*/ 71 w 83"/>
              <a:gd name="T77" fmla="*/ 3 h 54"/>
              <a:gd name="T78" fmla="*/ 70 w 83"/>
              <a:gd name="T79" fmla="*/ 3 h 54"/>
              <a:gd name="T80" fmla="*/ 70 w 83"/>
              <a:gd name="T81" fmla="*/ 2 h 54"/>
              <a:gd name="T82" fmla="*/ 69 w 83"/>
              <a:gd name="T83" fmla="*/ 2 h 54"/>
              <a:gd name="T84" fmla="*/ 69 w 83"/>
              <a:gd name="T85" fmla="*/ 2 h 54"/>
              <a:gd name="T86" fmla="*/ 68 w 83"/>
              <a:gd name="T87" fmla="*/ 1 h 54"/>
              <a:gd name="T88" fmla="*/ 68 w 83"/>
              <a:gd name="T89" fmla="*/ 0 h 54"/>
              <a:gd name="T90" fmla="*/ 10 w 83"/>
              <a:gd name="T91" fmla="*/ 12 h 54"/>
              <a:gd name="T92" fmla="*/ 9 w 83"/>
              <a:gd name="T93" fmla="*/ 7 h 54"/>
              <a:gd name="T94" fmla="*/ 5 w 83"/>
              <a:gd name="T95" fmla="*/ 10 h 54"/>
              <a:gd name="T96" fmla="*/ 5 w 83"/>
              <a:gd name="T97" fmla="*/ 10 h 54"/>
              <a:gd name="T98" fmla="*/ 4 w 83"/>
              <a:gd name="T99" fmla="*/ 10 h 54"/>
              <a:gd name="T100" fmla="*/ 4 w 83"/>
              <a:gd name="T101" fmla="*/ 10 h 54"/>
              <a:gd name="T102" fmla="*/ 3 w 83"/>
              <a:gd name="T103" fmla="*/ 11 h 54"/>
              <a:gd name="T104" fmla="*/ 1 w 83"/>
              <a:gd name="T105" fmla="*/ 14 h 54"/>
              <a:gd name="T106" fmla="*/ 0 w 83"/>
              <a:gd name="T107" fmla="*/ 14 h 54"/>
              <a:gd name="T108" fmla="*/ 4 w 83"/>
              <a:gd name="T109" fmla="*/ 38 h 54"/>
              <a:gd name="T110" fmla="*/ 7 w 83"/>
              <a:gd name="T111" fmla="*/ 54 h 54"/>
              <a:gd name="T112" fmla="*/ 21 w 83"/>
              <a:gd name="T113" fmla="*/ 51 h 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3"/>
              <a:gd name="T172" fmla="*/ 0 h 54"/>
              <a:gd name="T173" fmla="*/ 83 w 83"/>
              <a:gd name="T174" fmla="*/ 54 h 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3" h="54">
                <a:moveTo>
                  <a:pt x="21" y="51"/>
                </a:moveTo>
                <a:lnTo>
                  <a:pt x="58" y="44"/>
                </a:lnTo>
                <a:lnTo>
                  <a:pt x="70" y="42"/>
                </a:lnTo>
                <a:lnTo>
                  <a:pt x="71" y="42"/>
                </a:lnTo>
                <a:lnTo>
                  <a:pt x="71" y="40"/>
                </a:lnTo>
                <a:lnTo>
                  <a:pt x="72" y="39"/>
                </a:lnTo>
                <a:lnTo>
                  <a:pt x="74" y="39"/>
                </a:lnTo>
                <a:lnTo>
                  <a:pt x="75" y="39"/>
                </a:lnTo>
                <a:lnTo>
                  <a:pt x="79" y="37"/>
                </a:lnTo>
                <a:lnTo>
                  <a:pt x="79" y="35"/>
                </a:lnTo>
                <a:lnTo>
                  <a:pt x="81" y="33"/>
                </a:lnTo>
                <a:lnTo>
                  <a:pt x="83" y="31"/>
                </a:lnTo>
                <a:lnTo>
                  <a:pt x="82" y="30"/>
                </a:lnTo>
                <a:lnTo>
                  <a:pt x="81" y="29"/>
                </a:lnTo>
                <a:lnTo>
                  <a:pt x="80" y="28"/>
                </a:lnTo>
                <a:lnTo>
                  <a:pt x="79" y="28"/>
                </a:lnTo>
                <a:lnTo>
                  <a:pt x="78" y="27"/>
                </a:lnTo>
                <a:lnTo>
                  <a:pt x="77" y="25"/>
                </a:lnTo>
                <a:lnTo>
                  <a:pt x="75" y="25"/>
                </a:lnTo>
                <a:lnTo>
                  <a:pt x="75" y="21"/>
                </a:lnTo>
                <a:lnTo>
                  <a:pt x="76" y="21"/>
                </a:lnTo>
                <a:lnTo>
                  <a:pt x="76" y="19"/>
                </a:lnTo>
                <a:lnTo>
                  <a:pt x="75" y="18"/>
                </a:lnTo>
                <a:lnTo>
                  <a:pt x="75" y="17"/>
                </a:lnTo>
                <a:lnTo>
                  <a:pt x="77" y="15"/>
                </a:lnTo>
                <a:lnTo>
                  <a:pt x="77" y="12"/>
                </a:lnTo>
                <a:lnTo>
                  <a:pt x="78" y="10"/>
                </a:lnTo>
                <a:lnTo>
                  <a:pt x="79" y="10"/>
                </a:lnTo>
                <a:lnTo>
                  <a:pt x="78" y="9"/>
                </a:lnTo>
                <a:lnTo>
                  <a:pt x="74" y="9"/>
                </a:lnTo>
                <a:lnTo>
                  <a:pt x="74" y="8"/>
                </a:lnTo>
                <a:lnTo>
                  <a:pt x="73" y="8"/>
                </a:lnTo>
                <a:lnTo>
                  <a:pt x="73" y="6"/>
                </a:lnTo>
                <a:lnTo>
                  <a:pt x="71" y="3"/>
                </a:lnTo>
                <a:lnTo>
                  <a:pt x="70" y="3"/>
                </a:lnTo>
                <a:lnTo>
                  <a:pt x="70" y="2"/>
                </a:lnTo>
                <a:lnTo>
                  <a:pt x="69" y="2"/>
                </a:lnTo>
                <a:lnTo>
                  <a:pt x="68" y="1"/>
                </a:lnTo>
                <a:lnTo>
                  <a:pt x="68" y="0"/>
                </a:lnTo>
                <a:lnTo>
                  <a:pt x="10" y="12"/>
                </a:lnTo>
                <a:lnTo>
                  <a:pt x="9" y="7"/>
                </a:lnTo>
                <a:lnTo>
                  <a:pt x="5" y="10"/>
                </a:lnTo>
                <a:lnTo>
                  <a:pt x="4" y="10"/>
                </a:lnTo>
                <a:lnTo>
                  <a:pt x="3" y="11"/>
                </a:lnTo>
                <a:lnTo>
                  <a:pt x="1" y="14"/>
                </a:lnTo>
                <a:lnTo>
                  <a:pt x="0" y="14"/>
                </a:lnTo>
                <a:lnTo>
                  <a:pt x="4" y="38"/>
                </a:lnTo>
                <a:lnTo>
                  <a:pt x="7" y="54"/>
                </a:lnTo>
                <a:lnTo>
                  <a:pt x="21" y="51"/>
                </a:lnTo>
                <a:close/>
              </a:path>
            </a:pathLst>
          </a:custGeom>
          <a:solidFill>
            <a:srgbClr val="BAB1F1">
              <a:alpha val="50980"/>
            </a:srgbClr>
          </a:solidFill>
          <a:ln w="19050">
            <a:solidFill>
              <a:srgbClr val="000000"/>
            </a:solidFill>
            <a:round/>
            <a:headEnd/>
            <a:tailEnd/>
          </a:ln>
        </p:spPr>
        <p:txBody>
          <a:bodyPr/>
          <a:lstStyle/>
          <a:p>
            <a:endParaRPr lang="en-US"/>
          </a:p>
        </p:txBody>
      </p:sp>
      <p:sp>
        <p:nvSpPr>
          <p:cNvPr id="35924" name="Freeform 83"/>
          <p:cNvSpPr>
            <a:spLocks/>
          </p:cNvSpPr>
          <p:nvPr/>
        </p:nvSpPr>
        <p:spPr bwMode="auto">
          <a:xfrm>
            <a:off x="6538913" y="2763838"/>
            <a:ext cx="746125" cy="487362"/>
          </a:xfrm>
          <a:custGeom>
            <a:avLst/>
            <a:gdLst>
              <a:gd name="T0" fmla="*/ 21 w 83"/>
              <a:gd name="T1" fmla="*/ 51 h 54"/>
              <a:gd name="T2" fmla="*/ 58 w 83"/>
              <a:gd name="T3" fmla="*/ 44 h 54"/>
              <a:gd name="T4" fmla="*/ 70 w 83"/>
              <a:gd name="T5" fmla="*/ 42 h 54"/>
              <a:gd name="T6" fmla="*/ 71 w 83"/>
              <a:gd name="T7" fmla="*/ 42 h 54"/>
              <a:gd name="T8" fmla="*/ 71 w 83"/>
              <a:gd name="T9" fmla="*/ 42 h 54"/>
              <a:gd name="T10" fmla="*/ 71 w 83"/>
              <a:gd name="T11" fmla="*/ 40 h 54"/>
              <a:gd name="T12" fmla="*/ 72 w 83"/>
              <a:gd name="T13" fmla="*/ 39 h 54"/>
              <a:gd name="T14" fmla="*/ 74 w 83"/>
              <a:gd name="T15" fmla="*/ 39 h 54"/>
              <a:gd name="T16" fmla="*/ 75 w 83"/>
              <a:gd name="T17" fmla="*/ 39 h 54"/>
              <a:gd name="T18" fmla="*/ 79 w 83"/>
              <a:gd name="T19" fmla="*/ 37 h 54"/>
              <a:gd name="T20" fmla="*/ 79 w 83"/>
              <a:gd name="T21" fmla="*/ 35 h 54"/>
              <a:gd name="T22" fmla="*/ 81 w 83"/>
              <a:gd name="T23" fmla="*/ 33 h 54"/>
              <a:gd name="T24" fmla="*/ 83 w 83"/>
              <a:gd name="T25" fmla="*/ 31 h 54"/>
              <a:gd name="T26" fmla="*/ 83 w 83"/>
              <a:gd name="T27" fmla="*/ 31 h 54"/>
              <a:gd name="T28" fmla="*/ 82 w 83"/>
              <a:gd name="T29" fmla="*/ 30 h 54"/>
              <a:gd name="T30" fmla="*/ 81 w 83"/>
              <a:gd name="T31" fmla="*/ 29 h 54"/>
              <a:gd name="T32" fmla="*/ 80 w 83"/>
              <a:gd name="T33" fmla="*/ 28 h 54"/>
              <a:gd name="T34" fmla="*/ 79 w 83"/>
              <a:gd name="T35" fmla="*/ 28 h 54"/>
              <a:gd name="T36" fmla="*/ 78 w 83"/>
              <a:gd name="T37" fmla="*/ 27 h 54"/>
              <a:gd name="T38" fmla="*/ 77 w 83"/>
              <a:gd name="T39" fmla="*/ 25 h 54"/>
              <a:gd name="T40" fmla="*/ 75 w 83"/>
              <a:gd name="T41" fmla="*/ 25 h 54"/>
              <a:gd name="T42" fmla="*/ 75 w 83"/>
              <a:gd name="T43" fmla="*/ 25 h 54"/>
              <a:gd name="T44" fmla="*/ 75 w 83"/>
              <a:gd name="T45" fmla="*/ 21 h 54"/>
              <a:gd name="T46" fmla="*/ 76 w 83"/>
              <a:gd name="T47" fmla="*/ 21 h 54"/>
              <a:gd name="T48" fmla="*/ 76 w 83"/>
              <a:gd name="T49" fmla="*/ 19 h 54"/>
              <a:gd name="T50" fmla="*/ 75 w 83"/>
              <a:gd name="T51" fmla="*/ 18 h 54"/>
              <a:gd name="T52" fmla="*/ 75 w 83"/>
              <a:gd name="T53" fmla="*/ 17 h 54"/>
              <a:gd name="T54" fmla="*/ 75 w 83"/>
              <a:gd name="T55" fmla="*/ 17 h 54"/>
              <a:gd name="T56" fmla="*/ 77 w 83"/>
              <a:gd name="T57" fmla="*/ 15 h 54"/>
              <a:gd name="T58" fmla="*/ 77 w 83"/>
              <a:gd name="T59" fmla="*/ 12 h 54"/>
              <a:gd name="T60" fmla="*/ 77 w 83"/>
              <a:gd name="T61" fmla="*/ 12 h 54"/>
              <a:gd name="T62" fmla="*/ 78 w 83"/>
              <a:gd name="T63" fmla="*/ 10 h 54"/>
              <a:gd name="T64" fmla="*/ 79 w 83"/>
              <a:gd name="T65" fmla="*/ 10 h 54"/>
              <a:gd name="T66" fmla="*/ 78 w 83"/>
              <a:gd name="T67" fmla="*/ 9 h 54"/>
              <a:gd name="T68" fmla="*/ 74 w 83"/>
              <a:gd name="T69" fmla="*/ 9 h 54"/>
              <a:gd name="T70" fmla="*/ 74 w 83"/>
              <a:gd name="T71" fmla="*/ 8 h 54"/>
              <a:gd name="T72" fmla="*/ 73 w 83"/>
              <a:gd name="T73" fmla="*/ 8 h 54"/>
              <a:gd name="T74" fmla="*/ 73 w 83"/>
              <a:gd name="T75" fmla="*/ 6 h 54"/>
              <a:gd name="T76" fmla="*/ 71 w 83"/>
              <a:gd name="T77" fmla="*/ 3 h 54"/>
              <a:gd name="T78" fmla="*/ 70 w 83"/>
              <a:gd name="T79" fmla="*/ 3 h 54"/>
              <a:gd name="T80" fmla="*/ 70 w 83"/>
              <a:gd name="T81" fmla="*/ 2 h 54"/>
              <a:gd name="T82" fmla="*/ 69 w 83"/>
              <a:gd name="T83" fmla="*/ 2 h 54"/>
              <a:gd name="T84" fmla="*/ 69 w 83"/>
              <a:gd name="T85" fmla="*/ 2 h 54"/>
              <a:gd name="T86" fmla="*/ 68 w 83"/>
              <a:gd name="T87" fmla="*/ 1 h 54"/>
              <a:gd name="T88" fmla="*/ 68 w 83"/>
              <a:gd name="T89" fmla="*/ 0 h 54"/>
              <a:gd name="T90" fmla="*/ 10 w 83"/>
              <a:gd name="T91" fmla="*/ 12 h 54"/>
              <a:gd name="T92" fmla="*/ 9 w 83"/>
              <a:gd name="T93" fmla="*/ 7 h 54"/>
              <a:gd name="T94" fmla="*/ 5 w 83"/>
              <a:gd name="T95" fmla="*/ 10 h 54"/>
              <a:gd name="T96" fmla="*/ 5 w 83"/>
              <a:gd name="T97" fmla="*/ 10 h 54"/>
              <a:gd name="T98" fmla="*/ 4 w 83"/>
              <a:gd name="T99" fmla="*/ 10 h 54"/>
              <a:gd name="T100" fmla="*/ 4 w 83"/>
              <a:gd name="T101" fmla="*/ 10 h 54"/>
              <a:gd name="T102" fmla="*/ 3 w 83"/>
              <a:gd name="T103" fmla="*/ 11 h 54"/>
              <a:gd name="T104" fmla="*/ 1 w 83"/>
              <a:gd name="T105" fmla="*/ 14 h 54"/>
              <a:gd name="T106" fmla="*/ 0 w 83"/>
              <a:gd name="T107" fmla="*/ 14 h 54"/>
              <a:gd name="T108" fmla="*/ 4 w 83"/>
              <a:gd name="T109" fmla="*/ 38 h 54"/>
              <a:gd name="T110" fmla="*/ 7 w 83"/>
              <a:gd name="T111" fmla="*/ 54 h 54"/>
              <a:gd name="T112" fmla="*/ 21 w 83"/>
              <a:gd name="T113" fmla="*/ 51 h 54"/>
              <a:gd name="T114" fmla="*/ 21 w 83"/>
              <a:gd name="T115" fmla="*/ 51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3"/>
              <a:gd name="T175" fmla="*/ 0 h 54"/>
              <a:gd name="T176" fmla="*/ 83 w 83"/>
              <a:gd name="T177" fmla="*/ 54 h 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3" h="54">
                <a:moveTo>
                  <a:pt x="21" y="51"/>
                </a:moveTo>
                <a:lnTo>
                  <a:pt x="58" y="44"/>
                </a:lnTo>
                <a:lnTo>
                  <a:pt x="70" y="42"/>
                </a:lnTo>
                <a:lnTo>
                  <a:pt x="71" y="42"/>
                </a:lnTo>
                <a:lnTo>
                  <a:pt x="71" y="40"/>
                </a:lnTo>
                <a:lnTo>
                  <a:pt x="72" y="39"/>
                </a:lnTo>
                <a:lnTo>
                  <a:pt x="74" y="39"/>
                </a:lnTo>
                <a:lnTo>
                  <a:pt x="75" y="39"/>
                </a:lnTo>
                <a:lnTo>
                  <a:pt x="79" y="37"/>
                </a:lnTo>
                <a:lnTo>
                  <a:pt x="79" y="35"/>
                </a:lnTo>
                <a:lnTo>
                  <a:pt x="81" y="33"/>
                </a:lnTo>
                <a:lnTo>
                  <a:pt x="83" y="31"/>
                </a:lnTo>
                <a:lnTo>
                  <a:pt x="82" y="30"/>
                </a:lnTo>
                <a:lnTo>
                  <a:pt x="81" y="29"/>
                </a:lnTo>
                <a:lnTo>
                  <a:pt x="80" y="28"/>
                </a:lnTo>
                <a:lnTo>
                  <a:pt x="79" y="28"/>
                </a:lnTo>
                <a:lnTo>
                  <a:pt x="78" y="27"/>
                </a:lnTo>
                <a:lnTo>
                  <a:pt x="77" y="25"/>
                </a:lnTo>
                <a:lnTo>
                  <a:pt x="75" y="25"/>
                </a:lnTo>
                <a:lnTo>
                  <a:pt x="75" y="21"/>
                </a:lnTo>
                <a:lnTo>
                  <a:pt x="76" y="21"/>
                </a:lnTo>
                <a:lnTo>
                  <a:pt x="76" y="19"/>
                </a:lnTo>
                <a:lnTo>
                  <a:pt x="75" y="18"/>
                </a:lnTo>
                <a:lnTo>
                  <a:pt x="75" y="17"/>
                </a:lnTo>
                <a:lnTo>
                  <a:pt x="77" y="15"/>
                </a:lnTo>
                <a:lnTo>
                  <a:pt x="77" y="12"/>
                </a:lnTo>
                <a:lnTo>
                  <a:pt x="78" y="10"/>
                </a:lnTo>
                <a:lnTo>
                  <a:pt x="79" y="10"/>
                </a:lnTo>
                <a:lnTo>
                  <a:pt x="78" y="9"/>
                </a:lnTo>
                <a:lnTo>
                  <a:pt x="74" y="9"/>
                </a:lnTo>
                <a:lnTo>
                  <a:pt x="74" y="8"/>
                </a:lnTo>
                <a:lnTo>
                  <a:pt x="73" y="8"/>
                </a:lnTo>
                <a:lnTo>
                  <a:pt x="73" y="6"/>
                </a:lnTo>
                <a:lnTo>
                  <a:pt x="71" y="3"/>
                </a:lnTo>
                <a:lnTo>
                  <a:pt x="70" y="3"/>
                </a:lnTo>
                <a:lnTo>
                  <a:pt x="70" y="2"/>
                </a:lnTo>
                <a:lnTo>
                  <a:pt x="69" y="2"/>
                </a:lnTo>
                <a:lnTo>
                  <a:pt x="68" y="1"/>
                </a:lnTo>
                <a:lnTo>
                  <a:pt x="68" y="0"/>
                </a:lnTo>
                <a:lnTo>
                  <a:pt x="10" y="12"/>
                </a:lnTo>
                <a:lnTo>
                  <a:pt x="9" y="7"/>
                </a:lnTo>
                <a:lnTo>
                  <a:pt x="5" y="10"/>
                </a:lnTo>
                <a:lnTo>
                  <a:pt x="4" y="10"/>
                </a:lnTo>
                <a:lnTo>
                  <a:pt x="3" y="11"/>
                </a:lnTo>
                <a:lnTo>
                  <a:pt x="1" y="14"/>
                </a:lnTo>
                <a:lnTo>
                  <a:pt x="0" y="14"/>
                </a:lnTo>
                <a:lnTo>
                  <a:pt x="4" y="38"/>
                </a:lnTo>
                <a:lnTo>
                  <a:pt x="7" y="54"/>
                </a:lnTo>
                <a:lnTo>
                  <a:pt x="21" y="51"/>
                </a:lnTo>
                <a:close/>
              </a:path>
            </a:pathLst>
          </a:custGeom>
          <a:noFill/>
          <a:ln w="9525">
            <a:solidFill>
              <a:srgbClr val="000000"/>
            </a:solidFill>
            <a:round/>
            <a:headEnd/>
            <a:tailEnd/>
          </a:ln>
        </p:spPr>
        <p:txBody>
          <a:bodyPr/>
          <a:lstStyle/>
          <a:p>
            <a:endParaRPr lang="en-US"/>
          </a:p>
        </p:txBody>
      </p:sp>
      <p:sp>
        <p:nvSpPr>
          <p:cNvPr id="35925" name="Freeform 84"/>
          <p:cNvSpPr>
            <a:spLocks/>
          </p:cNvSpPr>
          <p:nvPr/>
        </p:nvSpPr>
        <p:spPr bwMode="auto">
          <a:xfrm>
            <a:off x="7169150" y="3116263"/>
            <a:ext cx="144463" cy="225425"/>
          </a:xfrm>
          <a:custGeom>
            <a:avLst/>
            <a:gdLst>
              <a:gd name="T0" fmla="*/ 16 w 16"/>
              <a:gd name="T1" fmla="*/ 23 h 25"/>
              <a:gd name="T2" fmla="*/ 16 w 16"/>
              <a:gd name="T3" fmla="*/ 21 h 25"/>
              <a:gd name="T4" fmla="*/ 15 w 16"/>
              <a:gd name="T5" fmla="*/ 19 h 25"/>
              <a:gd name="T6" fmla="*/ 13 w 16"/>
              <a:gd name="T7" fmla="*/ 17 h 25"/>
              <a:gd name="T8" fmla="*/ 11 w 16"/>
              <a:gd name="T9" fmla="*/ 16 h 25"/>
              <a:gd name="T10" fmla="*/ 10 w 16"/>
              <a:gd name="T11" fmla="*/ 14 h 25"/>
              <a:gd name="T12" fmla="*/ 9 w 16"/>
              <a:gd name="T13" fmla="*/ 13 h 25"/>
              <a:gd name="T14" fmla="*/ 7 w 16"/>
              <a:gd name="T15" fmla="*/ 10 h 25"/>
              <a:gd name="T16" fmla="*/ 6 w 16"/>
              <a:gd name="T17" fmla="*/ 8 h 25"/>
              <a:gd name="T18" fmla="*/ 5 w 16"/>
              <a:gd name="T19" fmla="*/ 7 h 25"/>
              <a:gd name="T20" fmla="*/ 4 w 16"/>
              <a:gd name="T21" fmla="*/ 5 h 25"/>
              <a:gd name="T22" fmla="*/ 4 w 16"/>
              <a:gd name="T23" fmla="*/ 4 h 25"/>
              <a:gd name="T24" fmla="*/ 4 w 16"/>
              <a:gd name="T25" fmla="*/ 4 h 25"/>
              <a:gd name="T26" fmla="*/ 4 w 16"/>
              <a:gd name="T27" fmla="*/ 4 h 25"/>
              <a:gd name="T28" fmla="*/ 5 w 16"/>
              <a:gd name="T29" fmla="*/ 0 h 25"/>
              <a:gd name="T30" fmla="*/ 4 w 16"/>
              <a:gd name="T31" fmla="*/ 0 h 25"/>
              <a:gd name="T32" fmla="*/ 2 w 16"/>
              <a:gd name="T33" fmla="*/ 0 h 25"/>
              <a:gd name="T34" fmla="*/ 1 w 16"/>
              <a:gd name="T35" fmla="*/ 1 h 25"/>
              <a:gd name="T36" fmla="*/ 1 w 16"/>
              <a:gd name="T37" fmla="*/ 3 h 25"/>
              <a:gd name="T38" fmla="*/ 1 w 16"/>
              <a:gd name="T39" fmla="*/ 3 h 25"/>
              <a:gd name="T40" fmla="*/ 0 w 16"/>
              <a:gd name="T41" fmla="*/ 3 h 25"/>
              <a:gd name="T42" fmla="*/ 7 w 16"/>
              <a:gd name="T43" fmla="*/ 25 h 25"/>
              <a:gd name="T44" fmla="*/ 16 w 16"/>
              <a:gd name="T45" fmla="*/ 23 h 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
              <a:gd name="T70" fmla="*/ 0 h 25"/>
              <a:gd name="T71" fmla="*/ 16 w 16"/>
              <a:gd name="T72" fmla="*/ 25 h 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 h="25">
                <a:moveTo>
                  <a:pt x="16" y="23"/>
                </a:moveTo>
                <a:lnTo>
                  <a:pt x="16" y="21"/>
                </a:lnTo>
                <a:lnTo>
                  <a:pt x="15" y="19"/>
                </a:lnTo>
                <a:lnTo>
                  <a:pt x="13" y="17"/>
                </a:lnTo>
                <a:lnTo>
                  <a:pt x="11" y="16"/>
                </a:lnTo>
                <a:lnTo>
                  <a:pt x="10" y="14"/>
                </a:lnTo>
                <a:lnTo>
                  <a:pt x="9" y="13"/>
                </a:lnTo>
                <a:lnTo>
                  <a:pt x="7" y="10"/>
                </a:lnTo>
                <a:lnTo>
                  <a:pt x="6" y="8"/>
                </a:lnTo>
                <a:lnTo>
                  <a:pt x="5" y="7"/>
                </a:lnTo>
                <a:lnTo>
                  <a:pt x="4" y="5"/>
                </a:lnTo>
                <a:lnTo>
                  <a:pt x="4" y="4"/>
                </a:lnTo>
                <a:lnTo>
                  <a:pt x="5" y="0"/>
                </a:lnTo>
                <a:lnTo>
                  <a:pt x="4" y="0"/>
                </a:lnTo>
                <a:lnTo>
                  <a:pt x="2" y="0"/>
                </a:lnTo>
                <a:lnTo>
                  <a:pt x="1" y="1"/>
                </a:lnTo>
                <a:lnTo>
                  <a:pt x="1" y="3"/>
                </a:lnTo>
                <a:lnTo>
                  <a:pt x="0" y="3"/>
                </a:lnTo>
                <a:lnTo>
                  <a:pt x="7" y="25"/>
                </a:lnTo>
                <a:lnTo>
                  <a:pt x="16" y="23"/>
                </a:lnTo>
                <a:close/>
              </a:path>
            </a:pathLst>
          </a:custGeom>
          <a:solidFill>
            <a:srgbClr val="FFFFFF"/>
          </a:solidFill>
          <a:ln w="19050">
            <a:solidFill>
              <a:srgbClr val="000000"/>
            </a:solidFill>
            <a:round/>
            <a:headEnd/>
            <a:tailEnd/>
          </a:ln>
        </p:spPr>
        <p:txBody>
          <a:bodyPr/>
          <a:lstStyle/>
          <a:p>
            <a:endParaRPr lang="en-US"/>
          </a:p>
        </p:txBody>
      </p:sp>
      <p:sp>
        <p:nvSpPr>
          <p:cNvPr id="35926" name="Freeform 85"/>
          <p:cNvSpPr>
            <a:spLocks/>
          </p:cNvSpPr>
          <p:nvPr/>
        </p:nvSpPr>
        <p:spPr bwMode="auto">
          <a:xfrm>
            <a:off x="7169150" y="3116263"/>
            <a:ext cx="144463" cy="225425"/>
          </a:xfrm>
          <a:custGeom>
            <a:avLst/>
            <a:gdLst>
              <a:gd name="T0" fmla="*/ 16 w 16"/>
              <a:gd name="T1" fmla="*/ 23 h 25"/>
              <a:gd name="T2" fmla="*/ 16 w 16"/>
              <a:gd name="T3" fmla="*/ 21 h 25"/>
              <a:gd name="T4" fmla="*/ 15 w 16"/>
              <a:gd name="T5" fmla="*/ 19 h 25"/>
              <a:gd name="T6" fmla="*/ 13 w 16"/>
              <a:gd name="T7" fmla="*/ 17 h 25"/>
              <a:gd name="T8" fmla="*/ 11 w 16"/>
              <a:gd name="T9" fmla="*/ 16 h 25"/>
              <a:gd name="T10" fmla="*/ 10 w 16"/>
              <a:gd name="T11" fmla="*/ 14 h 25"/>
              <a:gd name="T12" fmla="*/ 9 w 16"/>
              <a:gd name="T13" fmla="*/ 13 h 25"/>
              <a:gd name="T14" fmla="*/ 7 w 16"/>
              <a:gd name="T15" fmla="*/ 10 h 25"/>
              <a:gd name="T16" fmla="*/ 6 w 16"/>
              <a:gd name="T17" fmla="*/ 8 h 25"/>
              <a:gd name="T18" fmla="*/ 5 w 16"/>
              <a:gd name="T19" fmla="*/ 7 h 25"/>
              <a:gd name="T20" fmla="*/ 4 w 16"/>
              <a:gd name="T21" fmla="*/ 5 h 25"/>
              <a:gd name="T22" fmla="*/ 4 w 16"/>
              <a:gd name="T23" fmla="*/ 4 h 25"/>
              <a:gd name="T24" fmla="*/ 4 w 16"/>
              <a:gd name="T25" fmla="*/ 4 h 25"/>
              <a:gd name="T26" fmla="*/ 4 w 16"/>
              <a:gd name="T27" fmla="*/ 4 h 25"/>
              <a:gd name="T28" fmla="*/ 5 w 16"/>
              <a:gd name="T29" fmla="*/ 0 h 25"/>
              <a:gd name="T30" fmla="*/ 4 w 16"/>
              <a:gd name="T31" fmla="*/ 0 h 25"/>
              <a:gd name="T32" fmla="*/ 2 w 16"/>
              <a:gd name="T33" fmla="*/ 0 h 25"/>
              <a:gd name="T34" fmla="*/ 1 w 16"/>
              <a:gd name="T35" fmla="*/ 1 h 25"/>
              <a:gd name="T36" fmla="*/ 1 w 16"/>
              <a:gd name="T37" fmla="*/ 3 h 25"/>
              <a:gd name="T38" fmla="*/ 1 w 16"/>
              <a:gd name="T39" fmla="*/ 3 h 25"/>
              <a:gd name="T40" fmla="*/ 0 w 16"/>
              <a:gd name="T41" fmla="*/ 3 h 25"/>
              <a:gd name="T42" fmla="*/ 7 w 16"/>
              <a:gd name="T43" fmla="*/ 25 h 25"/>
              <a:gd name="T44" fmla="*/ 16 w 16"/>
              <a:gd name="T45" fmla="*/ 23 h 25"/>
              <a:gd name="T46" fmla="*/ 16 w 16"/>
              <a:gd name="T47" fmla="*/ 23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25"/>
              <a:gd name="T74" fmla="*/ 16 w 16"/>
              <a:gd name="T75" fmla="*/ 25 h 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25">
                <a:moveTo>
                  <a:pt x="16" y="23"/>
                </a:moveTo>
                <a:lnTo>
                  <a:pt x="16" y="21"/>
                </a:lnTo>
                <a:lnTo>
                  <a:pt x="15" y="19"/>
                </a:lnTo>
                <a:lnTo>
                  <a:pt x="13" y="17"/>
                </a:lnTo>
                <a:lnTo>
                  <a:pt x="11" y="16"/>
                </a:lnTo>
                <a:lnTo>
                  <a:pt x="10" y="14"/>
                </a:lnTo>
                <a:lnTo>
                  <a:pt x="9" y="13"/>
                </a:lnTo>
                <a:lnTo>
                  <a:pt x="7" y="10"/>
                </a:lnTo>
                <a:lnTo>
                  <a:pt x="6" y="8"/>
                </a:lnTo>
                <a:lnTo>
                  <a:pt x="5" y="7"/>
                </a:lnTo>
                <a:lnTo>
                  <a:pt x="4" y="5"/>
                </a:lnTo>
                <a:lnTo>
                  <a:pt x="4" y="4"/>
                </a:lnTo>
                <a:lnTo>
                  <a:pt x="5" y="0"/>
                </a:lnTo>
                <a:lnTo>
                  <a:pt x="4" y="0"/>
                </a:lnTo>
                <a:lnTo>
                  <a:pt x="2" y="0"/>
                </a:lnTo>
                <a:lnTo>
                  <a:pt x="1" y="1"/>
                </a:lnTo>
                <a:lnTo>
                  <a:pt x="1" y="3"/>
                </a:lnTo>
                <a:lnTo>
                  <a:pt x="0" y="3"/>
                </a:lnTo>
                <a:lnTo>
                  <a:pt x="7" y="25"/>
                </a:lnTo>
                <a:lnTo>
                  <a:pt x="16" y="23"/>
                </a:lnTo>
                <a:close/>
              </a:path>
            </a:pathLst>
          </a:custGeom>
          <a:noFill/>
          <a:ln w="9525">
            <a:solidFill>
              <a:srgbClr val="000000"/>
            </a:solidFill>
            <a:round/>
            <a:headEnd/>
            <a:tailEnd/>
          </a:ln>
        </p:spPr>
        <p:txBody>
          <a:bodyPr/>
          <a:lstStyle/>
          <a:p>
            <a:endParaRPr lang="en-US"/>
          </a:p>
        </p:txBody>
      </p:sp>
      <p:sp>
        <p:nvSpPr>
          <p:cNvPr id="35927" name="Freeform 86"/>
          <p:cNvSpPr>
            <a:spLocks/>
          </p:cNvSpPr>
          <p:nvPr/>
        </p:nvSpPr>
        <p:spPr bwMode="auto">
          <a:xfrm>
            <a:off x="7205663" y="2854325"/>
            <a:ext cx="179387" cy="396875"/>
          </a:xfrm>
          <a:custGeom>
            <a:avLst/>
            <a:gdLst>
              <a:gd name="T0" fmla="*/ 0 w 20"/>
              <a:gd name="T1" fmla="*/ 33 h 44"/>
              <a:gd name="T2" fmla="*/ 1 w 20"/>
              <a:gd name="T3" fmla="*/ 33 h 44"/>
              <a:gd name="T4" fmla="*/ 3 w 20"/>
              <a:gd name="T5" fmla="*/ 36 h 44"/>
              <a:gd name="T6" fmla="*/ 7 w 20"/>
              <a:gd name="T7" fmla="*/ 39 h 44"/>
              <a:gd name="T8" fmla="*/ 10 w 20"/>
              <a:gd name="T9" fmla="*/ 39 h 44"/>
              <a:gd name="T10" fmla="*/ 11 w 20"/>
              <a:gd name="T11" fmla="*/ 42 h 44"/>
              <a:gd name="T12" fmla="*/ 12 w 20"/>
              <a:gd name="T13" fmla="*/ 44 h 44"/>
              <a:gd name="T14" fmla="*/ 14 w 20"/>
              <a:gd name="T15" fmla="*/ 41 h 44"/>
              <a:gd name="T16" fmla="*/ 15 w 20"/>
              <a:gd name="T17" fmla="*/ 36 h 44"/>
              <a:gd name="T18" fmla="*/ 18 w 20"/>
              <a:gd name="T19" fmla="*/ 31 h 44"/>
              <a:gd name="T20" fmla="*/ 20 w 20"/>
              <a:gd name="T21" fmla="*/ 27 h 44"/>
              <a:gd name="T22" fmla="*/ 19 w 20"/>
              <a:gd name="T23" fmla="*/ 20 h 44"/>
              <a:gd name="T24" fmla="*/ 18 w 20"/>
              <a:gd name="T25" fmla="*/ 13 h 44"/>
              <a:gd name="T26" fmla="*/ 15 w 20"/>
              <a:gd name="T27" fmla="*/ 15 h 44"/>
              <a:gd name="T28" fmla="*/ 14 w 20"/>
              <a:gd name="T29" fmla="*/ 14 h 44"/>
              <a:gd name="T30" fmla="*/ 13 w 20"/>
              <a:gd name="T31" fmla="*/ 14 h 44"/>
              <a:gd name="T32" fmla="*/ 14 w 20"/>
              <a:gd name="T33" fmla="*/ 11 h 44"/>
              <a:gd name="T34" fmla="*/ 16 w 20"/>
              <a:gd name="T35" fmla="*/ 10 h 44"/>
              <a:gd name="T36" fmla="*/ 16 w 20"/>
              <a:gd name="T37" fmla="*/ 7 h 44"/>
              <a:gd name="T38" fmla="*/ 17 w 20"/>
              <a:gd name="T39" fmla="*/ 6 h 44"/>
              <a:gd name="T40" fmla="*/ 5 w 20"/>
              <a:gd name="T41" fmla="*/ 0 h 44"/>
              <a:gd name="T42" fmla="*/ 3 w 20"/>
              <a:gd name="T43" fmla="*/ 2 h 44"/>
              <a:gd name="T44" fmla="*/ 3 w 20"/>
              <a:gd name="T45" fmla="*/ 5 h 44"/>
              <a:gd name="T46" fmla="*/ 1 w 20"/>
              <a:gd name="T47" fmla="*/ 7 h 44"/>
              <a:gd name="T48" fmla="*/ 2 w 20"/>
              <a:gd name="T49" fmla="*/ 9 h 44"/>
              <a:gd name="T50" fmla="*/ 1 w 20"/>
              <a:gd name="T51" fmla="*/ 11 h 44"/>
              <a:gd name="T52" fmla="*/ 1 w 20"/>
              <a:gd name="T53" fmla="*/ 15 h 44"/>
              <a:gd name="T54" fmla="*/ 4 w 20"/>
              <a:gd name="T55" fmla="*/ 17 h 44"/>
              <a:gd name="T56" fmla="*/ 6 w 20"/>
              <a:gd name="T57" fmla="*/ 18 h 44"/>
              <a:gd name="T58" fmla="*/ 8 w 20"/>
              <a:gd name="T59" fmla="*/ 20 h 44"/>
              <a:gd name="T60" fmla="*/ 9 w 20"/>
              <a:gd name="T61" fmla="*/ 21 h 44"/>
              <a:gd name="T62" fmla="*/ 5 w 20"/>
              <a:gd name="T63" fmla="*/ 25 h 44"/>
              <a:gd name="T64" fmla="*/ 1 w 20"/>
              <a:gd name="T65" fmla="*/ 29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4"/>
              <a:gd name="T101" fmla="*/ 20 w 20"/>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4">
                <a:moveTo>
                  <a:pt x="1" y="29"/>
                </a:moveTo>
                <a:lnTo>
                  <a:pt x="0" y="33"/>
                </a:lnTo>
                <a:lnTo>
                  <a:pt x="1" y="33"/>
                </a:lnTo>
                <a:lnTo>
                  <a:pt x="2" y="34"/>
                </a:lnTo>
                <a:lnTo>
                  <a:pt x="3" y="36"/>
                </a:lnTo>
                <a:lnTo>
                  <a:pt x="4" y="37"/>
                </a:lnTo>
                <a:lnTo>
                  <a:pt x="7" y="39"/>
                </a:lnTo>
                <a:lnTo>
                  <a:pt x="8" y="39"/>
                </a:lnTo>
                <a:lnTo>
                  <a:pt x="10" y="39"/>
                </a:lnTo>
                <a:lnTo>
                  <a:pt x="11" y="39"/>
                </a:lnTo>
                <a:lnTo>
                  <a:pt x="11" y="42"/>
                </a:lnTo>
                <a:lnTo>
                  <a:pt x="11" y="43"/>
                </a:lnTo>
                <a:lnTo>
                  <a:pt x="12" y="44"/>
                </a:lnTo>
                <a:lnTo>
                  <a:pt x="13" y="43"/>
                </a:lnTo>
                <a:lnTo>
                  <a:pt x="14" y="41"/>
                </a:lnTo>
                <a:lnTo>
                  <a:pt x="14" y="39"/>
                </a:lnTo>
                <a:lnTo>
                  <a:pt x="15" y="36"/>
                </a:lnTo>
                <a:lnTo>
                  <a:pt x="16" y="34"/>
                </a:lnTo>
                <a:lnTo>
                  <a:pt x="18" y="31"/>
                </a:lnTo>
                <a:lnTo>
                  <a:pt x="19" y="29"/>
                </a:lnTo>
                <a:lnTo>
                  <a:pt x="20" y="27"/>
                </a:lnTo>
                <a:lnTo>
                  <a:pt x="20" y="26"/>
                </a:lnTo>
                <a:lnTo>
                  <a:pt x="19" y="20"/>
                </a:lnTo>
                <a:lnTo>
                  <a:pt x="19" y="15"/>
                </a:lnTo>
                <a:lnTo>
                  <a:pt x="18" y="13"/>
                </a:lnTo>
                <a:lnTo>
                  <a:pt x="16" y="14"/>
                </a:lnTo>
                <a:lnTo>
                  <a:pt x="15" y="15"/>
                </a:lnTo>
                <a:lnTo>
                  <a:pt x="14" y="14"/>
                </a:lnTo>
                <a:lnTo>
                  <a:pt x="13" y="14"/>
                </a:lnTo>
                <a:lnTo>
                  <a:pt x="13" y="13"/>
                </a:lnTo>
                <a:lnTo>
                  <a:pt x="14" y="11"/>
                </a:lnTo>
                <a:lnTo>
                  <a:pt x="15" y="11"/>
                </a:lnTo>
                <a:lnTo>
                  <a:pt x="16" y="10"/>
                </a:lnTo>
                <a:lnTo>
                  <a:pt x="15" y="9"/>
                </a:lnTo>
                <a:lnTo>
                  <a:pt x="16" y="7"/>
                </a:lnTo>
                <a:lnTo>
                  <a:pt x="17" y="6"/>
                </a:lnTo>
                <a:lnTo>
                  <a:pt x="17" y="4"/>
                </a:lnTo>
                <a:lnTo>
                  <a:pt x="5" y="0"/>
                </a:lnTo>
                <a:lnTo>
                  <a:pt x="4" y="0"/>
                </a:lnTo>
                <a:lnTo>
                  <a:pt x="3" y="2"/>
                </a:lnTo>
                <a:lnTo>
                  <a:pt x="3" y="5"/>
                </a:lnTo>
                <a:lnTo>
                  <a:pt x="1" y="7"/>
                </a:lnTo>
                <a:lnTo>
                  <a:pt x="1" y="8"/>
                </a:lnTo>
                <a:lnTo>
                  <a:pt x="2" y="9"/>
                </a:lnTo>
                <a:lnTo>
                  <a:pt x="2" y="11"/>
                </a:lnTo>
                <a:lnTo>
                  <a:pt x="1" y="11"/>
                </a:lnTo>
                <a:lnTo>
                  <a:pt x="1" y="15"/>
                </a:lnTo>
                <a:lnTo>
                  <a:pt x="3" y="15"/>
                </a:lnTo>
                <a:lnTo>
                  <a:pt x="4" y="17"/>
                </a:lnTo>
                <a:lnTo>
                  <a:pt x="5" y="18"/>
                </a:lnTo>
                <a:lnTo>
                  <a:pt x="6" y="18"/>
                </a:lnTo>
                <a:lnTo>
                  <a:pt x="7" y="19"/>
                </a:lnTo>
                <a:lnTo>
                  <a:pt x="8" y="20"/>
                </a:lnTo>
                <a:lnTo>
                  <a:pt x="9" y="21"/>
                </a:lnTo>
                <a:lnTo>
                  <a:pt x="7" y="23"/>
                </a:lnTo>
                <a:lnTo>
                  <a:pt x="5" y="25"/>
                </a:lnTo>
                <a:lnTo>
                  <a:pt x="5" y="27"/>
                </a:lnTo>
                <a:lnTo>
                  <a:pt x="1" y="29"/>
                </a:lnTo>
                <a:close/>
              </a:path>
            </a:pathLst>
          </a:custGeom>
          <a:solidFill>
            <a:srgbClr val="FFFFFF"/>
          </a:solidFill>
          <a:ln w="19050">
            <a:solidFill>
              <a:srgbClr val="000000"/>
            </a:solidFill>
            <a:round/>
            <a:headEnd/>
            <a:tailEnd/>
          </a:ln>
        </p:spPr>
        <p:txBody>
          <a:bodyPr/>
          <a:lstStyle/>
          <a:p>
            <a:endParaRPr lang="en-US"/>
          </a:p>
        </p:txBody>
      </p:sp>
      <p:sp>
        <p:nvSpPr>
          <p:cNvPr id="35928" name="Freeform 87"/>
          <p:cNvSpPr>
            <a:spLocks/>
          </p:cNvSpPr>
          <p:nvPr/>
        </p:nvSpPr>
        <p:spPr bwMode="auto">
          <a:xfrm>
            <a:off x="7205663" y="2854325"/>
            <a:ext cx="179387" cy="396875"/>
          </a:xfrm>
          <a:custGeom>
            <a:avLst/>
            <a:gdLst>
              <a:gd name="T0" fmla="*/ 0 w 20"/>
              <a:gd name="T1" fmla="*/ 33 h 44"/>
              <a:gd name="T2" fmla="*/ 1 w 20"/>
              <a:gd name="T3" fmla="*/ 33 h 44"/>
              <a:gd name="T4" fmla="*/ 3 w 20"/>
              <a:gd name="T5" fmla="*/ 36 h 44"/>
              <a:gd name="T6" fmla="*/ 7 w 20"/>
              <a:gd name="T7" fmla="*/ 39 h 44"/>
              <a:gd name="T8" fmla="*/ 10 w 20"/>
              <a:gd name="T9" fmla="*/ 39 h 44"/>
              <a:gd name="T10" fmla="*/ 11 w 20"/>
              <a:gd name="T11" fmla="*/ 42 h 44"/>
              <a:gd name="T12" fmla="*/ 12 w 20"/>
              <a:gd name="T13" fmla="*/ 44 h 44"/>
              <a:gd name="T14" fmla="*/ 14 w 20"/>
              <a:gd name="T15" fmla="*/ 41 h 44"/>
              <a:gd name="T16" fmla="*/ 15 w 20"/>
              <a:gd name="T17" fmla="*/ 36 h 44"/>
              <a:gd name="T18" fmla="*/ 18 w 20"/>
              <a:gd name="T19" fmla="*/ 31 h 44"/>
              <a:gd name="T20" fmla="*/ 20 w 20"/>
              <a:gd name="T21" fmla="*/ 27 h 44"/>
              <a:gd name="T22" fmla="*/ 19 w 20"/>
              <a:gd name="T23" fmla="*/ 20 h 44"/>
              <a:gd name="T24" fmla="*/ 18 w 20"/>
              <a:gd name="T25" fmla="*/ 13 h 44"/>
              <a:gd name="T26" fmla="*/ 15 w 20"/>
              <a:gd name="T27" fmla="*/ 15 h 44"/>
              <a:gd name="T28" fmla="*/ 14 w 20"/>
              <a:gd name="T29" fmla="*/ 14 h 44"/>
              <a:gd name="T30" fmla="*/ 13 w 20"/>
              <a:gd name="T31" fmla="*/ 14 h 44"/>
              <a:gd name="T32" fmla="*/ 14 w 20"/>
              <a:gd name="T33" fmla="*/ 11 h 44"/>
              <a:gd name="T34" fmla="*/ 16 w 20"/>
              <a:gd name="T35" fmla="*/ 10 h 44"/>
              <a:gd name="T36" fmla="*/ 16 w 20"/>
              <a:gd name="T37" fmla="*/ 7 h 44"/>
              <a:gd name="T38" fmla="*/ 17 w 20"/>
              <a:gd name="T39" fmla="*/ 6 h 44"/>
              <a:gd name="T40" fmla="*/ 5 w 20"/>
              <a:gd name="T41" fmla="*/ 0 h 44"/>
              <a:gd name="T42" fmla="*/ 3 w 20"/>
              <a:gd name="T43" fmla="*/ 2 h 44"/>
              <a:gd name="T44" fmla="*/ 3 w 20"/>
              <a:gd name="T45" fmla="*/ 5 h 44"/>
              <a:gd name="T46" fmla="*/ 1 w 20"/>
              <a:gd name="T47" fmla="*/ 7 h 44"/>
              <a:gd name="T48" fmla="*/ 2 w 20"/>
              <a:gd name="T49" fmla="*/ 9 h 44"/>
              <a:gd name="T50" fmla="*/ 1 w 20"/>
              <a:gd name="T51" fmla="*/ 11 h 44"/>
              <a:gd name="T52" fmla="*/ 1 w 20"/>
              <a:gd name="T53" fmla="*/ 15 h 44"/>
              <a:gd name="T54" fmla="*/ 4 w 20"/>
              <a:gd name="T55" fmla="*/ 17 h 44"/>
              <a:gd name="T56" fmla="*/ 6 w 20"/>
              <a:gd name="T57" fmla="*/ 18 h 44"/>
              <a:gd name="T58" fmla="*/ 8 w 20"/>
              <a:gd name="T59" fmla="*/ 20 h 44"/>
              <a:gd name="T60" fmla="*/ 9 w 20"/>
              <a:gd name="T61" fmla="*/ 21 h 44"/>
              <a:gd name="T62" fmla="*/ 5 w 20"/>
              <a:gd name="T63" fmla="*/ 25 h 44"/>
              <a:gd name="T64" fmla="*/ 1 w 20"/>
              <a:gd name="T65" fmla="*/ 29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4"/>
              <a:gd name="T101" fmla="*/ 20 w 20"/>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4">
                <a:moveTo>
                  <a:pt x="1" y="29"/>
                </a:moveTo>
                <a:lnTo>
                  <a:pt x="0" y="33"/>
                </a:lnTo>
                <a:lnTo>
                  <a:pt x="1" y="33"/>
                </a:lnTo>
                <a:lnTo>
                  <a:pt x="2" y="34"/>
                </a:lnTo>
                <a:lnTo>
                  <a:pt x="3" y="36"/>
                </a:lnTo>
                <a:lnTo>
                  <a:pt x="4" y="37"/>
                </a:lnTo>
                <a:lnTo>
                  <a:pt x="7" y="39"/>
                </a:lnTo>
                <a:lnTo>
                  <a:pt x="8" y="39"/>
                </a:lnTo>
                <a:lnTo>
                  <a:pt x="10" y="39"/>
                </a:lnTo>
                <a:lnTo>
                  <a:pt x="11" y="39"/>
                </a:lnTo>
                <a:lnTo>
                  <a:pt x="11" y="42"/>
                </a:lnTo>
                <a:lnTo>
                  <a:pt x="11" y="43"/>
                </a:lnTo>
                <a:lnTo>
                  <a:pt x="12" y="44"/>
                </a:lnTo>
                <a:lnTo>
                  <a:pt x="13" y="43"/>
                </a:lnTo>
                <a:lnTo>
                  <a:pt x="14" y="41"/>
                </a:lnTo>
                <a:lnTo>
                  <a:pt x="14" y="39"/>
                </a:lnTo>
                <a:lnTo>
                  <a:pt x="15" y="36"/>
                </a:lnTo>
                <a:lnTo>
                  <a:pt x="16" y="34"/>
                </a:lnTo>
                <a:lnTo>
                  <a:pt x="18" y="31"/>
                </a:lnTo>
                <a:lnTo>
                  <a:pt x="19" y="29"/>
                </a:lnTo>
                <a:lnTo>
                  <a:pt x="20" y="27"/>
                </a:lnTo>
                <a:lnTo>
                  <a:pt x="20" y="26"/>
                </a:lnTo>
                <a:lnTo>
                  <a:pt x="19" y="20"/>
                </a:lnTo>
                <a:lnTo>
                  <a:pt x="19" y="15"/>
                </a:lnTo>
                <a:lnTo>
                  <a:pt x="18" y="13"/>
                </a:lnTo>
                <a:lnTo>
                  <a:pt x="16" y="14"/>
                </a:lnTo>
                <a:lnTo>
                  <a:pt x="15" y="15"/>
                </a:lnTo>
                <a:lnTo>
                  <a:pt x="14" y="14"/>
                </a:lnTo>
                <a:lnTo>
                  <a:pt x="13" y="14"/>
                </a:lnTo>
                <a:lnTo>
                  <a:pt x="13" y="13"/>
                </a:lnTo>
                <a:lnTo>
                  <a:pt x="14" y="11"/>
                </a:lnTo>
                <a:lnTo>
                  <a:pt x="15" y="11"/>
                </a:lnTo>
                <a:lnTo>
                  <a:pt x="16" y="10"/>
                </a:lnTo>
                <a:lnTo>
                  <a:pt x="15" y="9"/>
                </a:lnTo>
                <a:lnTo>
                  <a:pt x="16" y="7"/>
                </a:lnTo>
                <a:lnTo>
                  <a:pt x="17" y="6"/>
                </a:lnTo>
                <a:lnTo>
                  <a:pt x="17" y="4"/>
                </a:lnTo>
                <a:lnTo>
                  <a:pt x="5" y="0"/>
                </a:lnTo>
                <a:lnTo>
                  <a:pt x="4" y="0"/>
                </a:lnTo>
                <a:lnTo>
                  <a:pt x="3" y="2"/>
                </a:lnTo>
                <a:lnTo>
                  <a:pt x="3" y="5"/>
                </a:lnTo>
                <a:lnTo>
                  <a:pt x="1" y="7"/>
                </a:lnTo>
                <a:lnTo>
                  <a:pt x="1" y="8"/>
                </a:lnTo>
                <a:lnTo>
                  <a:pt x="2" y="9"/>
                </a:lnTo>
                <a:lnTo>
                  <a:pt x="2" y="11"/>
                </a:lnTo>
                <a:lnTo>
                  <a:pt x="1" y="11"/>
                </a:lnTo>
                <a:lnTo>
                  <a:pt x="1" y="15"/>
                </a:lnTo>
                <a:lnTo>
                  <a:pt x="3" y="15"/>
                </a:lnTo>
                <a:lnTo>
                  <a:pt x="4" y="17"/>
                </a:lnTo>
                <a:lnTo>
                  <a:pt x="5" y="18"/>
                </a:lnTo>
                <a:lnTo>
                  <a:pt x="6" y="18"/>
                </a:lnTo>
                <a:lnTo>
                  <a:pt x="7" y="19"/>
                </a:lnTo>
                <a:lnTo>
                  <a:pt x="8" y="20"/>
                </a:lnTo>
                <a:lnTo>
                  <a:pt x="9" y="21"/>
                </a:lnTo>
                <a:lnTo>
                  <a:pt x="7" y="23"/>
                </a:lnTo>
                <a:lnTo>
                  <a:pt x="5" y="25"/>
                </a:lnTo>
                <a:lnTo>
                  <a:pt x="5" y="27"/>
                </a:lnTo>
                <a:lnTo>
                  <a:pt x="1" y="29"/>
                </a:lnTo>
                <a:close/>
              </a:path>
            </a:pathLst>
          </a:custGeom>
          <a:noFill/>
          <a:ln w="9525">
            <a:solidFill>
              <a:srgbClr val="000000"/>
            </a:solidFill>
            <a:round/>
            <a:headEnd/>
            <a:tailEnd/>
          </a:ln>
        </p:spPr>
        <p:txBody>
          <a:bodyPr/>
          <a:lstStyle/>
          <a:p>
            <a:endParaRPr lang="en-US"/>
          </a:p>
        </p:txBody>
      </p:sp>
      <p:sp>
        <p:nvSpPr>
          <p:cNvPr id="35929" name="Freeform 88"/>
          <p:cNvSpPr>
            <a:spLocks/>
          </p:cNvSpPr>
          <p:nvPr/>
        </p:nvSpPr>
        <p:spPr bwMode="auto">
          <a:xfrm>
            <a:off x="7564438" y="2646363"/>
            <a:ext cx="107950" cy="127000"/>
          </a:xfrm>
          <a:custGeom>
            <a:avLst/>
            <a:gdLst>
              <a:gd name="T0" fmla="*/ 0 w 12"/>
              <a:gd name="T1" fmla="*/ 2 h 14"/>
              <a:gd name="T2" fmla="*/ 3 w 12"/>
              <a:gd name="T3" fmla="*/ 12 h 14"/>
              <a:gd name="T4" fmla="*/ 2 w 12"/>
              <a:gd name="T5" fmla="*/ 13 h 14"/>
              <a:gd name="T6" fmla="*/ 2 w 12"/>
              <a:gd name="T7" fmla="*/ 13 h 14"/>
              <a:gd name="T8" fmla="*/ 2 w 12"/>
              <a:gd name="T9" fmla="*/ 14 h 14"/>
              <a:gd name="T10" fmla="*/ 2 w 12"/>
              <a:gd name="T11" fmla="*/ 14 h 14"/>
              <a:gd name="T12" fmla="*/ 3 w 12"/>
              <a:gd name="T13" fmla="*/ 14 h 14"/>
              <a:gd name="T14" fmla="*/ 6 w 12"/>
              <a:gd name="T15" fmla="*/ 13 h 14"/>
              <a:gd name="T16" fmla="*/ 7 w 12"/>
              <a:gd name="T17" fmla="*/ 11 h 14"/>
              <a:gd name="T18" fmla="*/ 7 w 12"/>
              <a:gd name="T19" fmla="*/ 10 h 14"/>
              <a:gd name="T20" fmla="*/ 7 w 12"/>
              <a:gd name="T21" fmla="*/ 9 h 14"/>
              <a:gd name="T22" fmla="*/ 7 w 12"/>
              <a:gd name="T23" fmla="*/ 8 h 14"/>
              <a:gd name="T24" fmla="*/ 8 w 12"/>
              <a:gd name="T25" fmla="*/ 7 h 14"/>
              <a:gd name="T26" fmla="*/ 8 w 12"/>
              <a:gd name="T27" fmla="*/ 7 h 14"/>
              <a:gd name="T28" fmla="*/ 8 w 12"/>
              <a:gd name="T29" fmla="*/ 8 h 14"/>
              <a:gd name="T30" fmla="*/ 8 w 12"/>
              <a:gd name="T31" fmla="*/ 10 h 14"/>
              <a:gd name="T32" fmla="*/ 9 w 12"/>
              <a:gd name="T33" fmla="*/ 11 h 14"/>
              <a:gd name="T34" fmla="*/ 10 w 12"/>
              <a:gd name="T35" fmla="*/ 11 h 14"/>
              <a:gd name="T36" fmla="*/ 10 w 12"/>
              <a:gd name="T37" fmla="*/ 9 h 14"/>
              <a:gd name="T38" fmla="*/ 10 w 12"/>
              <a:gd name="T39" fmla="*/ 9 h 14"/>
              <a:gd name="T40" fmla="*/ 11 w 12"/>
              <a:gd name="T41" fmla="*/ 9 h 14"/>
              <a:gd name="T42" fmla="*/ 12 w 12"/>
              <a:gd name="T43" fmla="*/ 8 h 14"/>
              <a:gd name="T44" fmla="*/ 12 w 12"/>
              <a:gd name="T45" fmla="*/ 8 h 14"/>
              <a:gd name="T46" fmla="*/ 11 w 12"/>
              <a:gd name="T47" fmla="*/ 7 h 14"/>
              <a:gd name="T48" fmla="*/ 11 w 12"/>
              <a:gd name="T49" fmla="*/ 7 h 14"/>
              <a:gd name="T50" fmla="*/ 11 w 12"/>
              <a:gd name="T51" fmla="*/ 6 h 14"/>
              <a:gd name="T52" fmla="*/ 10 w 12"/>
              <a:gd name="T53" fmla="*/ 6 h 14"/>
              <a:gd name="T54" fmla="*/ 9 w 12"/>
              <a:gd name="T55" fmla="*/ 5 h 14"/>
              <a:gd name="T56" fmla="*/ 9 w 12"/>
              <a:gd name="T57" fmla="*/ 5 h 14"/>
              <a:gd name="T58" fmla="*/ 7 w 12"/>
              <a:gd name="T59" fmla="*/ 4 h 14"/>
              <a:gd name="T60" fmla="*/ 6 w 12"/>
              <a:gd name="T61" fmla="*/ 2 h 14"/>
              <a:gd name="T62" fmla="*/ 5 w 12"/>
              <a:gd name="T63" fmla="*/ 2 h 14"/>
              <a:gd name="T64" fmla="*/ 5 w 12"/>
              <a:gd name="T65" fmla="*/ 0 h 14"/>
              <a:gd name="T66" fmla="*/ 0 w 12"/>
              <a:gd name="T67" fmla="*/ 2 h 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
              <a:gd name="T103" fmla="*/ 0 h 14"/>
              <a:gd name="T104" fmla="*/ 12 w 12"/>
              <a:gd name="T105" fmla="*/ 14 h 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 h="14">
                <a:moveTo>
                  <a:pt x="0" y="2"/>
                </a:moveTo>
                <a:lnTo>
                  <a:pt x="3" y="12"/>
                </a:lnTo>
                <a:lnTo>
                  <a:pt x="2" y="13"/>
                </a:lnTo>
                <a:lnTo>
                  <a:pt x="2" y="14"/>
                </a:lnTo>
                <a:lnTo>
                  <a:pt x="3" y="14"/>
                </a:lnTo>
                <a:lnTo>
                  <a:pt x="6" y="13"/>
                </a:lnTo>
                <a:lnTo>
                  <a:pt x="7" y="11"/>
                </a:lnTo>
                <a:lnTo>
                  <a:pt x="7" y="10"/>
                </a:lnTo>
                <a:lnTo>
                  <a:pt x="7" y="9"/>
                </a:lnTo>
                <a:lnTo>
                  <a:pt x="7" y="8"/>
                </a:lnTo>
                <a:lnTo>
                  <a:pt x="8" y="7"/>
                </a:lnTo>
                <a:lnTo>
                  <a:pt x="8" y="8"/>
                </a:lnTo>
                <a:lnTo>
                  <a:pt x="8" y="10"/>
                </a:lnTo>
                <a:lnTo>
                  <a:pt x="9" y="11"/>
                </a:lnTo>
                <a:lnTo>
                  <a:pt x="10" y="11"/>
                </a:lnTo>
                <a:lnTo>
                  <a:pt x="10" y="9"/>
                </a:lnTo>
                <a:lnTo>
                  <a:pt x="11" y="9"/>
                </a:lnTo>
                <a:lnTo>
                  <a:pt x="12" y="8"/>
                </a:lnTo>
                <a:lnTo>
                  <a:pt x="11" y="7"/>
                </a:lnTo>
                <a:lnTo>
                  <a:pt x="11" y="6"/>
                </a:lnTo>
                <a:lnTo>
                  <a:pt x="10" y="6"/>
                </a:lnTo>
                <a:lnTo>
                  <a:pt x="9" y="5"/>
                </a:lnTo>
                <a:lnTo>
                  <a:pt x="7" y="4"/>
                </a:lnTo>
                <a:lnTo>
                  <a:pt x="6" y="2"/>
                </a:lnTo>
                <a:lnTo>
                  <a:pt x="5" y="2"/>
                </a:lnTo>
                <a:lnTo>
                  <a:pt x="5" y="0"/>
                </a:lnTo>
                <a:lnTo>
                  <a:pt x="0" y="2"/>
                </a:lnTo>
                <a:close/>
              </a:path>
            </a:pathLst>
          </a:custGeom>
          <a:solidFill>
            <a:srgbClr val="FFFFFF"/>
          </a:solidFill>
          <a:ln w="0">
            <a:solidFill>
              <a:srgbClr val="000000"/>
            </a:solidFill>
            <a:round/>
            <a:headEnd/>
            <a:tailEnd/>
          </a:ln>
        </p:spPr>
        <p:txBody>
          <a:bodyPr/>
          <a:lstStyle/>
          <a:p>
            <a:endParaRPr lang="en-US"/>
          </a:p>
        </p:txBody>
      </p:sp>
      <p:sp>
        <p:nvSpPr>
          <p:cNvPr id="35930" name="Freeform 89"/>
          <p:cNvSpPr>
            <a:spLocks/>
          </p:cNvSpPr>
          <p:nvPr/>
        </p:nvSpPr>
        <p:spPr bwMode="auto">
          <a:xfrm>
            <a:off x="7564438" y="2646363"/>
            <a:ext cx="107950" cy="127000"/>
          </a:xfrm>
          <a:custGeom>
            <a:avLst/>
            <a:gdLst>
              <a:gd name="T0" fmla="*/ 0 w 12"/>
              <a:gd name="T1" fmla="*/ 2 h 14"/>
              <a:gd name="T2" fmla="*/ 3 w 12"/>
              <a:gd name="T3" fmla="*/ 12 h 14"/>
              <a:gd name="T4" fmla="*/ 2 w 12"/>
              <a:gd name="T5" fmla="*/ 13 h 14"/>
              <a:gd name="T6" fmla="*/ 2 w 12"/>
              <a:gd name="T7" fmla="*/ 13 h 14"/>
              <a:gd name="T8" fmla="*/ 2 w 12"/>
              <a:gd name="T9" fmla="*/ 14 h 14"/>
              <a:gd name="T10" fmla="*/ 2 w 12"/>
              <a:gd name="T11" fmla="*/ 14 h 14"/>
              <a:gd name="T12" fmla="*/ 3 w 12"/>
              <a:gd name="T13" fmla="*/ 14 h 14"/>
              <a:gd name="T14" fmla="*/ 6 w 12"/>
              <a:gd name="T15" fmla="*/ 13 h 14"/>
              <a:gd name="T16" fmla="*/ 7 w 12"/>
              <a:gd name="T17" fmla="*/ 11 h 14"/>
              <a:gd name="T18" fmla="*/ 7 w 12"/>
              <a:gd name="T19" fmla="*/ 10 h 14"/>
              <a:gd name="T20" fmla="*/ 7 w 12"/>
              <a:gd name="T21" fmla="*/ 9 h 14"/>
              <a:gd name="T22" fmla="*/ 7 w 12"/>
              <a:gd name="T23" fmla="*/ 8 h 14"/>
              <a:gd name="T24" fmla="*/ 8 w 12"/>
              <a:gd name="T25" fmla="*/ 7 h 14"/>
              <a:gd name="T26" fmla="*/ 8 w 12"/>
              <a:gd name="T27" fmla="*/ 7 h 14"/>
              <a:gd name="T28" fmla="*/ 8 w 12"/>
              <a:gd name="T29" fmla="*/ 8 h 14"/>
              <a:gd name="T30" fmla="*/ 8 w 12"/>
              <a:gd name="T31" fmla="*/ 10 h 14"/>
              <a:gd name="T32" fmla="*/ 9 w 12"/>
              <a:gd name="T33" fmla="*/ 11 h 14"/>
              <a:gd name="T34" fmla="*/ 10 w 12"/>
              <a:gd name="T35" fmla="*/ 11 h 14"/>
              <a:gd name="T36" fmla="*/ 10 w 12"/>
              <a:gd name="T37" fmla="*/ 9 h 14"/>
              <a:gd name="T38" fmla="*/ 10 w 12"/>
              <a:gd name="T39" fmla="*/ 9 h 14"/>
              <a:gd name="T40" fmla="*/ 11 w 12"/>
              <a:gd name="T41" fmla="*/ 9 h 14"/>
              <a:gd name="T42" fmla="*/ 12 w 12"/>
              <a:gd name="T43" fmla="*/ 8 h 14"/>
              <a:gd name="T44" fmla="*/ 12 w 12"/>
              <a:gd name="T45" fmla="*/ 8 h 14"/>
              <a:gd name="T46" fmla="*/ 11 w 12"/>
              <a:gd name="T47" fmla="*/ 7 h 14"/>
              <a:gd name="T48" fmla="*/ 11 w 12"/>
              <a:gd name="T49" fmla="*/ 7 h 14"/>
              <a:gd name="T50" fmla="*/ 11 w 12"/>
              <a:gd name="T51" fmla="*/ 6 h 14"/>
              <a:gd name="T52" fmla="*/ 10 w 12"/>
              <a:gd name="T53" fmla="*/ 6 h 14"/>
              <a:gd name="T54" fmla="*/ 9 w 12"/>
              <a:gd name="T55" fmla="*/ 5 h 14"/>
              <a:gd name="T56" fmla="*/ 9 w 12"/>
              <a:gd name="T57" fmla="*/ 5 h 14"/>
              <a:gd name="T58" fmla="*/ 7 w 12"/>
              <a:gd name="T59" fmla="*/ 4 h 14"/>
              <a:gd name="T60" fmla="*/ 6 w 12"/>
              <a:gd name="T61" fmla="*/ 2 h 14"/>
              <a:gd name="T62" fmla="*/ 5 w 12"/>
              <a:gd name="T63" fmla="*/ 2 h 14"/>
              <a:gd name="T64" fmla="*/ 5 w 12"/>
              <a:gd name="T65" fmla="*/ 0 h 14"/>
              <a:gd name="T66" fmla="*/ 0 w 12"/>
              <a:gd name="T67" fmla="*/ 2 h 14"/>
              <a:gd name="T68" fmla="*/ 0 w 12"/>
              <a:gd name="T69" fmla="*/ 2 h 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4"/>
              <a:gd name="T107" fmla="*/ 12 w 12"/>
              <a:gd name="T108" fmla="*/ 14 h 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4">
                <a:moveTo>
                  <a:pt x="0" y="2"/>
                </a:moveTo>
                <a:lnTo>
                  <a:pt x="3" y="12"/>
                </a:lnTo>
                <a:lnTo>
                  <a:pt x="2" y="13"/>
                </a:lnTo>
                <a:lnTo>
                  <a:pt x="2" y="14"/>
                </a:lnTo>
                <a:lnTo>
                  <a:pt x="3" y="14"/>
                </a:lnTo>
                <a:lnTo>
                  <a:pt x="6" y="13"/>
                </a:lnTo>
                <a:lnTo>
                  <a:pt x="7" y="11"/>
                </a:lnTo>
                <a:lnTo>
                  <a:pt x="7" y="10"/>
                </a:lnTo>
                <a:lnTo>
                  <a:pt x="7" y="9"/>
                </a:lnTo>
                <a:lnTo>
                  <a:pt x="7" y="8"/>
                </a:lnTo>
                <a:lnTo>
                  <a:pt x="8" y="7"/>
                </a:lnTo>
                <a:lnTo>
                  <a:pt x="8" y="8"/>
                </a:lnTo>
                <a:lnTo>
                  <a:pt x="8" y="10"/>
                </a:lnTo>
                <a:lnTo>
                  <a:pt x="9" y="11"/>
                </a:lnTo>
                <a:lnTo>
                  <a:pt x="10" y="11"/>
                </a:lnTo>
                <a:lnTo>
                  <a:pt x="10" y="9"/>
                </a:lnTo>
                <a:lnTo>
                  <a:pt x="11" y="9"/>
                </a:lnTo>
                <a:lnTo>
                  <a:pt x="12" y="8"/>
                </a:lnTo>
                <a:lnTo>
                  <a:pt x="11" y="7"/>
                </a:lnTo>
                <a:lnTo>
                  <a:pt x="11" y="6"/>
                </a:lnTo>
                <a:lnTo>
                  <a:pt x="10" y="6"/>
                </a:lnTo>
                <a:lnTo>
                  <a:pt x="9" y="5"/>
                </a:lnTo>
                <a:lnTo>
                  <a:pt x="7" y="4"/>
                </a:lnTo>
                <a:lnTo>
                  <a:pt x="6" y="2"/>
                </a:lnTo>
                <a:lnTo>
                  <a:pt x="5" y="2"/>
                </a:lnTo>
                <a:lnTo>
                  <a:pt x="5" y="0"/>
                </a:lnTo>
                <a:lnTo>
                  <a:pt x="0" y="2"/>
                </a:lnTo>
                <a:close/>
              </a:path>
            </a:pathLst>
          </a:custGeom>
          <a:noFill/>
          <a:ln w="9525">
            <a:solidFill>
              <a:srgbClr val="000000"/>
            </a:solidFill>
            <a:round/>
            <a:headEnd/>
            <a:tailEnd/>
          </a:ln>
        </p:spPr>
        <p:txBody>
          <a:bodyPr/>
          <a:lstStyle/>
          <a:p>
            <a:endParaRPr lang="en-US"/>
          </a:p>
        </p:txBody>
      </p:sp>
      <p:sp>
        <p:nvSpPr>
          <p:cNvPr id="35931" name="Freeform 90"/>
          <p:cNvSpPr>
            <a:spLocks/>
          </p:cNvSpPr>
          <p:nvPr/>
        </p:nvSpPr>
        <p:spPr bwMode="auto">
          <a:xfrm>
            <a:off x="7429500" y="2124075"/>
            <a:ext cx="207963" cy="450850"/>
          </a:xfrm>
          <a:custGeom>
            <a:avLst/>
            <a:gdLst>
              <a:gd name="T0" fmla="*/ 23 w 23"/>
              <a:gd name="T1" fmla="*/ 42 h 50"/>
              <a:gd name="T2" fmla="*/ 22 w 23"/>
              <a:gd name="T3" fmla="*/ 42 h 50"/>
              <a:gd name="T4" fmla="*/ 21 w 23"/>
              <a:gd name="T5" fmla="*/ 42 h 50"/>
              <a:gd name="T6" fmla="*/ 20 w 23"/>
              <a:gd name="T7" fmla="*/ 44 h 50"/>
              <a:gd name="T8" fmla="*/ 19 w 23"/>
              <a:gd name="T9" fmla="*/ 44 h 50"/>
              <a:gd name="T10" fmla="*/ 19 w 23"/>
              <a:gd name="T11" fmla="*/ 45 h 50"/>
              <a:gd name="T12" fmla="*/ 19 w 23"/>
              <a:gd name="T13" fmla="*/ 46 h 50"/>
              <a:gd name="T14" fmla="*/ 18 w 23"/>
              <a:gd name="T15" fmla="*/ 45 h 50"/>
              <a:gd name="T16" fmla="*/ 18 w 23"/>
              <a:gd name="T17" fmla="*/ 46 h 50"/>
              <a:gd name="T18" fmla="*/ 18 w 23"/>
              <a:gd name="T19" fmla="*/ 46 h 50"/>
              <a:gd name="T20" fmla="*/ 2 w 23"/>
              <a:gd name="T21" fmla="*/ 50 h 50"/>
              <a:gd name="T22" fmla="*/ 2 w 23"/>
              <a:gd name="T23" fmla="*/ 49 h 50"/>
              <a:gd name="T24" fmla="*/ 1 w 23"/>
              <a:gd name="T25" fmla="*/ 48 h 50"/>
              <a:gd name="T26" fmla="*/ 1 w 23"/>
              <a:gd name="T27" fmla="*/ 46 h 50"/>
              <a:gd name="T28" fmla="*/ 2 w 23"/>
              <a:gd name="T29" fmla="*/ 45 h 50"/>
              <a:gd name="T30" fmla="*/ 1 w 23"/>
              <a:gd name="T31" fmla="*/ 44 h 50"/>
              <a:gd name="T32" fmla="*/ 0 w 23"/>
              <a:gd name="T33" fmla="*/ 36 h 50"/>
              <a:gd name="T34" fmla="*/ 0 w 23"/>
              <a:gd name="T35" fmla="*/ 34 h 50"/>
              <a:gd name="T36" fmla="*/ 1 w 23"/>
              <a:gd name="T37" fmla="*/ 30 h 50"/>
              <a:gd name="T38" fmla="*/ 2 w 23"/>
              <a:gd name="T39" fmla="*/ 27 h 50"/>
              <a:gd name="T40" fmla="*/ 2 w 23"/>
              <a:gd name="T41" fmla="*/ 25 h 50"/>
              <a:gd name="T42" fmla="*/ 1 w 23"/>
              <a:gd name="T43" fmla="*/ 23 h 50"/>
              <a:gd name="T44" fmla="*/ 1 w 23"/>
              <a:gd name="T45" fmla="*/ 22 h 50"/>
              <a:gd name="T46" fmla="*/ 2 w 23"/>
              <a:gd name="T47" fmla="*/ 21 h 50"/>
              <a:gd name="T48" fmla="*/ 5 w 23"/>
              <a:gd name="T49" fmla="*/ 18 h 50"/>
              <a:gd name="T50" fmla="*/ 6 w 23"/>
              <a:gd name="T51" fmla="*/ 14 h 50"/>
              <a:gd name="T52" fmla="*/ 5 w 23"/>
              <a:gd name="T53" fmla="*/ 12 h 50"/>
              <a:gd name="T54" fmla="*/ 5 w 23"/>
              <a:gd name="T55" fmla="*/ 11 h 50"/>
              <a:gd name="T56" fmla="*/ 5 w 23"/>
              <a:gd name="T57" fmla="*/ 10 h 50"/>
              <a:gd name="T58" fmla="*/ 5 w 23"/>
              <a:gd name="T59" fmla="*/ 9 h 50"/>
              <a:gd name="T60" fmla="*/ 4 w 23"/>
              <a:gd name="T61" fmla="*/ 7 h 50"/>
              <a:gd name="T62" fmla="*/ 5 w 23"/>
              <a:gd name="T63" fmla="*/ 3 h 50"/>
              <a:gd name="T64" fmla="*/ 4 w 23"/>
              <a:gd name="T65" fmla="*/ 2 h 50"/>
              <a:gd name="T66" fmla="*/ 4 w 23"/>
              <a:gd name="T67" fmla="*/ 2 h 50"/>
              <a:gd name="T68" fmla="*/ 5 w 23"/>
              <a:gd name="T69" fmla="*/ 2 h 50"/>
              <a:gd name="T70" fmla="*/ 6 w 23"/>
              <a:gd name="T71" fmla="*/ 1 h 50"/>
              <a:gd name="T72" fmla="*/ 7 w 23"/>
              <a:gd name="T73" fmla="*/ 1 h 50"/>
              <a:gd name="T74" fmla="*/ 7 w 23"/>
              <a:gd name="T75" fmla="*/ 1 h 50"/>
              <a:gd name="T76" fmla="*/ 8 w 23"/>
              <a:gd name="T77" fmla="*/ 0 h 50"/>
              <a:gd name="T78" fmla="*/ 18 w 23"/>
              <a:gd name="T79" fmla="*/ 31 h 50"/>
              <a:gd name="T80" fmla="*/ 18 w 23"/>
              <a:gd name="T81" fmla="*/ 31 h 50"/>
              <a:gd name="T82" fmla="*/ 18 w 23"/>
              <a:gd name="T83" fmla="*/ 32 h 50"/>
              <a:gd name="T84" fmla="*/ 19 w 23"/>
              <a:gd name="T85" fmla="*/ 33 h 50"/>
              <a:gd name="T86" fmla="*/ 21 w 23"/>
              <a:gd name="T87" fmla="*/ 35 h 50"/>
              <a:gd name="T88" fmla="*/ 22 w 23"/>
              <a:gd name="T89" fmla="*/ 35 h 50"/>
              <a:gd name="T90" fmla="*/ 22 w 23"/>
              <a:gd name="T91" fmla="*/ 36 h 50"/>
              <a:gd name="T92" fmla="*/ 22 w 23"/>
              <a:gd name="T93" fmla="*/ 37 h 50"/>
              <a:gd name="T94" fmla="*/ 23 w 23"/>
              <a:gd name="T95" fmla="*/ 39 h 50"/>
              <a:gd name="T96" fmla="*/ 23 w 23"/>
              <a:gd name="T97" fmla="*/ 40 h 50"/>
              <a:gd name="T98" fmla="*/ 23 w 23"/>
              <a:gd name="T99" fmla="*/ 41 h 50"/>
              <a:gd name="T100" fmla="*/ 23 w 23"/>
              <a:gd name="T101" fmla="*/ 42 h 5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
              <a:gd name="T154" fmla="*/ 0 h 50"/>
              <a:gd name="T155" fmla="*/ 23 w 23"/>
              <a:gd name="T156" fmla="*/ 50 h 5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 h="50">
                <a:moveTo>
                  <a:pt x="23" y="42"/>
                </a:moveTo>
                <a:lnTo>
                  <a:pt x="22" y="42"/>
                </a:lnTo>
                <a:lnTo>
                  <a:pt x="21" y="42"/>
                </a:lnTo>
                <a:lnTo>
                  <a:pt x="20" y="44"/>
                </a:lnTo>
                <a:lnTo>
                  <a:pt x="19" y="44"/>
                </a:lnTo>
                <a:lnTo>
                  <a:pt x="19" y="45"/>
                </a:lnTo>
                <a:lnTo>
                  <a:pt x="19" y="46"/>
                </a:lnTo>
                <a:lnTo>
                  <a:pt x="18" y="45"/>
                </a:lnTo>
                <a:lnTo>
                  <a:pt x="18" y="46"/>
                </a:lnTo>
                <a:lnTo>
                  <a:pt x="2" y="50"/>
                </a:lnTo>
                <a:lnTo>
                  <a:pt x="2" y="49"/>
                </a:lnTo>
                <a:lnTo>
                  <a:pt x="1" y="48"/>
                </a:lnTo>
                <a:lnTo>
                  <a:pt x="1" y="46"/>
                </a:lnTo>
                <a:lnTo>
                  <a:pt x="2" y="45"/>
                </a:lnTo>
                <a:lnTo>
                  <a:pt x="1" y="44"/>
                </a:lnTo>
                <a:lnTo>
                  <a:pt x="0" y="36"/>
                </a:lnTo>
                <a:lnTo>
                  <a:pt x="0" y="34"/>
                </a:lnTo>
                <a:lnTo>
                  <a:pt x="1" y="30"/>
                </a:lnTo>
                <a:lnTo>
                  <a:pt x="2" y="27"/>
                </a:lnTo>
                <a:lnTo>
                  <a:pt x="2" y="25"/>
                </a:lnTo>
                <a:lnTo>
                  <a:pt x="1" y="23"/>
                </a:lnTo>
                <a:lnTo>
                  <a:pt x="1" y="22"/>
                </a:lnTo>
                <a:lnTo>
                  <a:pt x="2" y="21"/>
                </a:lnTo>
                <a:lnTo>
                  <a:pt x="5" y="18"/>
                </a:lnTo>
                <a:lnTo>
                  <a:pt x="6" y="14"/>
                </a:lnTo>
                <a:lnTo>
                  <a:pt x="5" y="12"/>
                </a:lnTo>
                <a:lnTo>
                  <a:pt x="5" y="11"/>
                </a:lnTo>
                <a:lnTo>
                  <a:pt x="5" y="10"/>
                </a:lnTo>
                <a:lnTo>
                  <a:pt x="5" y="9"/>
                </a:lnTo>
                <a:lnTo>
                  <a:pt x="4" y="7"/>
                </a:lnTo>
                <a:lnTo>
                  <a:pt x="5" y="3"/>
                </a:lnTo>
                <a:lnTo>
                  <a:pt x="4" y="2"/>
                </a:lnTo>
                <a:lnTo>
                  <a:pt x="5" y="2"/>
                </a:lnTo>
                <a:lnTo>
                  <a:pt x="6" y="1"/>
                </a:lnTo>
                <a:lnTo>
                  <a:pt x="7" y="1"/>
                </a:lnTo>
                <a:lnTo>
                  <a:pt x="8" y="0"/>
                </a:lnTo>
                <a:lnTo>
                  <a:pt x="18" y="31"/>
                </a:lnTo>
                <a:lnTo>
                  <a:pt x="18" y="32"/>
                </a:lnTo>
                <a:lnTo>
                  <a:pt x="19" y="33"/>
                </a:lnTo>
                <a:lnTo>
                  <a:pt x="21" y="35"/>
                </a:lnTo>
                <a:lnTo>
                  <a:pt x="22" y="35"/>
                </a:lnTo>
                <a:lnTo>
                  <a:pt x="22" y="36"/>
                </a:lnTo>
                <a:lnTo>
                  <a:pt x="22" y="37"/>
                </a:lnTo>
                <a:lnTo>
                  <a:pt x="23" y="39"/>
                </a:lnTo>
                <a:lnTo>
                  <a:pt x="23" y="40"/>
                </a:lnTo>
                <a:lnTo>
                  <a:pt x="23" y="41"/>
                </a:lnTo>
                <a:lnTo>
                  <a:pt x="23" y="42"/>
                </a:lnTo>
                <a:close/>
              </a:path>
            </a:pathLst>
          </a:custGeom>
          <a:solidFill>
            <a:srgbClr val="FFFFFF"/>
          </a:solidFill>
          <a:ln w="0">
            <a:solidFill>
              <a:srgbClr val="000000"/>
            </a:solidFill>
            <a:round/>
            <a:headEnd/>
            <a:tailEnd/>
          </a:ln>
        </p:spPr>
        <p:txBody>
          <a:bodyPr/>
          <a:lstStyle/>
          <a:p>
            <a:endParaRPr lang="en-US"/>
          </a:p>
        </p:txBody>
      </p:sp>
      <p:sp>
        <p:nvSpPr>
          <p:cNvPr id="35932" name="Freeform 91"/>
          <p:cNvSpPr>
            <a:spLocks/>
          </p:cNvSpPr>
          <p:nvPr/>
        </p:nvSpPr>
        <p:spPr bwMode="auto">
          <a:xfrm>
            <a:off x="7429500" y="2124075"/>
            <a:ext cx="207963" cy="450850"/>
          </a:xfrm>
          <a:custGeom>
            <a:avLst/>
            <a:gdLst>
              <a:gd name="T0" fmla="*/ 23 w 23"/>
              <a:gd name="T1" fmla="*/ 42 h 50"/>
              <a:gd name="T2" fmla="*/ 22 w 23"/>
              <a:gd name="T3" fmla="*/ 42 h 50"/>
              <a:gd name="T4" fmla="*/ 21 w 23"/>
              <a:gd name="T5" fmla="*/ 42 h 50"/>
              <a:gd name="T6" fmla="*/ 20 w 23"/>
              <a:gd name="T7" fmla="*/ 44 h 50"/>
              <a:gd name="T8" fmla="*/ 19 w 23"/>
              <a:gd name="T9" fmla="*/ 44 h 50"/>
              <a:gd name="T10" fmla="*/ 19 w 23"/>
              <a:gd name="T11" fmla="*/ 45 h 50"/>
              <a:gd name="T12" fmla="*/ 19 w 23"/>
              <a:gd name="T13" fmla="*/ 46 h 50"/>
              <a:gd name="T14" fmla="*/ 18 w 23"/>
              <a:gd name="T15" fmla="*/ 45 h 50"/>
              <a:gd name="T16" fmla="*/ 18 w 23"/>
              <a:gd name="T17" fmla="*/ 46 h 50"/>
              <a:gd name="T18" fmla="*/ 18 w 23"/>
              <a:gd name="T19" fmla="*/ 46 h 50"/>
              <a:gd name="T20" fmla="*/ 2 w 23"/>
              <a:gd name="T21" fmla="*/ 50 h 50"/>
              <a:gd name="T22" fmla="*/ 2 w 23"/>
              <a:gd name="T23" fmla="*/ 49 h 50"/>
              <a:gd name="T24" fmla="*/ 1 w 23"/>
              <a:gd name="T25" fmla="*/ 48 h 50"/>
              <a:gd name="T26" fmla="*/ 1 w 23"/>
              <a:gd name="T27" fmla="*/ 46 h 50"/>
              <a:gd name="T28" fmla="*/ 2 w 23"/>
              <a:gd name="T29" fmla="*/ 45 h 50"/>
              <a:gd name="T30" fmla="*/ 1 w 23"/>
              <a:gd name="T31" fmla="*/ 44 h 50"/>
              <a:gd name="T32" fmla="*/ 0 w 23"/>
              <a:gd name="T33" fmla="*/ 36 h 50"/>
              <a:gd name="T34" fmla="*/ 0 w 23"/>
              <a:gd name="T35" fmla="*/ 34 h 50"/>
              <a:gd name="T36" fmla="*/ 1 w 23"/>
              <a:gd name="T37" fmla="*/ 30 h 50"/>
              <a:gd name="T38" fmla="*/ 2 w 23"/>
              <a:gd name="T39" fmla="*/ 27 h 50"/>
              <a:gd name="T40" fmla="*/ 2 w 23"/>
              <a:gd name="T41" fmla="*/ 25 h 50"/>
              <a:gd name="T42" fmla="*/ 1 w 23"/>
              <a:gd name="T43" fmla="*/ 23 h 50"/>
              <a:gd name="T44" fmla="*/ 1 w 23"/>
              <a:gd name="T45" fmla="*/ 22 h 50"/>
              <a:gd name="T46" fmla="*/ 2 w 23"/>
              <a:gd name="T47" fmla="*/ 21 h 50"/>
              <a:gd name="T48" fmla="*/ 5 w 23"/>
              <a:gd name="T49" fmla="*/ 18 h 50"/>
              <a:gd name="T50" fmla="*/ 6 w 23"/>
              <a:gd name="T51" fmla="*/ 14 h 50"/>
              <a:gd name="T52" fmla="*/ 5 w 23"/>
              <a:gd name="T53" fmla="*/ 12 h 50"/>
              <a:gd name="T54" fmla="*/ 5 w 23"/>
              <a:gd name="T55" fmla="*/ 11 h 50"/>
              <a:gd name="T56" fmla="*/ 5 w 23"/>
              <a:gd name="T57" fmla="*/ 10 h 50"/>
              <a:gd name="T58" fmla="*/ 5 w 23"/>
              <a:gd name="T59" fmla="*/ 9 h 50"/>
              <a:gd name="T60" fmla="*/ 4 w 23"/>
              <a:gd name="T61" fmla="*/ 7 h 50"/>
              <a:gd name="T62" fmla="*/ 5 w 23"/>
              <a:gd name="T63" fmla="*/ 3 h 50"/>
              <a:gd name="T64" fmla="*/ 4 w 23"/>
              <a:gd name="T65" fmla="*/ 2 h 50"/>
              <a:gd name="T66" fmla="*/ 4 w 23"/>
              <a:gd name="T67" fmla="*/ 2 h 50"/>
              <a:gd name="T68" fmla="*/ 5 w 23"/>
              <a:gd name="T69" fmla="*/ 2 h 50"/>
              <a:gd name="T70" fmla="*/ 6 w 23"/>
              <a:gd name="T71" fmla="*/ 1 h 50"/>
              <a:gd name="T72" fmla="*/ 7 w 23"/>
              <a:gd name="T73" fmla="*/ 1 h 50"/>
              <a:gd name="T74" fmla="*/ 7 w 23"/>
              <a:gd name="T75" fmla="*/ 1 h 50"/>
              <a:gd name="T76" fmla="*/ 8 w 23"/>
              <a:gd name="T77" fmla="*/ 0 h 50"/>
              <a:gd name="T78" fmla="*/ 18 w 23"/>
              <a:gd name="T79" fmla="*/ 31 h 50"/>
              <a:gd name="T80" fmla="*/ 18 w 23"/>
              <a:gd name="T81" fmla="*/ 31 h 50"/>
              <a:gd name="T82" fmla="*/ 18 w 23"/>
              <a:gd name="T83" fmla="*/ 32 h 50"/>
              <a:gd name="T84" fmla="*/ 19 w 23"/>
              <a:gd name="T85" fmla="*/ 33 h 50"/>
              <a:gd name="T86" fmla="*/ 21 w 23"/>
              <a:gd name="T87" fmla="*/ 35 h 50"/>
              <a:gd name="T88" fmla="*/ 22 w 23"/>
              <a:gd name="T89" fmla="*/ 35 h 50"/>
              <a:gd name="T90" fmla="*/ 22 w 23"/>
              <a:gd name="T91" fmla="*/ 36 h 50"/>
              <a:gd name="T92" fmla="*/ 22 w 23"/>
              <a:gd name="T93" fmla="*/ 37 h 50"/>
              <a:gd name="T94" fmla="*/ 23 w 23"/>
              <a:gd name="T95" fmla="*/ 39 h 50"/>
              <a:gd name="T96" fmla="*/ 23 w 23"/>
              <a:gd name="T97" fmla="*/ 40 h 50"/>
              <a:gd name="T98" fmla="*/ 23 w 23"/>
              <a:gd name="T99" fmla="*/ 41 h 50"/>
              <a:gd name="T100" fmla="*/ 23 w 23"/>
              <a:gd name="T101" fmla="*/ 42 h 50"/>
              <a:gd name="T102" fmla="*/ 23 w 23"/>
              <a:gd name="T103" fmla="*/ 42 h 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
              <a:gd name="T157" fmla="*/ 0 h 50"/>
              <a:gd name="T158" fmla="*/ 23 w 23"/>
              <a:gd name="T159" fmla="*/ 50 h 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 h="50">
                <a:moveTo>
                  <a:pt x="23" y="42"/>
                </a:moveTo>
                <a:lnTo>
                  <a:pt x="22" y="42"/>
                </a:lnTo>
                <a:lnTo>
                  <a:pt x="21" y="42"/>
                </a:lnTo>
                <a:lnTo>
                  <a:pt x="20" y="44"/>
                </a:lnTo>
                <a:lnTo>
                  <a:pt x="19" y="44"/>
                </a:lnTo>
                <a:lnTo>
                  <a:pt x="19" y="45"/>
                </a:lnTo>
                <a:lnTo>
                  <a:pt x="19" y="46"/>
                </a:lnTo>
                <a:lnTo>
                  <a:pt x="18" y="45"/>
                </a:lnTo>
                <a:lnTo>
                  <a:pt x="18" y="46"/>
                </a:lnTo>
                <a:lnTo>
                  <a:pt x="2" y="50"/>
                </a:lnTo>
                <a:lnTo>
                  <a:pt x="2" y="49"/>
                </a:lnTo>
                <a:lnTo>
                  <a:pt x="1" y="48"/>
                </a:lnTo>
                <a:lnTo>
                  <a:pt x="1" y="46"/>
                </a:lnTo>
                <a:lnTo>
                  <a:pt x="2" y="45"/>
                </a:lnTo>
                <a:lnTo>
                  <a:pt x="1" y="44"/>
                </a:lnTo>
                <a:lnTo>
                  <a:pt x="0" y="36"/>
                </a:lnTo>
                <a:lnTo>
                  <a:pt x="0" y="34"/>
                </a:lnTo>
                <a:lnTo>
                  <a:pt x="1" y="30"/>
                </a:lnTo>
                <a:lnTo>
                  <a:pt x="2" y="27"/>
                </a:lnTo>
                <a:lnTo>
                  <a:pt x="2" y="25"/>
                </a:lnTo>
                <a:lnTo>
                  <a:pt x="1" y="23"/>
                </a:lnTo>
                <a:lnTo>
                  <a:pt x="1" y="22"/>
                </a:lnTo>
                <a:lnTo>
                  <a:pt x="2" y="21"/>
                </a:lnTo>
                <a:lnTo>
                  <a:pt x="5" y="18"/>
                </a:lnTo>
                <a:lnTo>
                  <a:pt x="6" y="14"/>
                </a:lnTo>
                <a:lnTo>
                  <a:pt x="5" y="12"/>
                </a:lnTo>
                <a:lnTo>
                  <a:pt x="5" y="11"/>
                </a:lnTo>
                <a:lnTo>
                  <a:pt x="5" y="10"/>
                </a:lnTo>
                <a:lnTo>
                  <a:pt x="5" y="9"/>
                </a:lnTo>
                <a:lnTo>
                  <a:pt x="4" y="7"/>
                </a:lnTo>
                <a:lnTo>
                  <a:pt x="5" y="3"/>
                </a:lnTo>
                <a:lnTo>
                  <a:pt x="4" y="2"/>
                </a:lnTo>
                <a:lnTo>
                  <a:pt x="5" y="2"/>
                </a:lnTo>
                <a:lnTo>
                  <a:pt x="6" y="1"/>
                </a:lnTo>
                <a:lnTo>
                  <a:pt x="7" y="1"/>
                </a:lnTo>
                <a:lnTo>
                  <a:pt x="8" y="0"/>
                </a:lnTo>
                <a:lnTo>
                  <a:pt x="18" y="31"/>
                </a:lnTo>
                <a:lnTo>
                  <a:pt x="18" y="32"/>
                </a:lnTo>
                <a:lnTo>
                  <a:pt x="19" y="33"/>
                </a:lnTo>
                <a:lnTo>
                  <a:pt x="21" y="35"/>
                </a:lnTo>
                <a:lnTo>
                  <a:pt x="22" y="35"/>
                </a:lnTo>
                <a:lnTo>
                  <a:pt x="22" y="36"/>
                </a:lnTo>
                <a:lnTo>
                  <a:pt x="22" y="37"/>
                </a:lnTo>
                <a:lnTo>
                  <a:pt x="23" y="39"/>
                </a:lnTo>
                <a:lnTo>
                  <a:pt x="23" y="40"/>
                </a:lnTo>
                <a:lnTo>
                  <a:pt x="23" y="41"/>
                </a:lnTo>
                <a:lnTo>
                  <a:pt x="23" y="42"/>
                </a:lnTo>
                <a:close/>
              </a:path>
            </a:pathLst>
          </a:custGeom>
          <a:noFill/>
          <a:ln w="19050">
            <a:solidFill>
              <a:srgbClr val="000000"/>
            </a:solidFill>
            <a:round/>
            <a:headEnd/>
            <a:tailEnd/>
          </a:ln>
        </p:spPr>
        <p:txBody>
          <a:bodyPr/>
          <a:lstStyle/>
          <a:p>
            <a:endParaRPr lang="en-US"/>
          </a:p>
        </p:txBody>
      </p:sp>
      <p:sp>
        <p:nvSpPr>
          <p:cNvPr id="35933" name="Freeform 92"/>
          <p:cNvSpPr>
            <a:spLocks/>
          </p:cNvSpPr>
          <p:nvPr/>
        </p:nvSpPr>
        <p:spPr bwMode="auto">
          <a:xfrm>
            <a:off x="7500938" y="1717675"/>
            <a:ext cx="479425" cy="757238"/>
          </a:xfrm>
          <a:custGeom>
            <a:avLst/>
            <a:gdLst>
              <a:gd name="T0" fmla="*/ 10 w 53"/>
              <a:gd name="T1" fmla="*/ 76 h 84"/>
              <a:gd name="T2" fmla="*/ 10 w 53"/>
              <a:gd name="T3" fmla="*/ 77 h 84"/>
              <a:gd name="T4" fmla="*/ 13 w 53"/>
              <a:gd name="T5" fmla="*/ 80 h 84"/>
              <a:gd name="T6" fmla="*/ 14 w 53"/>
              <a:gd name="T7" fmla="*/ 81 h 84"/>
              <a:gd name="T8" fmla="*/ 15 w 53"/>
              <a:gd name="T9" fmla="*/ 84 h 84"/>
              <a:gd name="T10" fmla="*/ 16 w 53"/>
              <a:gd name="T11" fmla="*/ 82 h 84"/>
              <a:gd name="T12" fmla="*/ 17 w 53"/>
              <a:gd name="T13" fmla="*/ 77 h 84"/>
              <a:gd name="T14" fmla="*/ 19 w 53"/>
              <a:gd name="T15" fmla="*/ 73 h 84"/>
              <a:gd name="T16" fmla="*/ 19 w 53"/>
              <a:gd name="T17" fmla="*/ 71 h 84"/>
              <a:gd name="T18" fmla="*/ 22 w 53"/>
              <a:gd name="T19" fmla="*/ 66 h 84"/>
              <a:gd name="T20" fmla="*/ 23 w 53"/>
              <a:gd name="T21" fmla="*/ 68 h 84"/>
              <a:gd name="T22" fmla="*/ 24 w 53"/>
              <a:gd name="T23" fmla="*/ 68 h 84"/>
              <a:gd name="T24" fmla="*/ 24 w 53"/>
              <a:gd name="T25" fmla="*/ 66 h 84"/>
              <a:gd name="T26" fmla="*/ 27 w 53"/>
              <a:gd name="T27" fmla="*/ 64 h 84"/>
              <a:gd name="T28" fmla="*/ 28 w 53"/>
              <a:gd name="T29" fmla="*/ 63 h 84"/>
              <a:gd name="T30" fmla="*/ 30 w 53"/>
              <a:gd name="T31" fmla="*/ 62 h 84"/>
              <a:gd name="T32" fmla="*/ 31 w 53"/>
              <a:gd name="T33" fmla="*/ 59 h 84"/>
              <a:gd name="T34" fmla="*/ 33 w 53"/>
              <a:gd name="T35" fmla="*/ 56 h 84"/>
              <a:gd name="T36" fmla="*/ 33 w 53"/>
              <a:gd name="T37" fmla="*/ 55 h 84"/>
              <a:gd name="T38" fmla="*/ 36 w 53"/>
              <a:gd name="T39" fmla="*/ 54 h 84"/>
              <a:gd name="T40" fmla="*/ 37 w 53"/>
              <a:gd name="T41" fmla="*/ 52 h 84"/>
              <a:gd name="T42" fmla="*/ 39 w 53"/>
              <a:gd name="T43" fmla="*/ 50 h 84"/>
              <a:gd name="T44" fmla="*/ 42 w 53"/>
              <a:gd name="T45" fmla="*/ 51 h 84"/>
              <a:gd name="T46" fmla="*/ 46 w 53"/>
              <a:gd name="T47" fmla="*/ 47 h 84"/>
              <a:gd name="T48" fmla="*/ 50 w 53"/>
              <a:gd name="T49" fmla="*/ 43 h 84"/>
              <a:gd name="T50" fmla="*/ 51 w 53"/>
              <a:gd name="T51" fmla="*/ 43 h 84"/>
              <a:gd name="T52" fmla="*/ 53 w 53"/>
              <a:gd name="T53" fmla="*/ 41 h 84"/>
              <a:gd name="T54" fmla="*/ 51 w 53"/>
              <a:gd name="T55" fmla="*/ 39 h 84"/>
              <a:gd name="T56" fmla="*/ 50 w 53"/>
              <a:gd name="T57" fmla="*/ 39 h 84"/>
              <a:gd name="T58" fmla="*/ 51 w 53"/>
              <a:gd name="T59" fmla="*/ 37 h 84"/>
              <a:gd name="T60" fmla="*/ 50 w 53"/>
              <a:gd name="T61" fmla="*/ 34 h 84"/>
              <a:gd name="T62" fmla="*/ 48 w 53"/>
              <a:gd name="T63" fmla="*/ 33 h 84"/>
              <a:gd name="T64" fmla="*/ 46 w 53"/>
              <a:gd name="T65" fmla="*/ 34 h 84"/>
              <a:gd name="T66" fmla="*/ 44 w 53"/>
              <a:gd name="T67" fmla="*/ 29 h 84"/>
              <a:gd name="T68" fmla="*/ 44 w 53"/>
              <a:gd name="T69" fmla="*/ 28 h 84"/>
              <a:gd name="T70" fmla="*/ 43 w 53"/>
              <a:gd name="T71" fmla="*/ 27 h 84"/>
              <a:gd name="T72" fmla="*/ 40 w 53"/>
              <a:gd name="T73" fmla="*/ 27 h 84"/>
              <a:gd name="T74" fmla="*/ 39 w 53"/>
              <a:gd name="T75" fmla="*/ 27 h 84"/>
              <a:gd name="T76" fmla="*/ 38 w 53"/>
              <a:gd name="T77" fmla="*/ 23 h 84"/>
              <a:gd name="T78" fmla="*/ 26 w 53"/>
              <a:gd name="T79" fmla="*/ 0 h 84"/>
              <a:gd name="T80" fmla="*/ 23 w 53"/>
              <a:gd name="T81" fmla="*/ 0 h 84"/>
              <a:gd name="T82" fmla="*/ 22 w 53"/>
              <a:gd name="T83" fmla="*/ 2 h 84"/>
              <a:gd name="T84" fmla="*/ 20 w 53"/>
              <a:gd name="T85" fmla="*/ 3 h 84"/>
              <a:gd name="T86" fmla="*/ 16 w 53"/>
              <a:gd name="T87" fmla="*/ 5 h 84"/>
              <a:gd name="T88" fmla="*/ 15 w 53"/>
              <a:gd name="T89" fmla="*/ 2 h 84"/>
              <a:gd name="T90" fmla="*/ 14 w 53"/>
              <a:gd name="T91" fmla="*/ 1 h 84"/>
              <a:gd name="T92" fmla="*/ 7 w 53"/>
              <a:gd name="T93" fmla="*/ 17 h 84"/>
              <a:gd name="T94" fmla="*/ 8 w 53"/>
              <a:gd name="T95" fmla="*/ 21 h 84"/>
              <a:gd name="T96" fmla="*/ 7 w 53"/>
              <a:gd name="T97" fmla="*/ 23 h 84"/>
              <a:gd name="T98" fmla="*/ 6 w 53"/>
              <a:gd name="T99" fmla="*/ 26 h 84"/>
              <a:gd name="T100" fmla="*/ 7 w 53"/>
              <a:gd name="T101" fmla="*/ 34 h 84"/>
              <a:gd name="T102" fmla="*/ 4 w 53"/>
              <a:gd name="T103" fmla="*/ 39 h 84"/>
              <a:gd name="T104" fmla="*/ 5 w 53"/>
              <a:gd name="T105" fmla="*/ 42 h 84"/>
              <a:gd name="T106" fmla="*/ 3 w 53"/>
              <a:gd name="T107" fmla="*/ 42 h 84"/>
              <a:gd name="T108" fmla="*/ 3 w 53"/>
              <a:gd name="T109" fmla="*/ 44 h 84"/>
              <a:gd name="T110" fmla="*/ 2 w 53"/>
              <a:gd name="T111" fmla="*/ 44 h 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
              <a:gd name="T169" fmla="*/ 0 h 84"/>
              <a:gd name="T170" fmla="*/ 53 w 53"/>
              <a:gd name="T171" fmla="*/ 84 h 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 h="84">
                <a:moveTo>
                  <a:pt x="0" y="45"/>
                </a:moveTo>
                <a:lnTo>
                  <a:pt x="10" y="76"/>
                </a:lnTo>
                <a:lnTo>
                  <a:pt x="10" y="77"/>
                </a:lnTo>
                <a:lnTo>
                  <a:pt x="11" y="78"/>
                </a:lnTo>
                <a:lnTo>
                  <a:pt x="13" y="80"/>
                </a:lnTo>
                <a:lnTo>
                  <a:pt x="14" y="80"/>
                </a:lnTo>
                <a:lnTo>
                  <a:pt x="14" y="81"/>
                </a:lnTo>
                <a:lnTo>
                  <a:pt x="14" y="82"/>
                </a:lnTo>
                <a:lnTo>
                  <a:pt x="15" y="84"/>
                </a:lnTo>
                <a:lnTo>
                  <a:pt x="16" y="84"/>
                </a:lnTo>
                <a:lnTo>
                  <a:pt x="16" y="82"/>
                </a:lnTo>
                <a:lnTo>
                  <a:pt x="16" y="80"/>
                </a:lnTo>
                <a:lnTo>
                  <a:pt x="17" y="77"/>
                </a:lnTo>
                <a:lnTo>
                  <a:pt x="18" y="74"/>
                </a:lnTo>
                <a:lnTo>
                  <a:pt x="19" y="73"/>
                </a:lnTo>
                <a:lnTo>
                  <a:pt x="20" y="72"/>
                </a:lnTo>
                <a:lnTo>
                  <a:pt x="19" y="71"/>
                </a:lnTo>
                <a:lnTo>
                  <a:pt x="18" y="70"/>
                </a:lnTo>
                <a:lnTo>
                  <a:pt x="22" y="66"/>
                </a:lnTo>
                <a:lnTo>
                  <a:pt x="22" y="67"/>
                </a:lnTo>
                <a:lnTo>
                  <a:pt x="23" y="68"/>
                </a:lnTo>
                <a:lnTo>
                  <a:pt x="23" y="69"/>
                </a:lnTo>
                <a:lnTo>
                  <a:pt x="24" y="68"/>
                </a:lnTo>
                <a:lnTo>
                  <a:pt x="24" y="67"/>
                </a:lnTo>
                <a:lnTo>
                  <a:pt x="24" y="66"/>
                </a:lnTo>
                <a:lnTo>
                  <a:pt x="26" y="65"/>
                </a:lnTo>
                <a:lnTo>
                  <a:pt x="27" y="64"/>
                </a:lnTo>
                <a:lnTo>
                  <a:pt x="28" y="63"/>
                </a:lnTo>
                <a:lnTo>
                  <a:pt x="29" y="63"/>
                </a:lnTo>
                <a:lnTo>
                  <a:pt x="30" y="62"/>
                </a:lnTo>
                <a:lnTo>
                  <a:pt x="31" y="61"/>
                </a:lnTo>
                <a:lnTo>
                  <a:pt x="31" y="59"/>
                </a:lnTo>
                <a:lnTo>
                  <a:pt x="31" y="58"/>
                </a:lnTo>
                <a:lnTo>
                  <a:pt x="33" y="56"/>
                </a:lnTo>
                <a:lnTo>
                  <a:pt x="33" y="55"/>
                </a:lnTo>
                <a:lnTo>
                  <a:pt x="35" y="55"/>
                </a:lnTo>
                <a:lnTo>
                  <a:pt x="36" y="54"/>
                </a:lnTo>
                <a:lnTo>
                  <a:pt x="37" y="53"/>
                </a:lnTo>
                <a:lnTo>
                  <a:pt x="37" y="52"/>
                </a:lnTo>
                <a:lnTo>
                  <a:pt x="38" y="52"/>
                </a:lnTo>
                <a:lnTo>
                  <a:pt x="39" y="50"/>
                </a:lnTo>
                <a:lnTo>
                  <a:pt x="41" y="50"/>
                </a:lnTo>
                <a:lnTo>
                  <a:pt x="42" y="51"/>
                </a:lnTo>
                <a:lnTo>
                  <a:pt x="45" y="48"/>
                </a:lnTo>
                <a:lnTo>
                  <a:pt x="46" y="47"/>
                </a:lnTo>
                <a:lnTo>
                  <a:pt x="49" y="44"/>
                </a:lnTo>
                <a:lnTo>
                  <a:pt x="50" y="43"/>
                </a:lnTo>
                <a:lnTo>
                  <a:pt x="51" y="43"/>
                </a:lnTo>
                <a:lnTo>
                  <a:pt x="52" y="42"/>
                </a:lnTo>
                <a:lnTo>
                  <a:pt x="53" y="41"/>
                </a:lnTo>
                <a:lnTo>
                  <a:pt x="52" y="39"/>
                </a:lnTo>
                <a:lnTo>
                  <a:pt x="51" y="39"/>
                </a:lnTo>
                <a:lnTo>
                  <a:pt x="50" y="39"/>
                </a:lnTo>
                <a:lnTo>
                  <a:pt x="51" y="37"/>
                </a:lnTo>
                <a:lnTo>
                  <a:pt x="51" y="36"/>
                </a:lnTo>
                <a:lnTo>
                  <a:pt x="50" y="34"/>
                </a:lnTo>
                <a:lnTo>
                  <a:pt x="49" y="33"/>
                </a:lnTo>
                <a:lnTo>
                  <a:pt x="48" y="33"/>
                </a:lnTo>
                <a:lnTo>
                  <a:pt x="47" y="34"/>
                </a:lnTo>
                <a:lnTo>
                  <a:pt x="46" y="34"/>
                </a:lnTo>
                <a:lnTo>
                  <a:pt x="45" y="34"/>
                </a:lnTo>
                <a:lnTo>
                  <a:pt x="44" y="29"/>
                </a:lnTo>
                <a:lnTo>
                  <a:pt x="44" y="28"/>
                </a:lnTo>
                <a:lnTo>
                  <a:pt x="44" y="27"/>
                </a:lnTo>
                <a:lnTo>
                  <a:pt x="43" y="27"/>
                </a:lnTo>
                <a:lnTo>
                  <a:pt x="42" y="28"/>
                </a:lnTo>
                <a:lnTo>
                  <a:pt x="40" y="27"/>
                </a:lnTo>
                <a:lnTo>
                  <a:pt x="39" y="27"/>
                </a:lnTo>
                <a:lnTo>
                  <a:pt x="38" y="24"/>
                </a:lnTo>
                <a:lnTo>
                  <a:pt x="38" y="23"/>
                </a:lnTo>
                <a:lnTo>
                  <a:pt x="31" y="3"/>
                </a:lnTo>
                <a:lnTo>
                  <a:pt x="26" y="0"/>
                </a:lnTo>
                <a:lnTo>
                  <a:pt x="25" y="0"/>
                </a:lnTo>
                <a:lnTo>
                  <a:pt x="23" y="0"/>
                </a:lnTo>
                <a:lnTo>
                  <a:pt x="23" y="1"/>
                </a:lnTo>
                <a:lnTo>
                  <a:pt x="22" y="2"/>
                </a:lnTo>
                <a:lnTo>
                  <a:pt x="20" y="3"/>
                </a:lnTo>
                <a:lnTo>
                  <a:pt x="17" y="5"/>
                </a:lnTo>
                <a:lnTo>
                  <a:pt x="16" y="5"/>
                </a:lnTo>
                <a:lnTo>
                  <a:pt x="15" y="4"/>
                </a:lnTo>
                <a:lnTo>
                  <a:pt x="15" y="2"/>
                </a:lnTo>
                <a:lnTo>
                  <a:pt x="14" y="1"/>
                </a:lnTo>
                <a:lnTo>
                  <a:pt x="12" y="2"/>
                </a:lnTo>
                <a:lnTo>
                  <a:pt x="7" y="17"/>
                </a:lnTo>
                <a:lnTo>
                  <a:pt x="7" y="20"/>
                </a:lnTo>
                <a:lnTo>
                  <a:pt x="8" y="21"/>
                </a:lnTo>
                <a:lnTo>
                  <a:pt x="8" y="22"/>
                </a:lnTo>
                <a:lnTo>
                  <a:pt x="7" y="23"/>
                </a:lnTo>
                <a:lnTo>
                  <a:pt x="6" y="24"/>
                </a:lnTo>
                <a:lnTo>
                  <a:pt x="6" y="26"/>
                </a:lnTo>
                <a:lnTo>
                  <a:pt x="7" y="32"/>
                </a:lnTo>
                <a:lnTo>
                  <a:pt x="7" y="34"/>
                </a:lnTo>
                <a:lnTo>
                  <a:pt x="7" y="35"/>
                </a:lnTo>
                <a:lnTo>
                  <a:pt x="4" y="39"/>
                </a:lnTo>
                <a:lnTo>
                  <a:pt x="4" y="40"/>
                </a:lnTo>
                <a:lnTo>
                  <a:pt x="5" y="42"/>
                </a:lnTo>
                <a:lnTo>
                  <a:pt x="3" y="42"/>
                </a:lnTo>
                <a:lnTo>
                  <a:pt x="4" y="44"/>
                </a:lnTo>
                <a:lnTo>
                  <a:pt x="3" y="44"/>
                </a:lnTo>
                <a:lnTo>
                  <a:pt x="2" y="44"/>
                </a:lnTo>
                <a:lnTo>
                  <a:pt x="0" y="45"/>
                </a:lnTo>
                <a:close/>
              </a:path>
            </a:pathLst>
          </a:custGeom>
          <a:solidFill>
            <a:srgbClr val="FFFFFF"/>
          </a:solidFill>
          <a:ln w="19050">
            <a:solidFill>
              <a:srgbClr val="000000"/>
            </a:solidFill>
            <a:round/>
            <a:headEnd/>
            <a:tailEnd/>
          </a:ln>
        </p:spPr>
        <p:txBody>
          <a:bodyPr/>
          <a:lstStyle/>
          <a:p>
            <a:endParaRPr lang="en-US"/>
          </a:p>
        </p:txBody>
      </p:sp>
      <p:sp>
        <p:nvSpPr>
          <p:cNvPr id="35934" name="Freeform 93"/>
          <p:cNvSpPr>
            <a:spLocks/>
          </p:cNvSpPr>
          <p:nvPr/>
        </p:nvSpPr>
        <p:spPr bwMode="auto">
          <a:xfrm>
            <a:off x="7500938" y="1717675"/>
            <a:ext cx="479425" cy="757238"/>
          </a:xfrm>
          <a:custGeom>
            <a:avLst/>
            <a:gdLst>
              <a:gd name="T0" fmla="*/ 10 w 53"/>
              <a:gd name="T1" fmla="*/ 76 h 84"/>
              <a:gd name="T2" fmla="*/ 10 w 53"/>
              <a:gd name="T3" fmla="*/ 77 h 84"/>
              <a:gd name="T4" fmla="*/ 13 w 53"/>
              <a:gd name="T5" fmla="*/ 80 h 84"/>
              <a:gd name="T6" fmla="*/ 14 w 53"/>
              <a:gd name="T7" fmla="*/ 81 h 84"/>
              <a:gd name="T8" fmla="*/ 15 w 53"/>
              <a:gd name="T9" fmla="*/ 84 h 84"/>
              <a:gd name="T10" fmla="*/ 16 w 53"/>
              <a:gd name="T11" fmla="*/ 82 h 84"/>
              <a:gd name="T12" fmla="*/ 17 w 53"/>
              <a:gd name="T13" fmla="*/ 77 h 84"/>
              <a:gd name="T14" fmla="*/ 19 w 53"/>
              <a:gd name="T15" fmla="*/ 73 h 84"/>
              <a:gd name="T16" fmla="*/ 19 w 53"/>
              <a:gd name="T17" fmla="*/ 71 h 84"/>
              <a:gd name="T18" fmla="*/ 22 w 53"/>
              <a:gd name="T19" fmla="*/ 66 h 84"/>
              <a:gd name="T20" fmla="*/ 23 w 53"/>
              <a:gd name="T21" fmla="*/ 68 h 84"/>
              <a:gd name="T22" fmla="*/ 24 w 53"/>
              <a:gd name="T23" fmla="*/ 68 h 84"/>
              <a:gd name="T24" fmla="*/ 24 w 53"/>
              <a:gd name="T25" fmla="*/ 66 h 84"/>
              <a:gd name="T26" fmla="*/ 27 w 53"/>
              <a:gd name="T27" fmla="*/ 64 h 84"/>
              <a:gd name="T28" fmla="*/ 28 w 53"/>
              <a:gd name="T29" fmla="*/ 63 h 84"/>
              <a:gd name="T30" fmla="*/ 30 w 53"/>
              <a:gd name="T31" fmla="*/ 62 h 84"/>
              <a:gd name="T32" fmla="*/ 31 w 53"/>
              <a:gd name="T33" fmla="*/ 59 h 84"/>
              <a:gd name="T34" fmla="*/ 33 w 53"/>
              <a:gd name="T35" fmla="*/ 56 h 84"/>
              <a:gd name="T36" fmla="*/ 33 w 53"/>
              <a:gd name="T37" fmla="*/ 55 h 84"/>
              <a:gd name="T38" fmla="*/ 36 w 53"/>
              <a:gd name="T39" fmla="*/ 54 h 84"/>
              <a:gd name="T40" fmla="*/ 37 w 53"/>
              <a:gd name="T41" fmla="*/ 52 h 84"/>
              <a:gd name="T42" fmla="*/ 39 w 53"/>
              <a:gd name="T43" fmla="*/ 50 h 84"/>
              <a:gd name="T44" fmla="*/ 42 w 53"/>
              <a:gd name="T45" fmla="*/ 51 h 84"/>
              <a:gd name="T46" fmla="*/ 46 w 53"/>
              <a:gd name="T47" fmla="*/ 47 h 84"/>
              <a:gd name="T48" fmla="*/ 50 w 53"/>
              <a:gd name="T49" fmla="*/ 43 h 84"/>
              <a:gd name="T50" fmla="*/ 51 w 53"/>
              <a:gd name="T51" fmla="*/ 43 h 84"/>
              <a:gd name="T52" fmla="*/ 53 w 53"/>
              <a:gd name="T53" fmla="*/ 41 h 84"/>
              <a:gd name="T54" fmla="*/ 51 w 53"/>
              <a:gd name="T55" fmla="*/ 39 h 84"/>
              <a:gd name="T56" fmla="*/ 50 w 53"/>
              <a:gd name="T57" fmla="*/ 39 h 84"/>
              <a:gd name="T58" fmla="*/ 51 w 53"/>
              <a:gd name="T59" fmla="*/ 37 h 84"/>
              <a:gd name="T60" fmla="*/ 50 w 53"/>
              <a:gd name="T61" fmla="*/ 34 h 84"/>
              <a:gd name="T62" fmla="*/ 48 w 53"/>
              <a:gd name="T63" fmla="*/ 33 h 84"/>
              <a:gd name="T64" fmla="*/ 46 w 53"/>
              <a:gd name="T65" fmla="*/ 34 h 84"/>
              <a:gd name="T66" fmla="*/ 44 w 53"/>
              <a:gd name="T67" fmla="*/ 29 h 84"/>
              <a:gd name="T68" fmla="*/ 44 w 53"/>
              <a:gd name="T69" fmla="*/ 28 h 84"/>
              <a:gd name="T70" fmla="*/ 43 w 53"/>
              <a:gd name="T71" fmla="*/ 27 h 84"/>
              <a:gd name="T72" fmla="*/ 40 w 53"/>
              <a:gd name="T73" fmla="*/ 27 h 84"/>
              <a:gd name="T74" fmla="*/ 39 w 53"/>
              <a:gd name="T75" fmla="*/ 27 h 84"/>
              <a:gd name="T76" fmla="*/ 38 w 53"/>
              <a:gd name="T77" fmla="*/ 23 h 84"/>
              <a:gd name="T78" fmla="*/ 26 w 53"/>
              <a:gd name="T79" fmla="*/ 0 h 84"/>
              <a:gd name="T80" fmla="*/ 23 w 53"/>
              <a:gd name="T81" fmla="*/ 0 h 84"/>
              <a:gd name="T82" fmla="*/ 22 w 53"/>
              <a:gd name="T83" fmla="*/ 2 h 84"/>
              <a:gd name="T84" fmla="*/ 20 w 53"/>
              <a:gd name="T85" fmla="*/ 3 h 84"/>
              <a:gd name="T86" fmla="*/ 16 w 53"/>
              <a:gd name="T87" fmla="*/ 5 h 84"/>
              <a:gd name="T88" fmla="*/ 15 w 53"/>
              <a:gd name="T89" fmla="*/ 2 h 84"/>
              <a:gd name="T90" fmla="*/ 14 w 53"/>
              <a:gd name="T91" fmla="*/ 1 h 84"/>
              <a:gd name="T92" fmla="*/ 7 w 53"/>
              <a:gd name="T93" fmla="*/ 17 h 84"/>
              <a:gd name="T94" fmla="*/ 8 w 53"/>
              <a:gd name="T95" fmla="*/ 21 h 84"/>
              <a:gd name="T96" fmla="*/ 7 w 53"/>
              <a:gd name="T97" fmla="*/ 23 h 84"/>
              <a:gd name="T98" fmla="*/ 6 w 53"/>
              <a:gd name="T99" fmla="*/ 26 h 84"/>
              <a:gd name="T100" fmla="*/ 7 w 53"/>
              <a:gd name="T101" fmla="*/ 34 h 84"/>
              <a:gd name="T102" fmla="*/ 4 w 53"/>
              <a:gd name="T103" fmla="*/ 39 h 84"/>
              <a:gd name="T104" fmla="*/ 5 w 53"/>
              <a:gd name="T105" fmla="*/ 42 h 84"/>
              <a:gd name="T106" fmla="*/ 3 w 53"/>
              <a:gd name="T107" fmla="*/ 42 h 84"/>
              <a:gd name="T108" fmla="*/ 3 w 53"/>
              <a:gd name="T109" fmla="*/ 44 h 84"/>
              <a:gd name="T110" fmla="*/ 2 w 53"/>
              <a:gd name="T111" fmla="*/ 44 h 84"/>
              <a:gd name="T112" fmla="*/ 0 w 53"/>
              <a:gd name="T113" fmla="*/ 45 h 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
              <a:gd name="T172" fmla="*/ 0 h 84"/>
              <a:gd name="T173" fmla="*/ 53 w 53"/>
              <a:gd name="T174" fmla="*/ 84 h 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 h="84">
                <a:moveTo>
                  <a:pt x="0" y="45"/>
                </a:moveTo>
                <a:lnTo>
                  <a:pt x="10" y="76"/>
                </a:lnTo>
                <a:lnTo>
                  <a:pt x="10" y="77"/>
                </a:lnTo>
                <a:lnTo>
                  <a:pt x="11" y="78"/>
                </a:lnTo>
                <a:lnTo>
                  <a:pt x="13" y="80"/>
                </a:lnTo>
                <a:lnTo>
                  <a:pt x="14" y="80"/>
                </a:lnTo>
                <a:lnTo>
                  <a:pt x="14" y="81"/>
                </a:lnTo>
                <a:lnTo>
                  <a:pt x="14" y="82"/>
                </a:lnTo>
                <a:lnTo>
                  <a:pt x="15" y="84"/>
                </a:lnTo>
                <a:lnTo>
                  <a:pt x="16" y="84"/>
                </a:lnTo>
                <a:lnTo>
                  <a:pt x="16" y="82"/>
                </a:lnTo>
                <a:lnTo>
                  <a:pt x="16" y="80"/>
                </a:lnTo>
                <a:lnTo>
                  <a:pt x="17" y="77"/>
                </a:lnTo>
                <a:lnTo>
                  <a:pt x="18" y="74"/>
                </a:lnTo>
                <a:lnTo>
                  <a:pt x="19" y="73"/>
                </a:lnTo>
                <a:lnTo>
                  <a:pt x="20" y="72"/>
                </a:lnTo>
                <a:lnTo>
                  <a:pt x="19" y="71"/>
                </a:lnTo>
                <a:lnTo>
                  <a:pt x="18" y="70"/>
                </a:lnTo>
                <a:lnTo>
                  <a:pt x="22" y="66"/>
                </a:lnTo>
                <a:lnTo>
                  <a:pt x="22" y="67"/>
                </a:lnTo>
                <a:lnTo>
                  <a:pt x="23" y="68"/>
                </a:lnTo>
                <a:lnTo>
                  <a:pt x="23" y="69"/>
                </a:lnTo>
                <a:lnTo>
                  <a:pt x="24" y="68"/>
                </a:lnTo>
                <a:lnTo>
                  <a:pt x="24" y="67"/>
                </a:lnTo>
                <a:lnTo>
                  <a:pt x="24" y="66"/>
                </a:lnTo>
                <a:lnTo>
                  <a:pt x="26" y="65"/>
                </a:lnTo>
                <a:lnTo>
                  <a:pt x="27" y="64"/>
                </a:lnTo>
                <a:lnTo>
                  <a:pt x="28" y="63"/>
                </a:lnTo>
                <a:lnTo>
                  <a:pt x="29" y="63"/>
                </a:lnTo>
                <a:lnTo>
                  <a:pt x="30" y="62"/>
                </a:lnTo>
                <a:lnTo>
                  <a:pt x="31" y="61"/>
                </a:lnTo>
                <a:lnTo>
                  <a:pt x="31" y="59"/>
                </a:lnTo>
                <a:lnTo>
                  <a:pt x="31" y="58"/>
                </a:lnTo>
                <a:lnTo>
                  <a:pt x="33" y="56"/>
                </a:lnTo>
                <a:lnTo>
                  <a:pt x="33" y="55"/>
                </a:lnTo>
                <a:lnTo>
                  <a:pt x="35" y="55"/>
                </a:lnTo>
                <a:lnTo>
                  <a:pt x="36" y="54"/>
                </a:lnTo>
                <a:lnTo>
                  <a:pt x="37" y="53"/>
                </a:lnTo>
                <a:lnTo>
                  <a:pt x="37" y="52"/>
                </a:lnTo>
                <a:lnTo>
                  <a:pt x="38" y="52"/>
                </a:lnTo>
                <a:lnTo>
                  <a:pt x="39" y="50"/>
                </a:lnTo>
                <a:lnTo>
                  <a:pt x="41" y="50"/>
                </a:lnTo>
                <a:lnTo>
                  <a:pt x="42" y="51"/>
                </a:lnTo>
                <a:lnTo>
                  <a:pt x="45" y="48"/>
                </a:lnTo>
                <a:lnTo>
                  <a:pt x="46" y="47"/>
                </a:lnTo>
                <a:lnTo>
                  <a:pt x="49" y="44"/>
                </a:lnTo>
                <a:lnTo>
                  <a:pt x="50" y="43"/>
                </a:lnTo>
                <a:lnTo>
                  <a:pt x="51" y="43"/>
                </a:lnTo>
                <a:lnTo>
                  <a:pt x="52" y="42"/>
                </a:lnTo>
                <a:lnTo>
                  <a:pt x="53" y="41"/>
                </a:lnTo>
                <a:lnTo>
                  <a:pt x="52" y="39"/>
                </a:lnTo>
                <a:lnTo>
                  <a:pt x="51" y="39"/>
                </a:lnTo>
                <a:lnTo>
                  <a:pt x="50" y="39"/>
                </a:lnTo>
                <a:lnTo>
                  <a:pt x="51" y="37"/>
                </a:lnTo>
                <a:lnTo>
                  <a:pt x="51" y="36"/>
                </a:lnTo>
                <a:lnTo>
                  <a:pt x="50" y="34"/>
                </a:lnTo>
                <a:lnTo>
                  <a:pt x="49" y="33"/>
                </a:lnTo>
                <a:lnTo>
                  <a:pt x="48" y="33"/>
                </a:lnTo>
                <a:lnTo>
                  <a:pt x="47" y="34"/>
                </a:lnTo>
                <a:lnTo>
                  <a:pt x="46" y="34"/>
                </a:lnTo>
                <a:lnTo>
                  <a:pt x="45" y="34"/>
                </a:lnTo>
                <a:lnTo>
                  <a:pt x="44" y="29"/>
                </a:lnTo>
                <a:lnTo>
                  <a:pt x="44" y="28"/>
                </a:lnTo>
                <a:lnTo>
                  <a:pt x="44" y="27"/>
                </a:lnTo>
                <a:lnTo>
                  <a:pt x="43" y="27"/>
                </a:lnTo>
                <a:lnTo>
                  <a:pt x="42" y="28"/>
                </a:lnTo>
                <a:lnTo>
                  <a:pt x="40" y="27"/>
                </a:lnTo>
                <a:lnTo>
                  <a:pt x="39" y="27"/>
                </a:lnTo>
                <a:lnTo>
                  <a:pt x="38" y="24"/>
                </a:lnTo>
                <a:lnTo>
                  <a:pt x="38" y="23"/>
                </a:lnTo>
                <a:lnTo>
                  <a:pt x="31" y="3"/>
                </a:lnTo>
                <a:lnTo>
                  <a:pt x="26" y="0"/>
                </a:lnTo>
                <a:lnTo>
                  <a:pt x="25" y="0"/>
                </a:lnTo>
                <a:lnTo>
                  <a:pt x="23" y="0"/>
                </a:lnTo>
                <a:lnTo>
                  <a:pt x="23" y="1"/>
                </a:lnTo>
                <a:lnTo>
                  <a:pt x="22" y="2"/>
                </a:lnTo>
                <a:lnTo>
                  <a:pt x="20" y="3"/>
                </a:lnTo>
                <a:lnTo>
                  <a:pt x="17" y="5"/>
                </a:lnTo>
                <a:lnTo>
                  <a:pt x="16" y="5"/>
                </a:lnTo>
                <a:lnTo>
                  <a:pt x="15" y="4"/>
                </a:lnTo>
                <a:lnTo>
                  <a:pt x="15" y="2"/>
                </a:lnTo>
                <a:lnTo>
                  <a:pt x="14" y="1"/>
                </a:lnTo>
                <a:lnTo>
                  <a:pt x="12" y="2"/>
                </a:lnTo>
                <a:lnTo>
                  <a:pt x="7" y="17"/>
                </a:lnTo>
                <a:lnTo>
                  <a:pt x="7" y="20"/>
                </a:lnTo>
                <a:lnTo>
                  <a:pt x="8" y="21"/>
                </a:lnTo>
                <a:lnTo>
                  <a:pt x="8" y="22"/>
                </a:lnTo>
                <a:lnTo>
                  <a:pt x="7" y="23"/>
                </a:lnTo>
                <a:lnTo>
                  <a:pt x="6" y="24"/>
                </a:lnTo>
                <a:lnTo>
                  <a:pt x="6" y="26"/>
                </a:lnTo>
                <a:lnTo>
                  <a:pt x="7" y="32"/>
                </a:lnTo>
                <a:lnTo>
                  <a:pt x="7" y="34"/>
                </a:lnTo>
                <a:lnTo>
                  <a:pt x="7" y="35"/>
                </a:lnTo>
                <a:lnTo>
                  <a:pt x="4" y="39"/>
                </a:lnTo>
                <a:lnTo>
                  <a:pt x="4" y="40"/>
                </a:lnTo>
                <a:lnTo>
                  <a:pt x="5" y="42"/>
                </a:lnTo>
                <a:lnTo>
                  <a:pt x="3" y="42"/>
                </a:lnTo>
                <a:lnTo>
                  <a:pt x="4" y="44"/>
                </a:lnTo>
                <a:lnTo>
                  <a:pt x="3" y="44"/>
                </a:lnTo>
                <a:lnTo>
                  <a:pt x="2" y="44"/>
                </a:lnTo>
                <a:lnTo>
                  <a:pt x="0" y="45"/>
                </a:lnTo>
                <a:close/>
              </a:path>
            </a:pathLst>
          </a:custGeom>
          <a:noFill/>
          <a:ln w="9525">
            <a:solidFill>
              <a:srgbClr val="000000"/>
            </a:solidFill>
            <a:round/>
            <a:headEnd/>
            <a:tailEnd/>
          </a:ln>
        </p:spPr>
        <p:txBody>
          <a:bodyPr/>
          <a:lstStyle/>
          <a:p>
            <a:endParaRPr lang="en-US"/>
          </a:p>
        </p:txBody>
      </p:sp>
      <p:sp>
        <p:nvSpPr>
          <p:cNvPr id="35935" name="Rectangle 94"/>
          <p:cNvSpPr>
            <a:spLocks noChangeArrowheads="1"/>
          </p:cNvSpPr>
          <p:nvPr/>
        </p:nvSpPr>
        <p:spPr bwMode="auto">
          <a:xfrm>
            <a:off x="381000" y="4114800"/>
            <a:ext cx="1600200" cy="1095375"/>
          </a:xfrm>
          <a:prstGeom prst="rect">
            <a:avLst/>
          </a:prstGeom>
          <a:noFill/>
          <a:ln w="9525">
            <a:noFill/>
            <a:miter lim="800000"/>
            <a:headEnd/>
            <a:tailEnd/>
          </a:ln>
        </p:spPr>
        <p:txBody>
          <a:bodyPr lIns="0" tIns="0" rIns="0" bIns="0">
            <a:spAutoFit/>
          </a:bodyPr>
          <a:lstStyle/>
          <a:p>
            <a:pPr algn="ctr" eaLnBrk="0" hangingPunct="0"/>
            <a:r>
              <a:rPr lang="en-US" sz="2400">
                <a:solidFill>
                  <a:srgbClr val="000000"/>
                </a:solidFill>
                <a:latin typeface="Futura Md BT" pitchFamily="34" charset="0"/>
              </a:rPr>
              <a:t>Christian Senior Services </a:t>
            </a:r>
            <a:endParaRPr lang="en-US" sz="2400"/>
          </a:p>
        </p:txBody>
      </p:sp>
      <p:sp>
        <p:nvSpPr>
          <p:cNvPr id="35936" name="Rectangle 95"/>
          <p:cNvSpPr>
            <a:spLocks noChangeArrowheads="1"/>
          </p:cNvSpPr>
          <p:nvPr/>
        </p:nvSpPr>
        <p:spPr bwMode="auto">
          <a:xfrm>
            <a:off x="4900613" y="3684588"/>
            <a:ext cx="0" cy="365125"/>
          </a:xfrm>
          <a:prstGeom prst="rect">
            <a:avLst/>
          </a:prstGeom>
          <a:noFill/>
          <a:ln w="9525">
            <a:noFill/>
            <a:miter lim="800000"/>
            <a:headEnd/>
            <a:tailEnd/>
          </a:ln>
        </p:spPr>
        <p:txBody>
          <a:bodyPr wrap="none" lIns="0" tIns="0" rIns="0" bIns="0">
            <a:spAutoFit/>
          </a:bodyPr>
          <a:lstStyle/>
          <a:p>
            <a:pPr eaLnBrk="0" hangingPunct="0"/>
            <a:endParaRPr lang="en-US" sz="2400"/>
          </a:p>
        </p:txBody>
      </p:sp>
      <p:sp>
        <p:nvSpPr>
          <p:cNvPr id="35937" name="Rectangle 96"/>
          <p:cNvSpPr>
            <a:spLocks noChangeArrowheads="1"/>
          </p:cNvSpPr>
          <p:nvPr/>
        </p:nvSpPr>
        <p:spPr bwMode="auto">
          <a:xfrm>
            <a:off x="3352800" y="152400"/>
            <a:ext cx="1981200" cy="1460500"/>
          </a:xfrm>
          <a:prstGeom prst="rect">
            <a:avLst/>
          </a:prstGeom>
          <a:noFill/>
          <a:ln w="9525">
            <a:noFill/>
            <a:miter lim="800000"/>
            <a:headEnd/>
            <a:tailEnd/>
          </a:ln>
        </p:spPr>
        <p:txBody>
          <a:bodyPr lIns="0" tIns="0" rIns="0" bIns="0">
            <a:spAutoFit/>
          </a:bodyPr>
          <a:lstStyle/>
          <a:p>
            <a:pPr algn="ctr" eaLnBrk="0" hangingPunct="0"/>
            <a:r>
              <a:rPr lang="en-US" sz="2400">
                <a:solidFill>
                  <a:srgbClr val="000000"/>
                </a:solidFill>
                <a:latin typeface="Futura Md BT" pitchFamily="34" charset="0"/>
              </a:rPr>
              <a:t>Hawkeye Valley </a:t>
            </a:r>
          </a:p>
          <a:p>
            <a:pPr algn="ctr" eaLnBrk="0" hangingPunct="0"/>
            <a:r>
              <a:rPr lang="en-US" sz="2400">
                <a:solidFill>
                  <a:srgbClr val="000000"/>
                </a:solidFill>
                <a:latin typeface="Futura Md BT" pitchFamily="34" charset="0"/>
              </a:rPr>
              <a:t>Area Agency on Aging</a:t>
            </a:r>
            <a:endParaRPr lang="en-US" sz="2400"/>
          </a:p>
        </p:txBody>
      </p:sp>
      <p:sp>
        <p:nvSpPr>
          <p:cNvPr id="35938" name="Rectangle 97"/>
          <p:cNvSpPr>
            <a:spLocks noChangeArrowheads="1"/>
          </p:cNvSpPr>
          <p:nvPr/>
        </p:nvSpPr>
        <p:spPr bwMode="auto">
          <a:xfrm>
            <a:off x="7429500" y="4087813"/>
            <a:ext cx="0" cy="365125"/>
          </a:xfrm>
          <a:prstGeom prst="rect">
            <a:avLst/>
          </a:prstGeom>
          <a:noFill/>
          <a:ln w="9525">
            <a:noFill/>
            <a:miter lim="800000"/>
            <a:headEnd/>
            <a:tailEnd/>
          </a:ln>
        </p:spPr>
        <p:txBody>
          <a:bodyPr wrap="none" lIns="0" tIns="0" rIns="0" bIns="0">
            <a:spAutoFit/>
          </a:bodyPr>
          <a:lstStyle/>
          <a:p>
            <a:pPr eaLnBrk="0" hangingPunct="0"/>
            <a:endParaRPr lang="en-US" sz="2400"/>
          </a:p>
        </p:txBody>
      </p:sp>
      <p:sp>
        <p:nvSpPr>
          <p:cNvPr id="35939" name="Line 98"/>
          <p:cNvSpPr>
            <a:spLocks noChangeShapeType="1"/>
          </p:cNvSpPr>
          <p:nvPr/>
        </p:nvSpPr>
        <p:spPr bwMode="auto">
          <a:xfrm flipH="1" flipV="1">
            <a:off x="4572000" y="1600200"/>
            <a:ext cx="381000" cy="1371600"/>
          </a:xfrm>
          <a:prstGeom prst="line">
            <a:avLst/>
          </a:prstGeom>
          <a:noFill/>
          <a:ln w="12700">
            <a:solidFill>
              <a:srgbClr val="666666"/>
            </a:solidFill>
            <a:round/>
            <a:headEnd/>
            <a:tailEnd/>
          </a:ln>
        </p:spPr>
        <p:txBody>
          <a:bodyPr/>
          <a:lstStyle/>
          <a:p>
            <a:endParaRPr lang="en-US"/>
          </a:p>
        </p:txBody>
      </p:sp>
      <p:sp>
        <p:nvSpPr>
          <p:cNvPr id="35940" name="Line 99"/>
          <p:cNvSpPr>
            <a:spLocks noChangeShapeType="1"/>
          </p:cNvSpPr>
          <p:nvPr/>
        </p:nvSpPr>
        <p:spPr bwMode="auto">
          <a:xfrm>
            <a:off x="5181600" y="4800600"/>
            <a:ext cx="381000" cy="990600"/>
          </a:xfrm>
          <a:prstGeom prst="line">
            <a:avLst/>
          </a:prstGeom>
          <a:noFill/>
          <a:ln w="12700">
            <a:solidFill>
              <a:srgbClr val="666666"/>
            </a:solidFill>
            <a:round/>
            <a:headEnd/>
            <a:tailEnd/>
          </a:ln>
        </p:spPr>
        <p:txBody>
          <a:bodyPr/>
          <a:lstStyle/>
          <a:p>
            <a:endParaRPr lang="en-US"/>
          </a:p>
        </p:txBody>
      </p:sp>
      <p:sp>
        <p:nvSpPr>
          <p:cNvPr id="35941" name="Line 100"/>
          <p:cNvSpPr>
            <a:spLocks noChangeShapeType="1"/>
          </p:cNvSpPr>
          <p:nvPr/>
        </p:nvSpPr>
        <p:spPr bwMode="auto">
          <a:xfrm>
            <a:off x="6400800" y="3124200"/>
            <a:ext cx="1066800" cy="1219200"/>
          </a:xfrm>
          <a:prstGeom prst="line">
            <a:avLst/>
          </a:prstGeom>
          <a:noFill/>
          <a:ln w="12700">
            <a:solidFill>
              <a:srgbClr val="000000"/>
            </a:solidFill>
            <a:round/>
            <a:headEnd/>
            <a:tailEnd/>
          </a:ln>
        </p:spPr>
        <p:txBody>
          <a:bodyPr/>
          <a:lstStyle/>
          <a:p>
            <a:endParaRPr lang="en-US"/>
          </a:p>
        </p:txBody>
      </p:sp>
      <p:sp>
        <p:nvSpPr>
          <p:cNvPr id="35942" name="Line 101"/>
          <p:cNvSpPr>
            <a:spLocks noChangeShapeType="1"/>
          </p:cNvSpPr>
          <p:nvPr/>
        </p:nvSpPr>
        <p:spPr bwMode="auto">
          <a:xfrm flipV="1">
            <a:off x="7637463" y="2500313"/>
            <a:ext cx="82550" cy="63500"/>
          </a:xfrm>
          <a:prstGeom prst="line">
            <a:avLst/>
          </a:prstGeom>
          <a:noFill/>
          <a:ln w="12700">
            <a:solidFill>
              <a:srgbClr val="666666"/>
            </a:solidFill>
            <a:round/>
            <a:headEnd/>
            <a:tailEnd/>
          </a:ln>
        </p:spPr>
        <p:txBody>
          <a:bodyPr/>
          <a:lstStyle/>
          <a:p>
            <a:endParaRPr lang="en-US"/>
          </a:p>
        </p:txBody>
      </p:sp>
      <p:sp>
        <p:nvSpPr>
          <p:cNvPr id="35943" name="Line 102"/>
          <p:cNvSpPr>
            <a:spLocks noChangeShapeType="1"/>
          </p:cNvSpPr>
          <p:nvPr/>
        </p:nvSpPr>
        <p:spPr bwMode="auto">
          <a:xfrm flipV="1">
            <a:off x="1296988" y="3240088"/>
            <a:ext cx="61912" cy="26987"/>
          </a:xfrm>
          <a:prstGeom prst="line">
            <a:avLst/>
          </a:prstGeom>
          <a:noFill/>
          <a:ln w="12700">
            <a:solidFill>
              <a:srgbClr val="666666"/>
            </a:solidFill>
            <a:round/>
            <a:headEnd/>
            <a:tailEnd/>
          </a:ln>
        </p:spPr>
        <p:txBody>
          <a:bodyPr/>
          <a:lstStyle/>
          <a:p>
            <a:endParaRPr lang="en-US"/>
          </a:p>
        </p:txBody>
      </p:sp>
      <p:sp>
        <p:nvSpPr>
          <p:cNvPr id="35944" name="Line 103"/>
          <p:cNvSpPr>
            <a:spLocks noChangeShapeType="1"/>
          </p:cNvSpPr>
          <p:nvPr/>
        </p:nvSpPr>
        <p:spPr bwMode="auto">
          <a:xfrm flipV="1">
            <a:off x="1649413" y="3997325"/>
            <a:ext cx="52387" cy="19050"/>
          </a:xfrm>
          <a:prstGeom prst="line">
            <a:avLst/>
          </a:prstGeom>
          <a:noFill/>
          <a:ln w="12700">
            <a:solidFill>
              <a:srgbClr val="666666"/>
            </a:solidFill>
            <a:round/>
            <a:headEnd/>
            <a:tailEnd/>
          </a:ln>
        </p:spPr>
        <p:txBody>
          <a:bodyPr/>
          <a:lstStyle/>
          <a:p>
            <a:endParaRPr lang="en-US"/>
          </a:p>
        </p:txBody>
      </p:sp>
      <p:sp>
        <p:nvSpPr>
          <p:cNvPr id="35945" name="Oval 104"/>
          <p:cNvSpPr>
            <a:spLocks noChangeArrowheads="1"/>
          </p:cNvSpPr>
          <p:nvPr/>
        </p:nvSpPr>
        <p:spPr bwMode="auto">
          <a:xfrm>
            <a:off x="7277100" y="2590800"/>
            <a:ext cx="100013" cy="98425"/>
          </a:xfrm>
          <a:prstGeom prst="ellipse">
            <a:avLst/>
          </a:prstGeom>
          <a:solidFill>
            <a:srgbClr val="008080"/>
          </a:solidFill>
          <a:ln w="9525">
            <a:solidFill>
              <a:srgbClr val="000000"/>
            </a:solidFill>
            <a:round/>
            <a:headEnd/>
            <a:tailEnd/>
          </a:ln>
        </p:spPr>
        <p:txBody>
          <a:bodyPr/>
          <a:lstStyle/>
          <a:p>
            <a:endParaRPr lang="en-US"/>
          </a:p>
        </p:txBody>
      </p:sp>
      <p:sp>
        <p:nvSpPr>
          <p:cNvPr id="35946" name="Oval 105"/>
          <p:cNvSpPr>
            <a:spLocks noChangeArrowheads="1"/>
          </p:cNvSpPr>
          <p:nvPr/>
        </p:nvSpPr>
        <p:spPr bwMode="auto">
          <a:xfrm>
            <a:off x="6324600" y="3048000"/>
            <a:ext cx="98425" cy="98425"/>
          </a:xfrm>
          <a:prstGeom prst="ellipse">
            <a:avLst/>
          </a:prstGeom>
          <a:solidFill>
            <a:srgbClr val="008080"/>
          </a:solidFill>
          <a:ln w="9525">
            <a:solidFill>
              <a:srgbClr val="000000"/>
            </a:solidFill>
            <a:round/>
            <a:headEnd/>
            <a:tailEnd/>
          </a:ln>
        </p:spPr>
        <p:txBody>
          <a:bodyPr/>
          <a:lstStyle/>
          <a:p>
            <a:endParaRPr lang="en-US"/>
          </a:p>
        </p:txBody>
      </p:sp>
      <p:sp>
        <p:nvSpPr>
          <p:cNvPr id="35947" name="Oval 106"/>
          <p:cNvSpPr>
            <a:spLocks noChangeArrowheads="1"/>
          </p:cNvSpPr>
          <p:nvPr/>
        </p:nvSpPr>
        <p:spPr bwMode="auto">
          <a:xfrm>
            <a:off x="5105400" y="4724400"/>
            <a:ext cx="100013" cy="76200"/>
          </a:xfrm>
          <a:prstGeom prst="ellipse">
            <a:avLst/>
          </a:prstGeom>
          <a:solidFill>
            <a:srgbClr val="008080"/>
          </a:solidFill>
          <a:ln w="9525">
            <a:solidFill>
              <a:srgbClr val="000000"/>
            </a:solidFill>
            <a:round/>
            <a:headEnd/>
            <a:tailEnd/>
          </a:ln>
        </p:spPr>
        <p:txBody>
          <a:bodyPr/>
          <a:lstStyle/>
          <a:p>
            <a:endParaRPr lang="en-US"/>
          </a:p>
        </p:txBody>
      </p:sp>
      <p:sp>
        <p:nvSpPr>
          <p:cNvPr id="35948" name="Oval 107"/>
          <p:cNvSpPr>
            <a:spLocks noChangeArrowheads="1"/>
          </p:cNvSpPr>
          <p:nvPr/>
        </p:nvSpPr>
        <p:spPr bwMode="auto">
          <a:xfrm>
            <a:off x="4953000" y="2895600"/>
            <a:ext cx="100013" cy="90488"/>
          </a:xfrm>
          <a:prstGeom prst="ellipse">
            <a:avLst/>
          </a:prstGeom>
          <a:solidFill>
            <a:srgbClr val="008080"/>
          </a:solidFill>
          <a:ln w="9525">
            <a:solidFill>
              <a:srgbClr val="000000"/>
            </a:solidFill>
            <a:round/>
            <a:headEnd/>
            <a:tailEnd/>
          </a:ln>
        </p:spPr>
        <p:txBody>
          <a:bodyPr/>
          <a:lstStyle/>
          <a:p>
            <a:endParaRPr lang="en-US"/>
          </a:p>
        </p:txBody>
      </p:sp>
      <p:sp>
        <p:nvSpPr>
          <p:cNvPr id="35949" name="Oval 108"/>
          <p:cNvSpPr>
            <a:spLocks noChangeArrowheads="1"/>
          </p:cNvSpPr>
          <p:nvPr/>
        </p:nvSpPr>
        <p:spPr bwMode="auto">
          <a:xfrm>
            <a:off x="4252913" y="5181600"/>
            <a:ext cx="90487" cy="100013"/>
          </a:xfrm>
          <a:prstGeom prst="ellipse">
            <a:avLst/>
          </a:prstGeom>
          <a:solidFill>
            <a:srgbClr val="008080"/>
          </a:solidFill>
          <a:ln w="9525">
            <a:solidFill>
              <a:srgbClr val="000000"/>
            </a:solidFill>
            <a:round/>
            <a:headEnd/>
            <a:tailEnd/>
          </a:ln>
        </p:spPr>
        <p:txBody>
          <a:bodyPr/>
          <a:lstStyle/>
          <a:p>
            <a:endParaRPr lang="en-US"/>
          </a:p>
        </p:txBody>
      </p:sp>
      <p:sp>
        <p:nvSpPr>
          <p:cNvPr id="35950" name="Line 109"/>
          <p:cNvSpPr>
            <a:spLocks noChangeShapeType="1"/>
          </p:cNvSpPr>
          <p:nvPr/>
        </p:nvSpPr>
        <p:spPr bwMode="auto">
          <a:xfrm>
            <a:off x="6707188" y="3108325"/>
            <a:ext cx="912812" cy="168275"/>
          </a:xfrm>
          <a:prstGeom prst="line">
            <a:avLst/>
          </a:prstGeom>
          <a:noFill/>
          <a:ln w="12700">
            <a:solidFill>
              <a:srgbClr val="666666"/>
            </a:solidFill>
            <a:round/>
            <a:headEnd/>
            <a:tailEnd/>
          </a:ln>
        </p:spPr>
        <p:txBody>
          <a:bodyPr/>
          <a:lstStyle/>
          <a:p>
            <a:endParaRPr lang="en-US"/>
          </a:p>
        </p:txBody>
      </p:sp>
      <p:sp>
        <p:nvSpPr>
          <p:cNvPr id="35951" name="Oval 110"/>
          <p:cNvSpPr>
            <a:spLocks noChangeArrowheads="1"/>
          </p:cNvSpPr>
          <p:nvPr/>
        </p:nvSpPr>
        <p:spPr bwMode="auto">
          <a:xfrm>
            <a:off x="6640513" y="3060700"/>
            <a:ext cx="98425" cy="98425"/>
          </a:xfrm>
          <a:prstGeom prst="ellipse">
            <a:avLst/>
          </a:prstGeom>
          <a:solidFill>
            <a:srgbClr val="008080"/>
          </a:solidFill>
          <a:ln w="9525">
            <a:solidFill>
              <a:srgbClr val="000000"/>
            </a:solidFill>
            <a:round/>
            <a:headEnd/>
            <a:tailEnd/>
          </a:ln>
        </p:spPr>
        <p:txBody>
          <a:bodyPr/>
          <a:lstStyle/>
          <a:p>
            <a:endParaRPr lang="en-US"/>
          </a:p>
        </p:txBody>
      </p:sp>
      <p:sp>
        <p:nvSpPr>
          <p:cNvPr id="35952" name="Freeform 111"/>
          <p:cNvSpPr>
            <a:spLocks/>
          </p:cNvSpPr>
          <p:nvPr/>
        </p:nvSpPr>
        <p:spPr bwMode="auto">
          <a:xfrm>
            <a:off x="5853113" y="4721225"/>
            <a:ext cx="1171575" cy="884238"/>
          </a:xfrm>
          <a:custGeom>
            <a:avLst/>
            <a:gdLst>
              <a:gd name="T0" fmla="*/ 0 w 130"/>
              <a:gd name="T1" fmla="*/ 8 h 98"/>
              <a:gd name="T2" fmla="*/ 0 w 130"/>
              <a:gd name="T3" fmla="*/ 10 h 98"/>
              <a:gd name="T4" fmla="*/ 2 w 130"/>
              <a:gd name="T5" fmla="*/ 12 h 98"/>
              <a:gd name="T6" fmla="*/ 3 w 130"/>
              <a:gd name="T7" fmla="*/ 16 h 98"/>
              <a:gd name="T8" fmla="*/ 4 w 130"/>
              <a:gd name="T9" fmla="*/ 17 h 98"/>
              <a:gd name="T10" fmla="*/ 3 w 130"/>
              <a:gd name="T11" fmla="*/ 19 h 98"/>
              <a:gd name="T12" fmla="*/ 7 w 130"/>
              <a:gd name="T13" fmla="*/ 18 h 98"/>
              <a:gd name="T14" fmla="*/ 9 w 130"/>
              <a:gd name="T15" fmla="*/ 16 h 98"/>
              <a:gd name="T16" fmla="*/ 11 w 130"/>
              <a:gd name="T17" fmla="*/ 15 h 98"/>
              <a:gd name="T18" fmla="*/ 9 w 130"/>
              <a:gd name="T19" fmla="*/ 18 h 98"/>
              <a:gd name="T20" fmla="*/ 19 w 130"/>
              <a:gd name="T21" fmla="*/ 14 h 98"/>
              <a:gd name="T22" fmla="*/ 19 w 130"/>
              <a:gd name="T23" fmla="*/ 16 h 98"/>
              <a:gd name="T24" fmla="*/ 26 w 130"/>
              <a:gd name="T25" fmla="*/ 18 h 98"/>
              <a:gd name="T26" fmla="*/ 30 w 130"/>
              <a:gd name="T27" fmla="*/ 19 h 98"/>
              <a:gd name="T28" fmla="*/ 33 w 130"/>
              <a:gd name="T29" fmla="*/ 20 h 98"/>
              <a:gd name="T30" fmla="*/ 33 w 130"/>
              <a:gd name="T31" fmla="*/ 20 h 98"/>
              <a:gd name="T32" fmla="*/ 37 w 130"/>
              <a:gd name="T33" fmla="*/ 25 h 98"/>
              <a:gd name="T34" fmla="*/ 36 w 130"/>
              <a:gd name="T35" fmla="*/ 26 h 98"/>
              <a:gd name="T36" fmla="*/ 36 w 130"/>
              <a:gd name="T37" fmla="*/ 27 h 98"/>
              <a:gd name="T38" fmla="*/ 43 w 130"/>
              <a:gd name="T39" fmla="*/ 25 h 98"/>
              <a:gd name="T40" fmla="*/ 52 w 130"/>
              <a:gd name="T41" fmla="*/ 21 h 98"/>
              <a:gd name="T42" fmla="*/ 53 w 130"/>
              <a:gd name="T43" fmla="*/ 18 h 98"/>
              <a:gd name="T44" fmla="*/ 65 w 130"/>
              <a:gd name="T45" fmla="*/ 22 h 98"/>
              <a:gd name="T46" fmla="*/ 72 w 130"/>
              <a:gd name="T47" fmla="*/ 29 h 98"/>
              <a:gd name="T48" fmla="*/ 78 w 130"/>
              <a:gd name="T49" fmla="*/ 31 h 98"/>
              <a:gd name="T50" fmla="*/ 81 w 130"/>
              <a:gd name="T51" fmla="*/ 37 h 98"/>
              <a:gd name="T52" fmla="*/ 81 w 130"/>
              <a:gd name="T53" fmla="*/ 50 h 98"/>
              <a:gd name="T54" fmla="*/ 84 w 130"/>
              <a:gd name="T55" fmla="*/ 57 h 98"/>
              <a:gd name="T56" fmla="*/ 83 w 130"/>
              <a:gd name="T57" fmla="*/ 52 h 98"/>
              <a:gd name="T58" fmla="*/ 86 w 130"/>
              <a:gd name="T59" fmla="*/ 54 h 98"/>
              <a:gd name="T60" fmla="*/ 87 w 130"/>
              <a:gd name="T61" fmla="*/ 53 h 98"/>
              <a:gd name="T62" fmla="*/ 87 w 130"/>
              <a:gd name="T63" fmla="*/ 55 h 98"/>
              <a:gd name="T64" fmla="*/ 85 w 130"/>
              <a:gd name="T65" fmla="*/ 60 h 98"/>
              <a:gd name="T66" fmla="*/ 87 w 130"/>
              <a:gd name="T67" fmla="*/ 64 h 98"/>
              <a:gd name="T68" fmla="*/ 94 w 130"/>
              <a:gd name="T69" fmla="*/ 72 h 98"/>
              <a:gd name="T70" fmla="*/ 96 w 130"/>
              <a:gd name="T71" fmla="*/ 72 h 98"/>
              <a:gd name="T72" fmla="*/ 99 w 130"/>
              <a:gd name="T73" fmla="*/ 78 h 98"/>
              <a:gd name="T74" fmla="*/ 104 w 130"/>
              <a:gd name="T75" fmla="*/ 86 h 98"/>
              <a:gd name="T76" fmla="*/ 114 w 130"/>
              <a:gd name="T77" fmla="*/ 93 h 98"/>
              <a:gd name="T78" fmla="*/ 118 w 130"/>
              <a:gd name="T79" fmla="*/ 95 h 98"/>
              <a:gd name="T80" fmla="*/ 116 w 130"/>
              <a:gd name="T81" fmla="*/ 96 h 98"/>
              <a:gd name="T82" fmla="*/ 115 w 130"/>
              <a:gd name="T83" fmla="*/ 97 h 98"/>
              <a:gd name="T84" fmla="*/ 119 w 130"/>
              <a:gd name="T85" fmla="*/ 98 h 98"/>
              <a:gd name="T86" fmla="*/ 128 w 130"/>
              <a:gd name="T87" fmla="*/ 93 h 98"/>
              <a:gd name="T88" fmla="*/ 128 w 130"/>
              <a:gd name="T89" fmla="*/ 87 h 98"/>
              <a:gd name="T90" fmla="*/ 129 w 130"/>
              <a:gd name="T91" fmla="*/ 78 h 98"/>
              <a:gd name="T92" fmla="*/ 128 w 130"/>
              <a:gd name="T93" fmla="*/ 64 h 98"/>
              <a:gd name="T94" fmla="*/ 120 w 130"/>
              <a:gd name="T95" fmla="*/ 51 h 98"/>
              <a:gd name="T96" fmla="*/ 116 w 130"/>
              <a:gd name="T97" fmla="*/ 45 h 98"/>
              <a:gd name="T98" fmla="*/ 116 w 130"/>
              <a:gd name="T99" fmla="*/ 39 h 98"/>
              <a:gd name="T100" fmla="*/ 109 w 130"/>
              <a:gd name="T101" fmla="*/ 30 h 98"/>
              <a:gd name="T102" fmla="*/ 104 w 130"/>
              <a:gd name="T103" fmla="*/ 24 h 98"/>
              <a:gd name="T104" fmla="*/ 97 w 130"/>
              <a:gd name="T105" fmla="*/ 8 h 98"/>
              <a:gd name="T106" fmla="*/ 96 w 130"/>
              <a:gd name="T107" fmla="*/ 6 h 98"/>
              <a:gd name="T108" fmla="*/ 93 w 130"/>
              <a:gd name="T109" fmla="*/ 1 h 98"/>
              <a:gd name="T110" fmla="*/ 86 w 130"/>
              <a:gd name="T111" fmla="*/ 0 h 98"/>
              <a:gd name="T112" fmla="*/ 87 w 130"/>
              <a:gd name="T113" fmla="*/ 6 h 98"/>
              <a:gd name="T114" fmla="*/ 84 w 130"/>
              <a:gd name="T115" fmla="*/ 7 h 98"/>
              <a:gd name="T116" fmla="*/ 41 w 130"/>
              <a:gd name="T117" fmla="*/ 7 h 98"/>
              <a:gd name="T118" fmla="*/ 40 w 130"/>
              <a:gd name="T119" fmla="*/ 3 h 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0"/>
              <a:gd name="T181" fmla="*/ 0 h 98"/>
              <a:gd name="T182" fmla="*/ 130 w 130"/>
              <a:gd name="T183" fmla="*/ 98 h 9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0" h="98">
                <a:moveTo>
                  <a:pt x="40" y="3"/>
                </a:moveTo>
                <a:lnTo>
                  <a:pt x="0" y="7"/>
                </a:lnTo>
                <a:lnTo>
                  <a:pt x="0" y="8"/>
                </a:lnTo>
                <a:lnTo>
                  <a:pt x="0" y="9"/>
                </a:lnTo>
                <a:lnTo>
                  <a:pt x="0" y="10"/>
                </a:lnTo>
                <a:lnTo>
                  <a:pt x="1" y="12"/>
                </a:lnTo>
                <a:lnTo>
                  <a:pt x="2" y="12"/>
                </a:lnTo>
                <a:lnTo>
                  <a:pt x="3" y="13"/>
                </a:lnTo>
                <a:lnTo>
                  <a:pt x="4" y="14"/>
                </a:lnTo>
                <a:lnTo>
                  <a:pt x="3" y="16"/>
                </a:lnTo>
                <a:lnTo>
                  <a:pt x="4" y="16"/>
                </a:lnTo>
                <a:lnTo>
                  <a:pt x="4" y="17"/>
                </a:lnTo>
                <a:lnTo>
                  <a:pt x="3" y="18"/>
                </a:lnTo>
                <a:lnTo>
                  <a:pt x="3" y="19"/>
                </a:lnTo>
                <a:lnTo>
                  <a:pt x="6" y="19"/>
                </a:lnTo>
                <a:lnTo>
                  <a:pt x="7" y="18"/>
                </a:lnTo>
                <a:lnTo>
                  <a:pt x="7" y="16"/>
                </a:lnTo>
                <a:lnTo>
                  <a:pt x="8" y="15"/>
                </a:lnTo>
                <a:lnTo>
                  <a:pt x="9" y="16"/>
                </a:lnTo>
                <a:lnTo>
                  <a:pt x="10" y="15"/>
                </a:lnTo>
                <a:lnTo>
                  <a:pt x="11" y="15"/>
                </a:lnTo>
                <a:lnTo>
                  <a:pt x="10" y="16"/>
                </a:lnTo>
                <a:lnTo>
                  <a:pt x="9" y="17"/>
                </a:lnTo>
                <a:lnTo>
                  <a:pt x="9" y="18"/>
                </a:lnTo>
                <a:lnTo>
                  <a:pt x="10" y="17"/>
                </a:lnTo>
                <a:lnTo>
                  <a:pt x="12" y="17"/>
                </a:lnTo>
                <a:lnTo>
                  <a:pt x="19" y="14"/>
                </a:lnTo>
                <a:lnTo>
                  <a:pt x="21" y="14"/>
                </a:lnTo>
                <a:lnTo>
                  <a:pt x="21" y="15"/>
                </a:lnTo>
                <a:lnTo>
                  <a:pt x="19" y="16"/>
                </a:lnTo>
                <a:lnTo>
                  <a:pt x="20" y="16"/>
                </a:lnTo>
                <a:lnTo>
                  <a:pt x="23" y="17"/>
                </a:lnTo>
                <a:lnTo>
                  <a:pt x="26" y="18"/>
                </a:lnTo>
                <a:lnTo>
                  <a:pt x="29" y="19"/>
                </a:lnTo>
                <a:lnTo>
                  <a:pt x="30" y="20"/>
                </a:lnTo>
                <a:lnTo>
                  <a:pt x="30" y="19"/>
                </a:lnTo>
                <a:lnTo>
                  <a:pt x="31" y="18"/>
                </a:lnTo>
                <a:lnTo>
                  <a:pt x="31" y="19"/>
                </a:lnTo>
                <a:lnTo>
                  <a:pt x="33" y="20"/>
                </a:lnTo>
                <a:lnTo>
                  <a:pt x="34" y="20"/>
                </a:lnTo>
                <a:lnTo>
                  <a:pt x="33" y="20"/>
                </a:lnTo>
                <a:lnTo>
                  <a:pt x="33" y="21"/>
                </a:lnTo>
                <a:lnTo>
                  <a:pt x="37" y="24"/>
                </a:lnTo>
                <a:lnTo>
                  <a:pt x="37" y="25"/>
                </a:lnTo>
                <a:lnTo>
                  <a:pt x="37" y="26"/>
                </a:lnTo>
                <a:lnTo>
                  <a:pt x="37" y="27"/>
                </a:lnTo>
                <a:lnTo>
                  <a:pt x="36" y="26"/>
                </a:lnTo>
                <a:lnTo>
                  <a:pt x="36" y="25"/>
                </a:lnTo>
                <a:lnTo>
                  <a:pt x="36" y="26"/>
                </a:lnTo>
                <a:lnTo>
                  <a:pt x="36" y="27"/>
                </a:lnTo>
                <a:lnTo>
                  <a:pt x="37" y="28"/>
                </a:lnTo>
                <a:lnTo>
                  <a:pt x="42" y="26"/>
                </a:lnTo>
                <a:lnTo>
                  <a:pt x="43" y="25"/>
                </a:lnTo>
                <a:lnTo>
                  <a:pt x="45" y="25"/>
                </a:lnTo>
                <a:lnTo>
                  <a:pt x="49" y="21"/>
                </a:lnTo>
                <a:lnTo>
                  <a:pt x="52" y="21"/>
                </a:lnTo>
                <a:lnTo>
                  <a:pt x="52" y="20"/>
                </a:lnTo>
                <a:lnTo>
                  <a:pt x="53" y="18"/>
                </a:lnTo>
                <a:lnTo>
                  <a:pt x="57" y="17"/>
                </a:lnTo>
                <a:lnTo>
                  <a:pt x="64" y="21"/>
                </a:lnTo>
                <a:lnTo>
                  <a:pt x="65" y="22"/>
                </a:lnTo>
                <a:lnTo>
                  <a:pt x="67" y="23"/>
                </a:lnTo>
                <a:lnTo>
                  <a:pt x="68" y="26"/>
                </a:lnTo>
                <a:lnTo>
                  <a:pt x="72" y="29"/>
                </a:lnTo>
                <a:lnTo>
                  <a:pt x="73" y="30"/>
                </a:lnTo>
                <a:lnTo>
                  <a:pt x="74" y="31"/>
                </a:lnTo>
                <a:lnTo>
                  <a:pt x="78" y="31"/>
                </a:lnTo>
                <a:lnTo>
                  <a:pt x="80" y="35"/>
                </a:lnTo>
                <a:lnTo>
                  <a:pt x="81" y="36"/>
                </a:lnTo>
                <a:lnTo>
                  <a:pt x="81" y="37"/>
                </a:lnTo>
                <a:lnTo>
                  <a:pt x="82" y="41"/>
                </a:lnTo>
                <a:lnTo>
                  <a:pt x="82" y="45"/>
                </a:lnTo>
                <a:lnTo>
                  <a:pt x="81" y="50"/>
                </a:lnTo>
                <a:lnTo>
                  <a:pt x="81" y="54"/>
                </a:lnTo>
                <a:lnTo>
                  <a:pt x="81" y="55"/>
                </a:lnTo>
                <a:lnTo>
                  <a:pt x="84" y="57"/>
                </a:lnTo>
                <a:lnTo>
                  <a:pt x="85" y="56"/>
                </a:lnTo>
                <a:lnTo>
                  <a:pt x="84" y="55"/>
                </a:lnTo>
                <a:lnTo>
                  <a:pt x="83" y="52"/>
                </a:lnTo>
                <a:lnTo>
                  <a:pt x="85" y="52"/>
                </a:lnTo>
                <a:lnTo>
                  <a:pt x="86" y="54"/>
                </a:lnTo>
                <a:lnTo>
                  <a:pt x="87" y="54"/>
                </a:lnTo>
                <a:lnTo>
                  <a:pt x="87" y="53"/>
                </a:lnTo>
                <a:lnTo>
                  <a:pt x="88" y="53"/>
                </a:lnTo>
                <a:lnTo>
                  <a:pt x="88" y="54"/>
                </a:lnTo>
                <a:lnTo>
                  <a:pt x="87" y="55"/>
                </a:lnTo>
                <a:lnTo>
                  <a:pt x="87" y="57"/>
                </a:lnTo>
                <a:lnTo>
                  <a:pt x="86" y="60"/>
                </a:lnTo>
                <a:lnTo>
                  <a:pt x="85" y="60"/>
                </a:lnTo>
                <a:lnTo>
                  <a:pt x="85" y="61"/>
                </a:lnTo>
                <a:lnTo>
                  <a:pt x="86" y="62"/>
                </a:lnTo>
                <a:lnTo>
                  <a:pt x="87" y="64"/>
                </a:lnTo>
                <a:lnTo>
                  <a:pt x="90" y="69"/>
                </a:lnTo>
                <a:lnTo>
                  <a:pt x="93" y="72"/>
                </a:lnTo>
                <a:lnTo>
                  <a:pt x="94" y="72"/>
                </a:lnTo>
                <a:lnTo>
                  <a:pt x="94" y="70"/>
                </a:lnTo>
                <a:lnTo>
                  <a:pt x="95" y="70"/>
                </a:lnTo>
                <a:lnTo>
                  <a:pt x="96" y="72"/>
                </a:lnTo>
                <a:lnTo>
                  <a:pt x="96" y="74"/>
                </a:lnTo>
                <a:lnTo>
                  <a:pt x="98" y="77"/>
                </a:lnTo>
                <a:lnTo>
                  <a:pt x="99" y="78"/>
                </a:lnTo>
                <a:lnTo>
                  <a:pt x="101" y="78"/>
                </a:lnTo>
                <a:lnTo>
                  <a:pt x="104" y="86"/>
                </a:lnTo>
                <a:lnTo>
                  <a:pt x="108" y="87"/>
                </a:lnTo>
                <a:lnTo>
                  <a:pt x="110" y="88"/>
                </a:lnTo>
                <a:lnTo>
                  <a:pt x="114" y="93"/>
                </a:lnTo>
                <a:lnTo>
                  <a:pt x="116" y="94"/>
                </a:lnTo>
                <a:lnTo>
                  <a:pt x="116" y="95"/>
                </a:lnTo>
                <a:lnTo>
                  <a:pt x="118" y="95"/>
                </a:lnTo>
                <a:lnTo>
                  <a:pt x="118" y="96"/>
                </a:lnTo>
                <a:lnTo>
                  <a:pt x="117" y="96"/>
                </a:lnTo>
                <a:lnTo>
                  <a:pt x="116" y="96"/>
                </a:lnTo>
                <a:lnTo>
                  <a:pt x="115" y="96"/>
                </a:lnTo>
                <a:lnTo>
                  <a:pt x="115" y="97"/>
                </a:lnTo>
                <a:lnTo>
                  <a:pt x="116" y="98"/>
                </a:lnTo>
                <a:lnTo>
                  <a:pt x="118" y="98"/>
                </a:lnTo>
                <a:lnTo>
                  <a:pt x="119" y="98"/>
                </a:lnTo>
                <a:lnTo>
                  <a:pt x="121" y="97"/>
                </a:lnTo>
                <a:lnTo>
                  <a:pt x="127" y="95"/>
                </a:lnTo>
                <a:lnTo>
                  <a:pt x="128" y="93"/>
                </a:lnTo>
                <a:lnTo>
                  <a:pt x="128" y="92"/>
                </a:lnTo>
                <a:lnTo>
                  <a:pt x="128" y="89"/>
                </a:lnTo>
                <a:lnTo>
                  <a:pt x="128" y="87"/>
                </a:lnTo>
                <a:lnTo>
                  <a:pt x="129" y="84"/>
                </a:lnTo>
                <a:lnTo>
                  <a:pt x="130" y="84"/>
                </a:lnTo>
                <a:lnTo>
                  <a:pt x="129" y="78"/>
                </a:lnTo>
                <a:lnTo>
                  <a:pt x="129" y="75"/>
                </a:lnTo>
                <a:lnTo>
                  <a:pt x="129" y="69"/>
                </a:lnTo>
                <a:lnTo>
                  <a:pt x="128" y="64"/>
                </a:lnTo>
                <a:lnTo>
                  <a:pt x="127" y="63"/>
                </a:lnTo>
                <a:lnTo>
                  <a:pt x="123" y="57"/>
                </a:lnTo>
                <a:lnTo>
                  <a:pt x="120" y="51"/>
                </a:lnTo>
                <a:lnTo>
                  <a:pt x="116" y="46"/>
                </a:lnTo>
                <a:lnTo>
                  <a:pt x="116" y="45"/>
                </a:lnTo>
                <a:lnTo>
                  <a:pt x="115" y="42"/>
                </a:lnTo>
                <a:lnTo>
                  <a:pt x="115" y="41"/>
                </a:lnTo>
                <a:lnTo>
                  <a:pt x="116" y="39"/>
                </a:lnTo>
                <a:lnTo>
                  <a:pt x="112" y="33"/>
                </a:lnTo>
                <a:lnTo>
                  <a:pt x="109" y="30"/>
                </a:lnTo>
                <a:lnTo>
                  <a:pt x="108" y="29"/>
                </a:lnTo>
                <a:lnTo>
                  <a:pt x="107" y="28"/>
                </a:lnTo>
                <a:lnTo>
                  <a:pt x="104" y="24"/>
                </a:lnTo>
                <a:lnTo>
                  <a:pt x="101" y="18"/>
                </a:lnTo>
                <a:lnTo>
                  <a:pt x="99" y="14"/>
                </a:lnTo>
                <a:lnTo>
                  <a:pt x="97" y="8"/>
                </a:lnTo>
                <a:lnTo>
                  <a:pt x="97" y="7"/>
                </a:lnTo>
                <a:lnTo>
                  <a:pt x="96" y="6"/>
                </a:lnTo>
                <a:lnTo>
                  <a:pt x="95" y="2"/>
                </a:lnTo>
                <a:lnTo>
                  <a:pt x="94" y="1"/>
                </a:lnTo>
                <a:lnTo>
                  <a:pt x="93" y="1"/>
                </a:lnTo>
                <a:lnTo>
                  <a:pt x="91" y="1"/>
                </a:lnTo>
                <a:lnTo>
                  <a:pt x="88" y="0"/>
                </a:lnTo>
                <a:lnTo>
                  <a:pt x="86" y="0"/>
                </a:lnTo>
                <a:lnTo>
                  <a:pt x="86" y="1"/>
                </a:lnTo>
                <a:lnTo>
                  <a:pt x="86" y="2"/>
                </a:lnTo>
                <a:lnTo>
                  <a:pt x="87" y="6"/>
                </a:lnTo>
                <a:lnTo>
                  <a:pt x="87" y="8"/>
                </a:lnTo>
                <a:lnTo>
                  <a:pt x="85" y="8"/>
                </a:lnTo>
                <a:lnTo>
                  <a:pt x="84" y="7"/>
                </a:lnTo>
                <a:lnTo>
                  <a:pt x="83" y="5"/>
                </a:lnTo>
                <a:lnTo>
                  <a:pt x="42" y="8"/>
                </a:lnTo>
                <a:lnTo>
                  <a:pt x="41" y="7"/>
                </a:lnTo>
                <a:lnTo>
                  <a:pt x="41" y="5"/>
                </a:lnTo>
                <a:lnTo>
                  <a:pt x="40" y="4"/>
                </a:lnTo>
                <a:lnTo>
                  <a:pt x="40" y="3"/>
                </a:lnTo>
                <a:close/>
              </a:path>
            </a:pathLst>
          </a:custGeom>
          <a:noFill/>
          <a:ln w="19050">
            <a:solidFill>
              <a:srgbClr val="000000"/>
            </a:solidFill>
            <a:round/>
            <a:headEnd/>
            <a:tailEnd/>
          </a:ln>
        </p:spPr>
        <p:txBody>
          <a:bodyPr/>
          <a:lstStyle/>
          <a:p>
            <a:endParaRPr lang="en-US"/>
          </a:p>
        </p:txBody>
      </p:sp>
      <p:sp>
        <p:nvSpPr>
          <p:cNvPr id="35953" name="Rectangle 112"/>
          <p:cNvSpPr>
            <a:spLocks noChangeArrowheads="1"/>
          </p:cNvSpPr>
          <p:nvPr/>
        </p:nvSpPr>
        <p:spPr bwMode="auto">
          <a:xfrm>
            <a:off x="4038600" y="5715000"/>
            <a:ext cx="3451225" cy="822325"/>
          </a:xfrm>
          <a:prstGeom prst="rect">
            <a:avLst/>
          </a:prstGeom>
          <a:noFill/>
          <a:ln w="9525">
            <a:noFill/>
            <a:miter lim="800000"/>
            <a:headEnd/>
            <a:tailEnd/>
          </a:ln>
        </p:spPr>
        <p:txBody>
          <a:bodyPr wrap="none">
            <a:spAutoFit/>
          </a:bodyPr>
          <a:lstStyle/>
          <a:p>
            <a:pPr algn="ctr"/>
            <a:r>
              <a:rPr lang="en-US" sz="2400">
                <a:solidFill>
                  <a:srgbClr val="000000"/>
                </a:solidFill>
              </a:rPr>
              <a:t>Central Louisiana</a:t>
            </a:r>
          </a:p>
          <a:p>
            <a:pPr algn="ctr"/>
            <a:r>
              <a:rPr lang="en-US" sz="2400">
                <a:solidFill>
                  <a:srgbClr val="000000"/>
                </a:solidFill>
              </a:rPr>
              <a:t>Area Agency on Aging</a:t>
            </a:r>
          </a:p>
        </p:txBody>
      </p:sp>
      <p:sp>
        <p:nvSpPr>
          <p:cNvPr id="35954" name="Rectangle 113"/>
          <p:cNvSpPr>
            <a:spLocks noChangeArrowheads="1"/>
          </p:cNvSpPr>
          <p:nvPr/>
        </p:nvSpPr>
        <p:spPr bwMode="auto">
          <a:xfrm>
            <a:off x="5410200" y="0"/>
            <a:ext cx="2667000" cy="1825625"/>
          </a:xfrm>
          <a:prstGeom prst="rect">
            <a:avLst/>
          </a:prstGeom>
          <a:noFill/>
          <a:ln w="9525">
            <a:noFill/>
            <a:miter lim="800000"/>
            <a:headEnd/>
            <a:tailEnd/>
          </a:ln>
        </p:spPr>
        <p:txBody>
          <a:bodyPr lIns="0" tIns="0" rIns="0" bIns="0">
            <a:spAutoFit/>
          </a:bodyPr>
          <a:lstStyle/>
          <a:p>
            <a:pPr algn="ctr" eaLnBrk="0" hangingPunct="0"/>
            <a:r>
              <a:rPr lang="en-US" sz="2400">
                <a:solidFill>
                  <a:srgbClr val="000000"/>
                </a:solidFill>
                <a:latin typeface="Futura Md BT" pitchFamily="34" charset="0"/>
              </a:rPr>
              <a:t>Syracuse Department of Aging and Youth </a:t>
            </a:r>
          </a:p>
          <a:p>
            <a:pPr algn="ctr" eaLnBrk="0" hangingPunct="0"/>
            <a:r>
              <a:rPr lang="en-US" sz="2400">
                <a:solidFill>
                  <a:srgbClr val="000000"/>
                </a:solidFill>
              </a:rPr>
              <a:t>Area Agency on Aging</a:t>
            </a:r>
          </a:p>
        </p:txBody>
      </p:sp>
      <p:sp>
        <p:nvSpPr>
          <p:cNvPr id="35955" name="Rectangle 114"/>
          <p:cNvSpPr>
            <a:spLocks noChangeArrowheads="1"/>
          </p:cNvSpPr>
          <p:nvPr/>
        </p:nvSpPr>
        <p:spPr bwMode="auto">
          <a:xfrm>
            <a:off x="7543800" y="2895600"/>
            <a:ext cx="1600200" cy="1095375"/>
          </a:xfrm>
          <a:prstGeom prst="rect">
            <a:avLst/>
          </a:prstGeom>
          <a:noFill/>
          <a:ln w="9525">
            <a:noFill/>
            <a:miter lim="800000"/>
            <a:headEnd/>
            <a:tailEnd/>
          </a:ln>
        </p:spPr>
        <p:txBody>
          <a:bodyPr lIns="0" tIns="0" rIns="0" bIns="0">
            <a:spAutoFit/>
          </a:bodyPr>
          <a:lstStyle/>
          <a:p>
            <a:pPr algn="ctr" eaLnBrk="0" hangingPunct="0"/>
            <a:r>
              <a:rPr lang="en-US" sz="2400">
                <a:solidFill>
                  <a:srgbClr val="000000"/>
                </a:solidFill>
                <a:latin typeface="Futura Md BT" pitchFamily="34" charset="0"/>
              </a:rPr>
              <a:t>Lutheran Senior Services</a:t>
            </a:r>
            <a:endParaRPr lang="en-US" sz="4400"/>
          </a:p>
        </p:txBody>
      </p:sp>
      <p:sp>
        <p:nvSpPr>
          <p:cNvPr id="35956" name="Rectangle 115"/>
          <p:cNvSpPr>
            <a:spLocks noChangeArrowheads="1"/>
          </p:cNvSpPr>
          <p:nvPr/>
        </p:nvSpPr>
        <p:spPr bwMode="auto">
          <a:xfrm>
            <a:off x="7239000" y="4343400"/>
            <a:ext cx="1600200" cy="1825625"/>
          </a:xfrm>
          <a:prstGeom prst="rect">
            <a:avLst/>
          </a:prstGeom>
          <a:noFill/>
          <a:ln w="9525">
            <a:noFill/>
            <a:miter lim="800000"/>
            <a:headEnd/>
            <a:tailEnd/>
          </a:ln>
        </p:spPr>
        <p:txBody>
          <a:bodyPr lIns="0" tIns="0" rIns="0" bIns="0">
            <a:spAutoFit/>
          </a:bodyPr>
          <a:lstStyle/>
          <a:p>
            <a:pPr algn="ctr" eaLnBrk="0" hangingPunct="0"/>
            <a:r>
              <a:rPr lang="en-US" sz="2400">
                <a:solidFill>
                  <a:srgbClr val="000000"/>
                </a:solidFill>
                <a:latin typeface="Futura Md BT" pitchFamily="34" charset="0"/>
              </a:rPr>
              <a:t>Meals on Wheels of Stark &amp; Wayne County</a:t>
            </a:r>
            <a:endParaRPr lang="en-US" sz="4400"/>
          </a:p>
        </p:txBody>
      </p:sp>
      <p:pic>
        <p:nvPicPr>
          <p:cNvPr id="35957" name="Picture 116" descr="about_04">
            <a:hlinkClick r:id="rId3"/>
          </p:cNvPr>
          <p:cNvPicPr>
            <a:picLocks noChangeAspect="1" noChangeArrowheads="1"/>
          </p:cNvPicPr>
          <p:nvPr/>
        </p:nvPicPr>
        <p:blipFill>
          <a:blip r:embed="rId4" cstate="print"/>
          <a:srcRect/>
          <a:stretch>
            <a:fillRect/>
          </a:stretch>
        </p:blipFill>
        <p:spPr bwMode="auto">
          <a:xfrm>
            <a:off x="0" y="5614987"/>
            <a:ext cx="2895600" cy="1243013"/>
          </a:xfrm>
          <a:prstGeom prst="rect">
            <a:avLst/>
          </a:prstGeom>
          <a:noFill/>
          <a:ln w="9525">
            <a:noFill/>
            <a:miter lim="800000"/>
            <a:headEnd/>
            <a:tailEnd/>
          </a:ln>
        </p:spPr>
      </p:pic>
      <p:sp>
        <p:nvSpPr>
          <p:cNvPr id="35958" name="Line 117"/>
          <p:cNvSpPr>
            <a:spLocks noChangeShapeType="1"/>
          </p:cNvSpPr>
          <p:nvPr/>
        </p:nvSpPr>
        <p:spPr bwMode="auto">
          <a:xfrm>
            <a:off x="1828800" y="4495800"/>
            <a:ext cx="2438400" cy="685800"/>
          </a:xfrm>
          <a:prstGeom prst="line">
            <a:avLst/>
          </a:prstGeom>
          <a:noFill/>
          <a:ln w="12700">
            <a:solidFill>
              <a:srgbClr val="666666"/>
            </a:solidFill>
            <a:round/>
            <a:headEnd/>
            <a:tailEnd/>
          </a:ln>
        </p:spPr>
        <p:txBody>
          <a:bodyPr/>
          <a:lstStyle/>
          <a:p>
            <a:endParaRPr lang="en-US"/>
          </a:p>
        </p:txBody>
      </p:sp>
      <p:sp>
        <p:nvSpPr>
          <p:cNvPr id="35959" name="Line 118"/>
          <p:cNvSpPr>
            <a:spLocks noChangeShapeType="1"/>
          </p:cNvSpPr>
          <p:nvPr/>
        </p:nvSpPr>
        <p:spPr bwMode="auto">
          <a:xfrm>
            <a:off x="6705600" y="1752600"/>
            <a:ext cx="609600" cy="838200"/>
          </a:xfrm>
          <a:prstGeom prst="line">
            <a:avLst/>
          </a:prstGeom>
          <a:no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7626149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19179"/>
                                        </p:tgtEl>
                                      </p:cBhvr>
                                    </p:animEffect>
                                    <p:animScale>
                                      <p:cBhvr>
                                        <p:cTn id="7" dur="250" autoRev="1" fill="hold"/>
                                        <p:tgtEl>
                                          <p:spTgt spid="219179"/>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219190"/>
                                        </p:tgtEl>
                                      </p:cBhvr>
                                    </p:animEffect>
                                    <p:animScale>
                                      <p:cBhvr>
                                        <p:cTn id="11" dur="250" autoRev="1" fill="hold"/>
                                        <p:tgtEl>
                                          <p:spTgt spid="219190"/>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219146"/>
                                        </p:tgtEl>
                                      </p:cBhvr>
                                    </p:animEffect>
                                    <p:animScale>
                                      <p:cBhvr>
                                        <p:cTn id="15" dur="250" autoRev="1" fill="hold"/>
                                        <p:tgtEl>
                                          <p:spTgt spid="219146"/>
                                        </p:tgtEl>
                                      </p:cBhvr>
                                      <p:by x="105000" y="105000"/>
                                    </p:animScale>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219210"/>
                                        </p:tgtEl>
                                      </p:cBhvr>
                                    </p:animEffect>
                                    <p:animScale>
                                      <p:cBhvr>
                                        <p:cTn id="19" dur="250" autoRev="1" fill="hold"/>
                                        <p:tgtEl>
                                          <p:spTgt spid="219210"/>
                                        </p:tgtEl>
                                      </p:cBhvr>
                                      <p:by x="105000" y="105000"/>
                                    </p:animScale>
                                  </p:childTnLst>
                                </p:cTn>
                              </p:par>
                            </p:childTnLst>
                          </p:cTn>
                        </p:par>
                        <p:par>
                          <p:cTn id="20" fill="hold">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219218"/>
                                        </p:tgtEl>
                                      </p:cBhvr>
                                    </p:animEffect>
                                    <p:animScale>
                                      <p:cBhvr>
                                        <p:cTn id="23" dur="250" autoRev="1" fill="hold"/>
                                        <p:tgtEl>
                                          <p:spTgt spid="219218"/>
                                        </p:tgtEl>
                                      </p:cBhvr>
                                      <p:by x="105000" y="105000"/>
                                    </p:animScale>
                                  </p:childTnLst>
                                </p:cTn>
                              </p:par>
                            </p:childTnLst>
                          </p:cTn>
                        </p:par>
                        <p:par>
                          <p:cTn id="24" fill="hold">
                            <p:stCondLst>
                              <p:cond delay="2500"/>
                            </p:stCondLst>
                            <p:childTnLst>
                              <p:par>
                                <p:cTn id="25" presetID="26" presetClass="emph" presetSubtype="0" fill="hold" grpId="0" nodeType="afterEffect">
                                  <p:stCondLst>
                                    <p:cond delay="0"/>
                                  </p:stCondLst>
                                  <p:childTnLst>
                                    <p:animEffect transition="out" filter="fade">
                                      <p:cBhvr>
                                        <p:cTn id="26" dur="500" tmFilter="0, 0; .2, .5; .8, .5; 1, 0"/>
                                        <p:tgtEl>
                                          <p:spTgt spid="219182"/>
                                        </p:tgtEl>
                                      </p:cBhvr>
                                    </p:animEffect>
                                    <p:animScale>
                                      <p:cBhvr>
                                        <p:cTn id="27" dur="250" autoRev="1" fill="hold"/>
                                        <p:tgtEl>
                                          <p:spTgt spid="21918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6" grpId="0" animBg="1"/>
      <p:bldP spid="219179" grpId="0" animBg="1"/>
      <p:bldP spid="219182" grpId="0" animBg="1"/>
      <p:bldP spid="219190" grpId="0" animBg="1"/>
      <p:bldP spid="219210" grpId="0" animBg="1"/>
      <p:bldP spid="2192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dirty="0" smtClean="0"/>
              <a:t>Method</a:t>
            </a:r>
          </a:p>
        </p:txBody>
      </p:sp>
      <p:sp>
        <p:nvSpPr>
          <p:cNvPr id="36868" name="Rectangle 3"/>
          <p:cNvSpPr>
            <a:spLocks noGrp="1" noChangeArrowheads="1"/>
          </p:cNvSpPr>
          <p:nvPr>
            <p:ph idx="1"/>
          </p:nvPr>
        </p:nvSpPr>
        <p:spPr/>
        <p:txBody>
          <a:bodyPr>
            <a:normAutofit/>
          </a:bodyPr>
          <a:lstStyle/>
          <a:p>
            <a:pPr eaLnBrk="1" hangingPunct="1"/>
            <a:r>
              <a:rPr lang="en-US" sz="2800" dirty="0"/>
              <a:t>D</a:t>
            </a:r>
            <a:r>
              <a:rPr lang="en-US" sz="2800" dirty="0" smtClean="0"/>
              <a:t>emonstration sites had to develop a model approach for partnership with healthcare and community organizations</a:t>
            </a:r>
          </a:p>
          <a:p>
            <a:r>
              <a:rPr lang="en-US" sz="2800" dirty="0" smtClean="0"/>
              <a:t>Obtain referrals from hospitals</a:t>
            </a:r>
          </a:p>
          <a:p>
            <a:pPr eaLnBrk="1" hangingPunct="1"/>
            <a:r>
              <a:rPr lang="en-US" sz="2800" dirty="0" smtClean="0"/>
              <a:t>Conduct assessment and provide meals to hospital-discharged individuals within 48 hours or at 2 weeks (control) after discharge </a:t>
            </a:r>
          </a:p>
          <a:p>
            <a:pPr eaLnBrk="1" hangingPunct="1"/>
            <a:r>
              <a:rPr lang="en-US" sz="2800" dirty="0" smtClean="0"/>
              <a:t>Provide other social services in addition to meals</a:t>
            </a:r>
          </a:p>
          <a:p>
            <a:pPr eaLnBrk="1" hangingPunct="1"/>
            <a:endParaRPr lang="en-US" sz="2800" dirty="0" smtClean="0"/>
          </a:p>
        </p:txBody>
      </p:sp>
      <p:sp>
        <p:nvSpPr>
          <p:cNvPr id="36866" name="Slide Number Placeholder 5"/>
          <p:cNvSpPr>
            <a:spLocks noGrp="1"/>
          </p:cNvSpPr>
          <p:nvPr>
            <p:ph type="sldNum" sz="quarter" idx="12"/>
          </p:nvPr>
        </p:nvSpPr>
        <p:spPr>
          <a:noFill/>
        </p:spPr>
        <p:txBody>
          <a:bodyPr/>
          <a:lstStyle/>
          <a:p>
            <a:fld id="{48DBF596-E962-4A6F-AC09-2EED2B38A73D}" type="slidenum">
              <a:rPr lang="en-US"/>
              <a:pPr/>
              <a:t>15</a:t>
            </a:fld>
            <a:endParaRPr lang="en-US"/>
          </a:p>
        </p:txBody>
      </p:sp>
    </p:spTree>
    <p:extLst>
      <p:ext uri="{BB962C8B-B14F-4D97-AF65-F5344CB8AC3E}">
        <p14:creationId xmlns:p14="http://schemas.microsoft.com/office/powerpoint/2010/main" val="205072184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US" dirty="0" smtClean="0"/>
              <a:t>Recruitment</a:t>
            </a:r>
          </a:p>
        </p:txBody>
      </p:sp>
      <p:sp>
        <p:nvSpPr>
          <p:cNvPr id="40964" name="Rectangle 3"/>
          <p:cNvSpPr>
            <a:spLocks noGrp="1" noChangeArrowheads="1"/>
          </p:cNvSpPr>
          <p:nvPr>
            <p:ph idx="1"/>
          </p:nvPr>
        </p:nvSpPr>
        <p:spPr/>
        <p:txBody>
          <a:bodyPr/>
          <a:lstStyle/>
          <a:p>
            <a:pPr eaLnBrk="1" hangingPunct="1"/>
            <a:r>
              <a:rPr lang="en-US" sz="2800" dirty="0" smtClean="0"/>
              <a:t>MOU signed with hospital administrators</a:t>
            </a:r>
          </a:p>
          <a:p>
            <a:pPr eaLnBrk="1" hangingPunct="1"/>
            <a:r>
              <a:rPr lang="en-US" sz="2800" dirty="0" smtClean="0"/>
              <a:t>Hospital discharge planners, administrators, social workers served as referral agents</a:t>
            </a:r>
          </a:p>
          <a:p>
            <a:pPr eaLnBrk="1" hangingPunct="1"/>
            <a:r>
              <a:rPr lang="en-US" sz="2800" dirty="0" smtClean="0"/>
              <a:t>Participants had to be</a:t>
            </a:r>
          </a:p>
          <a:p>
            <a:pPr lvl="1" eaLnBrk="1" hangingPunct="1"/>
            <a:r>
              <a:rPr lang="en-US" dirty="0" smtClean="0"/>
              <a:t>Hospital-discharged individuals returning to their primary residence</a:t>
            </a:r>
          </a:p>
          <a:p>
            <a:pPr lvl="1" eaLnBrk="1" hangingPunct="1"/>
            <a:r>
              <a:rPr lang="en-US" dirty="0" smtClean="0"/>
              <a:t>Short-term acute care</a:t>
            </a:r>
          </a:p>
          <a:p>
            <a:pPr lvl="1" eaLnBrk="1" hangingPunct="1"/>
            <a:r>
              <a:rPr lang="en-US" dirty="0" smtClean="0"/>
              <a:t>No terminal disease</a:t>
            </a:r>
          </a:p>
          <a:p>
            <a:pPr lvl="1" eaLnBrk="1" hangingPunct="1"/>
            <a:r>
              <a:rPr lang="en-US" dirty="0" smtClean="0"/>
              <a:t>No severe dementia/Alzheimer’s disease</a:t>
            </a:r>
          </a:p>
        </p:txBody>
      </p:sp>
      <p:sp>
        <p:nvSpPr>
          <p:cNvPr id="40962" name="Slide Number Placeholder 5"/>
          <p:cNvSpPr>
            <a:spLocks noGrp="1"/>
          </p:cNvSpPr>
          <p:nvPr>
            <p:ph type="sldNum" sz="quarter" idx="12"/>
          </p:nvPr>
        </p:nvSpPr>
        <p:spPr>
          <a:noFill/>
        </p:spPr>
        <p:txBody>
          <a:bodyPr/>
          <a:lstStyle/>
          <a:p>
            <a:fld id="{CAC9BFD2-7AEA-44FA-A480-EAA417A8C92B}" type="slidenum">
              <a:rPr lang="en-US"/>
              <a:pPr/>
              <a:t>16</a:t>
            </a:fld>
            <a:endParaRPr lang="en-US"/>
          </a:p>
        </p:txBody>
      </p:sp>
    </p:spTree>
    <p:extLst>
      <p:ext uri="{BB962C8B-B14F-4D97-AF65-F5344CB8AC3E}">
        <p14:creationId xmlns:p14="http://schemas.microsoft.com/office/powerpoint/2010/main" val="57780620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457200" y="0"/>
            <a:ext cx="8229600" cy="990600"/>
          </a:xfrm>
        </p:spPr>
        <p:txBody>
          <a:bodyPr>
            <a:normAutofit/>
          </a:bodyPr>
          <a:lstStyle/>
          <a:p>
            <a:pPr eaLnBrk="1" hangingPunct="1"/>
            <a:r>
              <a:rPr lang="en-US" sz="3200" dirty="0" smtClean="0"/>
              <a:t>Reasons for Hospitalization (n=566)</a:t>
            </a:r>
          </a:p>
        </p:txBody>
      </p:sp>
      <p:graphicFrame>
        <p:nvGraphicFramePr>
          <p:cNvPr id="8194" name="Object 3"/>
          <p:cNvGraphicFramePr>
            <a:graphicFrameLocks noGrp="1" noChangeAspect="1"/>
          </p:cNvGraphicFramePr>
          <p:nvPr>
            <p:ph idx="1"/>
            <p:extLst>
              <p:ext uri="{D42A27DB-BD31-4B8C-83A1-F6EECF244321}">
                <p14:modId xmlns:p14="http://schemas.microsoft.com/office/powerpoint/2010/main" val="3601345807"/>
              </p:ext>
            </p:extLst>
          </p:nvPr>
        </p:nvGraphicFramePr>
        <p:xfrm>
          <a:off x="711200" y="0"/>
          <a:ext cx="7720013" cy="6858000"/>
        </p:xfrm>
        <a:graphic>
          <a:graphicData uri="http://schemas.openxmlformats.org/presentationml/2006/ole">
            <mc:AlternateContent xmlns:mc="http://schemas.openxmlformats.org/markup-compatibility/2006">
              <mc:Choice xmlns:v="urn:schemas-microsoft-com:vml" Requires="v">
                <p:oleObj spid="_x0000_s2104" name="Worksheet" r:id="rId3" imgW="7848668" imgH="6972198" progId="Excel.Sheet.8">
                  <p:embed/>
                </p:oleObj>
              </mc:Choice>
              <mc:Fallback>
                <p:oleObj name="Worksheet" r:id="rId3" imgW="7848668" imgH="6972198" progId="Excel.Sheet.8">
                  <p:embed/>
                  <p:pic>
                    <p:nvPicPr>
                      <p:cNvPr id="0" name="Picture 3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 y="0"/>
                        <a:ext cx="77200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5" name="Slide Number Placeholder 5"/>
          <p:cNvSpPr>
            <a:spLocks noGrp="1"/>
          </p:cNvSpPr>
          <p:nvPr>
            <p:ph type="sldNum" sz="quarter" idx="12"/>
          </p:nvPr>
        </p:nvSpPr>
        <p:spPr>
          <a:noFill/>
        </p:spPr>
        <p:txBody>
          <a:bodyPr/>
          <a:lstStyle/>
          <a:p>
            <a:fld id="{8DF5E5E0-4F38-4C90-A277-14D30E344D21}" type="slidenum">
              <a:rPr lang="en-US"/>
              <a:pPr/>
              <a:t>17</a:t>
            </a:fld>
            <a:endParaRPr lang="en-US"/>
          </a:p>
        </p:txBody>
      </p:sp>
    </p:spTree>
    <p:extLst>
      <p:ext uri="{BB962C8B-B14F-4D97-AF65-F5344CB8AC3E}">
        <p14:creationId xmlns:p14="http://schemas.microsoft.com/office/powerpoint/2010/main" val="406790827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n-US" dirty="0" smtClean="0"/>
              <a:t>Self-reported Health </a:t>
            </a:r>
            <a:r>
              <a:rPr lang="en-US" sz="3600" dirty="0" smtClean="0"/>
              <a:t>(fair/poor)</a:t>
            </a:r>
            <a:endParaRPr lang="en-US" dirty="0" smtClean="0"/>
          </a:p>
        </p:txBody>
      </p:sp>
      <p:graphicFrame>
        <p:nvGraphicFramePr>
          <p:cNvPr id="2" name="Object 4"/>
          <p:cNvGraphicFramePr>
            <a:graphicFrameLocks noGrp="1" noChangeAspect="1"/>
          </p:cNvGraphicFramePr>
          <p:nvPr>
            <p:ph idx="1"/>
            <p:extLst>
              <p:ext uri="{D42A27DB-BD31-4B8C-83A1-F6EECF244321}">
                <p14:modId xmlns:p14="http://schemas.microsoft.com/office/powerpoint/2010/main" val="1476513866"/>
              </p:ext>
            </p:extLst>
          </p:nvPr>
        </p:nvGraphicFramePr>
        <p:xfrm>
          <a:off x="812800" y="1014413"/>
          <a:ext cx="7747000" cy="5133975"/>
        </p:xfrm>
        <a:graphic>
          <a:graphicData uri="http://schemas.openxmlformats.org/drawingml/2006/chart">
            <c:chart xmlns:c="http://schemas.openxmlformats.org/drawingml/2006/chart" xmlns:r="http://schemas.openxmlformats.org/officeDocument/2006/relationships" r:id="rId3"/>
          </a:graphicData>
        </a:graphic>
      </p:graphicFrame>
      <p:sp>
        <p:nvSpPr>
          <p:cNvPr id="10243" name="Slide Number Placeholder 5"/>
          <p:cNvSpPr>
            <a:spLocks noGrp="1"/>
          </p:cNvSpPr>
          <p:nvPr>
            <p:ph type="sldNum" sz="quarter" idx="12"/>
          </p:nvPr>
        </p:nvSpPr>
        <p:spPr>
          <a:noFill/>
        </p:spPr>
        <p:txBody>
          <a:bodyPr/>
          <a:lstStyle/>
          <a:p>
            <a:fld id="{6B4A5026-2997-4C87-9BB2-8CCD90497BAF}" type="slidenum">
              <a:rPr lang="en-US"/>
              <a:pPr/>
              <a:t>18</a:t>
            </a:fld>
            <a:endParaRPr lang="en-US"/>
          </a:p>
        </p:txBody>
      </p:sp>
    </p:spTree>
    <p:extLst>
      <p:ext uri="{BB962C8B-B14F-4D97-AF65-F5344CB8AC3E}">
        <p14:creationId xmlns:p14="http://schemas.microsoft.com/office/powerpoint/2010/main" val="92460314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304800" y="274638"/>
            <a:ext cx="8839200" cy="1143000"/>
          </a:xfrm>
        </p:spPr>
        <p:txBody>
          <a:bodyPr>
            <a:normAutofit/>
          </a:bodyPr>
          <a:lstStyle/>
          <a:p>
            <a:pPr eaLnBrk="1" hangingPunct="1"/>
            <a:r>
              <a:rPr lang="en-US" sz="3200" dirty="0" smtClean="0"/>
              <a:t>Presence of depressive symptoms (MMSE)</a:t>
            </a:r>
          </a:p>
        </p:txBody>
      </p:sp>
      <p:graphicFrame>
        <p:nvGraphicFramePr>
          <p:cNvPr id="2" name="Object 4"/>
          <p:cNvGraphicFramePr>
            <a:graphicFrameLocks noGrp="1" noChangeAspect="1"/>
          </p:cNvGraphicFramePr>
          <p:nvPr>
            <p:ph idx="1"/>
            <p:extLst>
              <p:ext uri="{D42A27DB-BD31-4B8C-83A1-F6EECF244321}">
                <p14:modId xmlns:p14="http://schemas.microsoft.com/office/powerpoint/2010/main" val="680344374"/>
              </p:ext>
            </p:extLst>
          </p:nvPr>
        </p:nvGraphicFramePr>
        <p:xfrm>
          <a:off x="1074738" y="1358900"/>
          <a:ext cx="7304087" cy="4838700"/>
        </p:xfrm>
        <a:graphic>
          <a:graphicData uri="http://schemas.openxmlformats.org/drawingml/2006/chart">
            <c:chart xmlns:c="http://schemas.openxmlformats.org/drawingml/2006/chart" xmlns:r="http://schemas.openxmlformats.org/officeDocument/2006/relationships" r:id="rId3"/>
          </a:graphicData>
        </a:graphic>
      </p:graphicFrame>
      <p:sp>
        <p:nvSpPr>
          <p:cNvPr id="12291" name="Slide Number Placeholder 5"/>
          <p:cNvSpPr>
            <a:spLocks noGrp="1"/>
          </p:cNvSpPr>
          <p:nvPr>
            <p:ph type="sldNum" sz="quarter" idx="12"/>
          </p:nvPr>
        </p:nvSpPr>
        <p:spPr>
          <a:noFill/>
        </p:spPr>
        <p:txBody>
          <a:bodyPr/>
          <a:lstStyle/>
          <a:p>
            <a:fld id="{5CEDACBE-D614-48C4-83F7-3AFB365E403E}" type="slidenum">
              <a:rPr lang="en-US"/>
              <a:pPr/>
              <a:t>19</a:t>
            </a:fld>
            <a:endParaRPr lang="en-US"/>
          </a:p>
        </p:txBody>
      </p:sp>
    </p:spTree>
    <p:extLst>
      <p:ext uri="{BB962C8B-B14F-4D97-AF65-F5344CB8AC3E}">
        <p14:creationId xmlns:p14="http://schemas.microsoft.com/office/powerpoint/2010/main" val="397738693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476AE7A2-A7CC-4FBF-AE0C-9EC48A8B2267}" type="slidenum">
              <a:rPr lang="en-US" altLang="en-US" smtClean="0">
                <a:solidFill>
                  <a:srgbClr val="000000"/>
                </a:solidFill>
              </a:rPr>
              <a:pPr fontAlgn="base">
                <a:spcBef>
                  <a:spcPct val="0"/>
                </a:spcBef>
                <a:spcAft>
                  <a:spcPct val="0"/>
                </a:spcAft>
                <a:defRPr/>
              </a:pPr>
              <a:t>2</a:t>
            </a:fld>
            <a:endParaRPr lang="en-US" altLang="en-US">
              <a:solidFill>
                <a:srgbClr val="000000"/>
              </a:solidFill>
            </a:endParaRPr>
          </a:p>
        </p:txBody>
      </p:sp>
      <p:pic>
        <p:nvPicPr>
          <p:cNvPr id="7" name="Picture 6"/>
          <p:cNvPicPr>
            <a:picLocks noChangeAspect="1"/>
          </p:cNvPicPr>
          <p:nvPr/>
        </p:nvPicPr>
        <p:blipFill>
          <a:blip r:embed="rId3"/>
          <a:stretch>
            <a:fillRect/>
          </a:stretch>
        </p:blipFill>
        <p:spPr>
          <a:xfrm>
            <a:off x="304800" y="0"/>
            <a:ext cx="8686800" cy="6905563"/>
          </a:xfrm>
          <a:prstGeom prst="rect">
            <a:avLst/>
          </a:prstGeom>
        </p:spPr>
      </p:pic>
    </p:spTree>
    <p:extLst>
      <p:ext uri="{BB962C8B-B14F-4D97-AF65-F5344CB8AC3E}">
        <p14:creationId xmlns:p14="http://schemas.microsoft.com/office/powerpoint/2010/main" val="308836900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en-US" smtClean="0"/>
              <a:t>Activities of Daily Living</a:t>
            </a:r>
          </a:p>
        </p:txBody>
      </p:sp>
      <p:graphicFrame>
        <p:nvGraphicFramePr>
          <p:cNvPr id="2" name="Object 4"/>
          <p:cNvGraphicFramePr>
            <a:graphicFrameLocks noGrp="1" noChangeAspect="1"/>
          </p:cNvGraphicFramePr>
          <p:nvPr>
            <p:ph idx="1"/>
            <p:extLst>
              <p:ext uri="{D42A27DB-BD31-4B8C-83A1-F6EECF244321}">
                <p14:modId xmlns:p14="http://schemas.microsoft.com/office/powerpoint/2010/main" val="1998977994"/>
              </p:ext>
            </p:extLst>
          </p:nvPr>
        </p:nvGraphicFramePr>
        <p:xfrm>
          <a:off x="806450" y="1333500"/>
          <a:ext cx="7454900" cy="4940300"/>
        </p:xfrm>
        <a:graphic>
          <a:graphicData uri="http://schemas.openxmlformats.org/drawingml/2006/chart">
            <c:chart xmlns:c="http://schemas.openxmlformats.org/drawingml/2006/chart" xmlns:r="http://schemas.openxmlformats.org/officeDocument/2006/relationships" r:id="rId3"/>
          </a:graphicData>
        </a:graphic>
      </p:graphicFrame>
      <p:sp>
        <p:nvSpPr>
          <p:cNvPr id="13315" name="Slide Number Placeholder 5"/>
          <p:cNvSpPr>
            <a:spLocks noGrp="1"/>
          </p:cNvSpPr>
          <p:nvPr>
            <p:ph type="sldNum" sz="quarter" idx="12"/>
          </p:nvPr>
        </p:nvSpPr>
        <p:spPr>
          <a:noFill/>
        </p:spPr>
        <p:txBody>
          <a:bodyPr/>
          <a:lstStyle/>
          <a:p>
            <a:fld id="{808D4B66-2F53-4AFD-9752-5DAC1F6257F9}" type="slidenum">
              <a:rPr lang="en-US"/>
              <a:pPr/>
              <a:t>20</a:t>
            </a:fld>
            <a:endParaRPr lang="en-US"/>
          </a:p>
        </p:txBody>
      </p:sp>
    </p:spTree>
    <p:extLst>
      <p:ext uri="{BB962C8B-B14F-4D97-AF65-F5344CB8AC3E}">
        <p14:creationId xmlns:p14="http://schemas.microsoft.com/office/powerpoint/2010/main" val="27571230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228600" y="152400"/>
            <a:ext cx="8763000" cy="1676400"/>
          </a:xfrm>
        </p:spPr>
        <p:txBody>
          <a:bodyPr>
            <a:normAutofit/>
          </a:bodyPr>
          <a:lstStyle/>
          <a:p>
            <a:pPr eaLnBrk="1" hangingPunct="1"/>
            <a:r>
              <a:rPr lang="en-US" smtClean="0">
                <a:solidFill>
                  <a:schemeClr val="tx1"/>
                </a:solidFill>
              </a:rPr>
              <a:t>Food Inavailability: </a:t>
            </a:r>
            <a:br>
              <a:rPr lang="en-US" smtClean="0">
                <a:solidFill>
                  <a:schemeClr val="tx1"/>
                </a:solidFill>
              </a:rPr>
            </a:br>
            <a:r>
              <a:rPr lang="en-US" smtClean="0">
                <a:solidFill>
                  <a:schemeClr val="tx1"/>
                </a:solidFill>
              </a:rPr>
              <a:t>Refrigerated produce, meats, milk</a:t>
            </a:r>
          </a:p>
        </p:txBody>
      </p:sp>
      <p:graphicFrame>
        <p:nvGraphicFramePr>
          <p:cNvPr id="5" name="Object 21"/>
          <p:cNvGraphicFramePr>
            <a:graphicFrameLocks noGrp="1" noChangeAspect="1"/>
          </p:cNvGraphicFramePr>
          <p:nvPr>
            <p:ph idx="1"/>
          </p:nvPr>
        </p:nvGraphicFramePr>
        <p:xfrm>
          <a:off x="688975" y="1498600"/>
          <a:ext cx="7661275" cy="4622800"/>
        </p:xfrm>
        <a:graphic>
          <a:graphicData uri="http://schemas.openxmlformats.org/drawingml/2006/chart">
            <c:chart xmlns:c="http://schemas.openxmlformats.org/drawingml/2006/chart" xmlns:r="http://schemas.openxmlformats.org/officeDocument/2006/relationships" r:id="rId3"/>
          </a:graphicData>
        </a:graphic>
      </p:graphicFrame>
      <p:sp>
        <p:nvSpPr>
          <p:cNvPr id="14339" name="Slide Number Placeholder 5"/>
          <p:cNvSpPr>
            <a:spLocks noGrp="1"/>
          </p:cNvSpPr>
          <p:nvPr>
            <p:ph type="sldNum" sz="quarter" idx="12"/>
          </p:nvPr>
        </p:nvSpPr>
        <p:spPr>
          <a:noFill/>
        </p:spPr>
        <p:txBody>
          <a:bodyPr/>
          <a:lstStyle/>
          <a:p>
            <a:fld id="{A2A91920-8CF5-4ED1-A7C6-ABAA33CD1674}" type="slidenum">
              <a:rPr lang="en-US"/>
              <a:pPr/>
              <a:t>21</a:t>
            </a:fld>
            <a:endParaRPr lang="en-US"/>
          </a:p>
        </p:txBody>
      </p:sp>
    </p:spTree>
    <p:extLst>
      <p:ext uri="{BB962C8B-B14F-4D97-AF65-F5344CB8AC3E}">
        <p14:creationId xmlns:p14="http://schemas.microsoft.com/office/powerpoint/2010/main" val="137750805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pPr eaLnBrk="1" hangingPunct="1"/>
            <a:r>
              <a:rPr lang="en-US" dirty="0" smtClean="0">
                <a:solidFill>
                  <a:schemeClr val="bg1"/>
                </a:solidFill>
              </a:rPr>
              <a:t>Nutrition risk profile</a:t>
            </a:r>
          </a:p>
        </p:txBody>
      </p:sp>
      <p:sp>
        <p:nvSpPr>
          <p:cNvPr id="50178" name="Slide Number Placeholder 4"/>
          <p:cNvSpPr>
            <a:spLocks noGrp="1"/>
          </p:cNvSpPr>
          <p:nvPr>
            <p:ph type="sldNum" sz="quarter" idx="12"/>
          </p:nvPr>
        </p:nvSpPr>
        <p:spPr>
          <a:noFill/>
        </p:spPr>
        <p:txBody>
          <a:bodyPr/>
          <a:lstStyle/>
          <a:p>
            <a:fld id="{99417396-4AAB-4326-90E5-80A96C6B7415}" type="slidenum">
              <a:rPr lang="en-US"/>
              <a:pPr/>
              <a:t>22</a:t>
            </a:fld>
            <a:endParaRPr lang="en-US"/>
          </a:p>
        </p:txBody>
      </p:sp>
      <p:graphicFrame>
        <p:nvGraphicFramePr>
          <p:cNvPr id="50206" name="Group 30"/>
          <p:cNvGraphicFramePr>
            <a:graphicFrameLocks noGrp="1"/>
          </p:cNvGraphicFramePr>
          <p:nvPr>
            <p:ph idx="4294967295"/>
            <p:extLst>
              <p:ext uri="{D42A27DB-BD31-4B8C-83A1-F6EECF244321}">
                <p14:modId xmlns:p14="http://schemas.microsoft.com/office/powerpoint/2010/main" val="518776815"/>
              </p:ext>
            </p:extLst>
          </p:nvPr>
        </p:nvGraphicFramePr>
        <p:xfrm>
          <a:off x="457200" y="1295401"/>
          <a:ext cx="8077200" cy="4648197"/>
        </p:xfrm>
        <a:graphic>
          <a:graphicData uri="http://schemas.openxmlformats.org/drawingml/2006/table">
            <a:tbl>
              <a:tblPr/>
              <a:tblGrid>
                <a:gridCol w="6516832"/>
                <a:gridCol w="1560368"/>
              </a:tblGrid>
              <a:tr h="146564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0" i="1" u="none" strike="noStrike" cap="none" normalizeH="0" baseline="0" dirty="0" smtClean="0">
                        <a:ln>
                          <a:noFill/>
                        </a:ln>
                        <a:solidFill>
                          <a:schemeClr val="bg1"/>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bg1"/>
                          </a:solidFill>
                          <a:effectLst/>
                          <a:latin typeface="Arial" charset="0"/>
                          <a:ea typeface="Times New Roman" pitchFamily="18" charset="0"/>
                          <a:cs typeface="Arial" charset="0"/>
                        </a:rPr>
                        <a:t>Characteristics</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CC">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Arial" charset="0"/>
                          <a:ea typeface="Times New Roman" pitchFamily="18" charset="0"/>
                          <a:cs typeface="Arial" charset="0"/>
                        </a:rPr>
                        <a:t>CC </a:t>
                      </a:r>
                      <a:br>
                        <a:rPr kumimoji="0" lang="en-US" sz="3200" b="0" i="0" u="none" strike="noStrike" cap="none" normalizeH="0" baseline="0" dirty="0" smtClean="0">
                          <a:ln>
                            <a:noFill/>
                          </a:ln>
                          <a:solidFill>
                            <a:schemeClr val="bg1"/>
                          </a:solidFill>
                          <a:effectLst/>
                          <a:latin typeface="Arial" charset="0"/>
                          <a:ea typeface="Times New Roman" pitchFamily="18" charset="0"/>
                          <a:cs typeface="Arial" charset="0"/>
                        </a:rPr>
                      </a:br>
                      <a:r>
                        <a:rPr kumimoji="0" lang="en-US" sz="3200" b="0" i="0" u="none" strike="noStrike" cap="none" normalizeH="0" baseline="0" dirty="0" smtClean="0">
                          <a:ln>
                            <a:noFill/>
                          </a:ln>
                          <a:solidFill>
                            <a:schemeClr val="bg1"/>
                          </a:solidFill>
                          <a:effectLst/>
                          <a:latin typeface="Arial" charset="0"/>
                          <a:ea typeface="Times New Roman" pitchFamily="18" charset="0"/>
                          <a:cs typeface="Arial" charset="0"/>
                        </a:rPr>
                        <a:t>%</a:t>
                      </a:r>
                    </a:p>
                  </a:txBody>
                  <a:tcPr horzOverflow="overflow">
                    <a:lnL>
                      <a:noFill/>
                    </a:lnL>
                    <a:lnR>
                      <a:noFill/>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CC">
                        <a:alpha val="50195"/>
                      </a:srgbClr>
                    </a:solidFill>
                  </a:tcPr>
                </a:tc>
              </a:tr>
              <a:tr h="795637">
                <a:tc>
                  <a:txBody>
                    <a:bodyPr/>
                    <a:lstStyle/>
                    <a:p>
                      <a:pPr marL="231775" marR="0" lvl="0" indent="-231775"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0000"/>
                          </a:solidFill>
                          <a:effectLst/>
                          <a:latin typeface="Arial" charset="0"/>
                          <a:ea typeface="Times New Roman" pitchFamily="18" charset="0"/>
                          <a:cs typeface="Arial" charset="0"/>
                        </a:rPr>
                        <a:t>Fair/poor self-assessed appetite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0000"/>
                          </a:solidFill>
                          <a:effectLst/>
                          <a:latin typeface="Arial" charset="0"/>
                          <a:ea typeface="Times New Roman" pitchFamily="18" charset="0"/>
                          <a:cs typeface="Arial"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r>
              <a:tr h="7956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0000"/>
                          </a:solidFill>
                          <a:effectLst/>
                          <a:latin typeface="Arial" charset="0"/>
                          <a:ea typeface="Times New Roman" pitchFamily="18" charset="0"/>
                          <a:cs typeface="Arial" charset="0"/>
                        </a:rPr>
                        <a:t>Frequently eat alone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0000"/>
                          </a:solidFill>
                          <a:effectLst/>
                          <a:latin typeface="Arial" charset="0"/>
                          <a:ea typeface="Times New Roman" pitchFamily="18" charset="0"/>
                          <a:cs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CC"/>
                    </a:solidFill>
                  </a:tcPr>
                </a:tc>
              </a:tr>
              <a:tr h="795637">
                <a:tc>
                  <a:txBody>
                    <a:bodyPr/>
                    <a:lstStyle/>
                    <a:p>
                      <a:pPr marL="231775" marR="0" lvl="0" indent="-231775"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0000"/>
                          </a:solidFill>
                          <a:effectLst/>
                          <a:latin typeface="Arial" charset="0"/>
                          <a:ea typeface="Times New Roman" pitchFamily="18" charset="0"/>
                          <a:cs typeface="Arial" charset="0"/>
                        </a:rPr>
                        <a:t>Have difficulty shopping for food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0000"/>
                          </a:solidFill>
                          <a:effectLst/>
                          <a:latin typeface="Arial" charset="0"/>
                          <a:ea typeface="Times New Roman" pitchFamily="18" charset="0"/>
                          <a:cs typeface="Arial" charset="0"/>
                        </a:rPr>
                        <a:t>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CC"/>
                    </a:solidFill>
                  </a:tcPr>
                </a:tc>
              </a:tr>
              <a:tr h="795637">
                <a:tc>
                  <a:txBody>
                    <a:bodyPr/>
                    <a:lstStyle/>
                    <a:p>
                      <a:pPr marL="231775" marR="0" lvl="0" indent="-231775"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0000"/>
                          </a:solidFill>
                          <a:effectLst/>
                          <a:latin typeface="Arial" charset="0"/>
                          <a:ea typeface="Times New Roman" pitchFamily="18" charset="0"/>
                          <a:cs typeface="Arial" charset="0"/>
                        </a:rPr>
                        <a:t>Have difficulty preparing meals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0000"/>
                          </a:solidFill>
                          <a:effectLst/>
                          <a:latin typeface="Arial" charset="0"/>
                          <a:ea typeface="Times New Roman" pitchFamily="18" charset="0"/>
                          <a:cs typeface="Arial"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2" name="Oval 1"/>
          <p:cNvSpPr/>
          <p:nvPr/>
        </p:nvSpPr>
        <p:spPr>
          <a:xfrm>
            <a:off x="0" y="4114800"/>
            <a:ext cx="9144000" cy="251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23221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dirty="0" smtClean="0"/>
              <a:t>Results</a:t>
            </a:r>
          </a:p>
        </p:txBody>
      </p:sp>
      <p:sp>
        <p:nvSpPr>
          <p:cNvPr id="51204" name="Rectangle 3"/>
          <p:cNvSpPr>
            <a:spLocks noGrp="1" noChangeArrowheads="1"/>
          </p:cNvSpPr>
          <p:nvPr>
            <p:ph idx="1"/>
          </p:nvPr>
        </p:nvSpPr>
        <p:spPr>
          <a:xfrm>
            <a:off x="1524000" y="1371600"/>
            <a:ext cx="7162800" cy="4343400"/>
          </a:xfrm>
        </p:spPr>
        <p:txBody>
          <a:bodyPr>
            <a:normAutofit lnSpcReduction="10000"/>
          </a:bodyPr>
          <a:lstStyle/>
          <a:p>
            <a:pPr eaLnBrk="1" hangingPunct="1"/>
            <a:r>
              <a:rPr lang="en-US" sz="2800" dirty="0" smtClean="0"/>
              <a:t>Presence of high levels of nutrition risk, physical and emotional dysfunction, and social isolation among the hospital discharged population.</a:t>
            </a:r>
          </a:p>
          <a:p>
            <a:pPr eaLnBrk="1" hangingPunct="1"/>
            <a:endParaRPr lang="en-US" sz="1600" dirty="0" smtClean="0"/>
          </a:p>
          <a:p>
            <a:pPr eaLnBrk="1" hangingPunct="1"/>
            <a:r>
              <a:rPr lang="en-US" sz="2800" dirty="0" smtClean="0"/>
              <a:t>This population with short-term acute health conditions may be missed by the nutrition programs due to poor coordination of efforts between the medical health care and community care system.</a:t>
            </a:r>
          </a:p>
        </p:txBody>
      </p:sp>
      <p:sp>
        <p:nvSpPr>
          <p:cNvPr id="51202" name="Slide Number Placeholder 5"/>
          <p:cNvSpPr>
            <a:spLocks noGrp="1"/>
          </p:cNvSpPr>
          <p:nvPr>
            <p:ph type="sldNum" sz="quarter" idx="12"/>
          </p:nvPr>
        </p:nvSpPr>
        <p:spPr>
          <a:noFill/>
        </p:spPr>
        <p:txBody>
          <a:bodyPr/>
          <a:lstStyle/>
          <a:p>
            <a:fld id="{8A672558-E905-41A0-A851-71D86B2838DF}" type="slidenum">
              <a:rPr lang="en-US"/>
              <a:pPr/>
              <a:t>23</a:t>
            </a:fld>
            <a:endParaRPr lang="en-US"/>
          </a:p>
        </p:txBody>
      </p:sp>
    </p:spTree>
    <p:extLst>
      <p:ext uri="{BB962C8B-B14F-4D97-AF65-F5344CB8AC3E}">
        <p14:creationId xmlns:p14="http://schemas.microsoft.com/office/powerpoint/2010/main" val="250848815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60DB523-13A9-4515-BE1C-2A1D5671710F}" type="slidenum">
              <a:rPr lang="en-US" sz="1400" b="0"/>
              <a:pPr algn="r"/>
              <a:t>24</a:t>
            </a:fld>
            <a:endParaRPr lang="en-US" sz="1400" b="0"/>
          </a:p>
        </p:txBody>
      </p:sp>
      <p:sp>
        <p:nvSpPr>
          <p:cNvPr id="123907" name="Rectangle 2"/>
          <p:cNvSpPr>
            <a:spLocks noGrp="1" noChangeArrowheads="1"/>
          </p:cNvSpPr>
          <p:nvPr>
            <p:ph type="title" idx="4294967295"/>
          </p:nvPr>
        </p:nvSpPr>
        <p:spPr>
          <a:xfrm>
            <a:off x="0" y="274638"/>
            <a:ext cx="8229600" cy="1143000"/>
          </a:xfrm>
        </p:spPr>
        <p:txBody>
          <a:bodyPr/>
          <a:lstStyle/>
          <a:p>
            <a:pPr eaLnBrk="1" hangingPunct="1"/>
            <a:r>
              <a:rPr lang="en-US" dirty="0" smtClean="0"/>
              <a:t>Challenges</a:t>
            </a:r>
          </a:p>
        </p:txBody>
      </p:sp>
      <p:sp>
        <p:nvSpPr>
          <p:cNvPr id="123908" name="Rectangle 3"/>
          <p:cNvSpPr>
            <a:spLocks noGrp="1" noChangeArrowheads="1"/>
          </p:cNvSpPr>
          <p:nvPr>
            <p:ph type="body" idx="4294967295"/>
          </p:nvPr>
        </p:nvSpPr>
        <p:spPr>
          <a:xfrm>
            <a:off x="762000" y="1524000"/>
            <a:ext cx="7467600" cy="4483100"/>
          </a:xfrm>
        </p:spPr>
        <p:txBody>
          <a:bodyPr>
            <a:normAutofit/>
          </a:bodyPr>
          <a:lstStyle/>
          <a:p>
            <a:pPr eaLnBrk="1" hangingPunct="1"/>
            <a:r>
              <a:rPr lang="en-US" sz="2800" dirty="0" smtClean="0"/>
              <a:t>Resistance from hospitals</a:t>
            </a:r>
          </a:p>
          <a:p>
            <a:pPr eaLnBrk="1" hangingPunct="1"/>
            <a:r>
              <a:rPr lang="en-US" sz="2800" dirty="0" smtClean="0"/>
              <a:t>Difficult sustaining interest and enthusiasm for project</a:t>
            </a:r>
          </a:p>
          <a:p>
            <a:pPr eaLnBrk="1" hangingPunct="1"/>
            <a:r>
              <a:rPr lang="en-US" sz="2800" dirty="0" smtClean="0"/>
              <a:t>Takes a long time to establish partnerships</a:t>
            </a:r>
          </a:p>
          <a:p>
            <a:pPr eaLnBrk="1" hangingPunct="1"/>
            <a:r>
              <a:rPr lang="en-US" sz="2800" dirty="0" smtClean="0"/>
              <a:t>Policy Change/Insurance companies</a:t>
            </a:r>
          </a:p>
          <a:p>
            <a:pPr eaLnBrk="1" hangingPunct="1"/>
            <a:r>
              <a:rPr lang="en-US" sz="2800" dirty="0" smtClean="0"/>
              <a:t>Incentive to hospitals</a:t>
            </a:r>
          </a:p>
        </p:txBody>
      </p:sp>
    </p:spTree>
    <p:extLst>
      <p:ext uri="{BB962C8B-B14F-4D97-AF65-F5344CB8AC3E}">
        <p14:creationId xmlns:p14="http://schemas.microsoft.com/office/powerpoint/2010/main" val="187925734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smtClean="0">
                <a:solidFill>
                  <a:schemeClr val="tx1"/>
                </a:solidFill>
              </a:rPr>
              <a:t>HUMANA Study Results</a:t>
            </a:r>
          </a:p>
        </p:txBody>
      </p:sp>
      <p:sp>
        <p:nvSpPr>
          <p:cNvPr id="135171" name="Rectangle 3"/>
          <p:cNvSpPr>
            <a:spLocks noGrp="1" noChangeArrowheads="1"/>
          </p:cNvSpPr>
          <p:nvPr>
            <p:ph type="body" idx="1"/>
          </p:nvPr>
        </p:nvSpPr>
        <p:spPr>
          <a:xfrm>
            <a:off x="457200" y="1371600"/>
            <a:ext cx="8229600" cy="5181600"/>
          </a:xfrm>
        </p:spPr>
        <p:txBody>
          <a:bodyPr/>
          <a:lstStyle/>
          <a:p>
            <a:pPr marL="0" indent="0">
              <a:lnSpc>
                <a:spcPct val="80000"/>
              </a:lnSpc>
              <a:buNone/>
            </a:pPr>
            <a:r>
              <a:rPr lang="en-US" sz="2800" b="1" dirty="0"/>
              <a:t>Humana </a:t>
            </a:r>
            <a:r>
              <a:rPr lang="en-US" sz="2800" b="1" dirty="0" smtClean="0"/>
              <a:t>developed </a:t>
            </a:r>
            <a:r>
              <a:rPr lang="en-US" sz="2800" b="1" dirty="0"/>
              <a:t>a Pilot Program in 3 states </a:t>
            </a:r>
          </a:p>
          <a:p>
            <a:pPr>
              <a:lnSpc>
                <a:spcPct val="80000"/>
              </a:lnSpc>
            </a:pPr>
            <a:endParaRPr lang="en-US" sz="2800" dirty="0" smtClean="0"/>
          </a:p>
          <a:p>
            <a:pPr marL="342900" lvl="1" indent="-342900">
              <a:lnSpc>
                <a:spcPct val="80000"/>
              </a:lnSpc>
              <a:buBlip>
                <a:blip r:embed="rId3"/>
              </a:buBlip>
            </a:pPr>
            <a:r>
              <a:rPr lang="en-US" sz="2800" dirty="0" smtClean="0"/>
              <a:t>Members who did not receive nutrition services had </a:t>
            </a:r>
          </a:p>
          <a:p>
            <a:pPr lvl="1">
              <a:lnSpc>
                <a:spcPct val="80000"/>
              </a:lnSpc>
            </a:pPr>
            <a:r>
              <a:rPr lang="en-US" sz="2400" dirty="0" smtClean="0"/>
              <a:t>more inpatient admission per 1,000 </a:t>
            </a:r>
          </a:p>
          <a:p>
            <a:pPr lvl="1">
              <a:lnSpc>
                <a:spcPct val="80000"/>
              </a:lnSpc>
            </a:pPr>
            <a:r>
              <a:rPr lang="en-US" sz="2400" dirty="0" smtClean="0"/>
              <a:t>more hospital inpatient days per 1,000</a:t>
            </a:r>
          </a:p>
          <a:p>
            <a:pPr marL="342900" lvl="1" indent="-342900">
              <a:lnSpc>
                <a:spcPct val="80000"/>
              </a:lnSpc>
              <a:buBlip>
                <a:blip r:embed="rId3"/>
              </a:buBlip>
            </a:pPr>
            <a:r>
              <a:rPr lang="en-US" dirty="0" smtClean="0"/>
              <a:t>Members </a:t>
            </a:r>
            <a:r>
              <a:rPr lang="en-US" dirty="0"/>
              <a:t>who received nutrition services</a:t>
            </a:r>
            <a:r>
              <a:rPr lang="en-US" dirty="0" smtClean="0"/>
              <a:t> </a:t>
            </a:r>
            <a:r>
              <a:rPr lang="en-US" dirty="0"/>
              <a:t>had less </a:t>
            </a:r>
            <a:r>
              <a:rPr lang="en-US" dirty="0" smtClean="0"/>
              <a:t>costs </a:t>
            </a:r>
            <a:r>
              <a:rPr lang="en-US" dirty="0"/>
              <a:t>especially in the first month after the </a:t>
            </a:r>
            <a:r>
              <a:rPr lang="en-US" dirty="0" smtClean="0"/>
              <a:t>discharge</a:t>
            </a:r>
          </a:p>
          <a:p>
            <a:pPr marL="0" lvl="1" indent="0">
              <a:lnSpc>
                <a:spcPct val="80000"/>
              </a:lnSpc>
              <a:buNone/>
            </a:pPr>
            <a:endParaRPr lang="en-US" dirty="0" smtClean="0"/>
          </a:p>
          <a:p>
            <a:pPr>
              <a:lnSpc>
                <a:spcPct val="80000"/>
              </a:lnSpc>
            </a:pPr>
            <a:r>
              <a:rPr lang="en-US" sz="2800" dirty="0" smtClean="0"/>
              <a:t>Program saves money </a:t>
            </a:r>
          </a:p>
          <a:p>
            <a:pPr>
              <a:lnSpc>
                <a:spcPct val="120000"/>
              </a:lnSpc>
              <a:spcBef>
                <a:spcPct val="0"/>
              </a:spcBef>
            </a:pPr>
            <a:r>
              <a:rPr lang="en-US" sz="2800" dirty="0" smtClean="0"/>
              <a:t>Outcome of study: </a:t>
            </a:r>
            <a:r>
              <a:rPr lang="en-US" sz="2800" dirty="0"/>
              <a:t>Provided 10 frozen meals upon hospital discharge</a:t>
            </a:r>
          </a:p>
          <a:p>
            <a:pPr marL="0" indent="0">
              <a:lnSpc>
                <a:spcPct val="120000"/>
              </a:lnSpc>
              <a:spcBef>
                <a:spcPct val="0"/>
              </a:spcBef>
              <a:buNone/>
            </a:pPr>
            <a:endParaRPr lang="en-US" sz="2800" dirty="0" smtClean="0"/>
          </a:p>
          <a:p>
            <a:pPr>
              <a:lnSpc>
                <a:spcPct val="80000"/>
              </a:lnSpc>
              <a:buFontTx/>
              <a:buNone/>
            </a:pPr>
            <a:endParaRPr lang="en-US" sz="2800" dirty="0" smtClean="0"/>
          </a:p>
          <a:p>
            <a:pPr>
              <a:lnSpc>
                <a:spcPct val="80000"/>
              </a:lnSpc>
            </a:pPr>
            <a:endParaRPr lang="en-US" sz="2800" dirty="0" smtClean="0"/>
          </a:p>
        </p:txBody>
      </p:sp>
    </p:spTree>
    <p:extLst>
      <p:ext uri="{BB962C8B-B14F-4D97-AF65-F5344CB8AC3E}">
        <p14:creationId xmlns:p14="http://schemas.microsoft.com/office/powerpoint/2010/main" val="479913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5613" y="0"/>
            <a:ext cx="8226425" cy="914400"/>
          </a:xfrm>
        </p:spPr>
        <p:txBody>
          <a:bodyPr/>
          <a:lstStyle/>
          <a:p>
            <a:r>
              <a:rPr lang="en-US" dirty="0" smtClean="0">
                <a:solidFill>
                  <a:schemeClr val="tx1"/>
                </a:solidFill>
              </a:rPr>
              <a:t>Expansion</a:t>
            </a:r>
          </a:p>
        </p:txBody>
      </p:sp>
      <p:sp>
        <p:nvSpPr>
          <p:cNvPr id="136195" name="Rectangle 3"/>
          <p:cNvSpPr>
            <a:spLocks noGrp="1" noChangeArrowheads="1"/>
          </p:cNvSpPr>
          <p:nvPr>
            <p:ph type="body" idx="1"/>
          </p:nvPr>
        </p:nvSpPr>
        <p:spPr>
          <a:xfrm>
            <a:off x="455613" y="838200"/>
            <a:ext cx="8226425" cy="5257800"/>
          </a:xfrm>
        </p:spPr>
        <p:txBody>
          <a:bodyPr/>
          <a:lstStyle/>
          <a:p>
            <a:r>
              <a:rPr lang="en-US" sz="2800" dirty="0" smtClean="0"/>
              <a:t>Tripled service area – 4 to 13 markets </a:t>
            </a:r>
          </a:p>
          <a:p>
            <a:r>
              <a:rPr lang="en-US" sz="2800" dirty="0" smtClean="0"/>
              <a:t>More than doubled membership base – 186,000 to 435,000 </a:t>
            </a:r>
          </a:p>
          <a:p>
            <a:r>
              <a:rPr lang="en-US" sz="2800" dirty="0" smtClean="0"/>
              <a:t>Kept more seniors out of the hospital and in their homes</a:t>
            </a:r>
          </a:p>
          <a:p>
            <a:pPr marL="0" indent="0">
              <a:buNone/>
            </a:pPr>
            <a:endParaRPr lang="en-US" sz="2800" dirty="0" smtClean="0"/>
          </a:p>
          <a:p>
            <a:r>
              <a:rPr lang="en-US" sz="2800" dirty="0" smtClean="0"/>
              <a:t>The benefit was paid by Medicare to participants in the Medicare Advantage plans.</a:t>
            </a:r>
          </a:p>
          <a:p>
            <a:endParaRPr lang="en-US" sz="2800" dirty="0" smtClean="0"/>
          </a:p>
          <a:p>
            <a:endParaRPr lang="en-US" sz="2800" dirty="0" smtClean="0"/>
          </a:p>
        </p:txBody>
      </p:sp>
    </p:spTree>
    <p:extLst>
      <p:ext uri="{BB962C8B-B14F-4D97-AF65-F5344CB8AC3E}">
        <p14:creationId xmlns:p14="http://schemas.microsoft.com/office/powerpoint/2010/main" val="2398048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Affordable Care Act</a:t>
            </a:r>
          </a:p>
        </p:txBody>
      </p:sp>
      <p:sp>
        <p:nvSpPr>
          <p:cNvPr id="2" name="Content Placeholder 1"/>
          <p:cNvSpPr>
            <a:spLocks noGrp="1"/>
          </p:cNvSpPr>
          <p:nvPr>
            <p:ph idx="1"/>
          </p:nvPr>
        </p:nvSpPr>
        <p:spPr>
          <a:xfrm>
            <a:off x="381000" y="1371600"/>
            <a:ext cx="8229600" cy="4525963"/>
          </a:xfrm>
        </p:spPr>
        <p:txBody>
          <a:bodyPr>
            <a:normAutofit fontScale="92500" lnSpcReduction="10000"/>
          </a:bodyPr>
          <a:lstStyle/>
          <a:p>
            <a:pPr>
              <a:buNone/>
            </a:pPr>
            <a:r>
              <a:rPr lang="en-US" sz="2900" dirty="0" smtClean="0">
                <a:cs typeface="Arial" charset="0"/>
              </a:rPr>
              <a:t>Now: </a:t>
            </a:r>
            <a:r>
              <a:rPr lang="en-US" sz="2900" dirty="0"/>
              <a:t>Reducing </a:t>
            </a:r>
            <a:r>
              <a:rPr lang="en-US" sz="2900" dirty="0" err="1"/>
              <a:t>rehospitalization</a:t>
            </a:r>
            <a:r>
              <a:rPr lang="en-US" sz="2900" dirty="0"/>
              <a:t> </a:t>
            </a:r>
            <a:r>
              <a:rPr lang="en-US" sz="2900" dirty="0" smtClean="0"/>
              <a:t>important </a:t>
            </a:r>
            <a:r>
              <a:rPr lang="en-US" sz="2900" dirty="0"/>
              <a:t>element of </a:t>
            </a:r>
            <a:r>
              <a:rPr lang="en-US" sz="2900" dirty="0" smtClean="0"/>
              <a:t>financing health </a:t>
            </a:r>
            <a:r>
              <a:rPr lang="en-US" sz="2900" dirty="0"/>
              <a:t>care reform.</a:t>
            </a:r>
          </a:p>
          <a:p>
            <a:pPr>
              <a:buNone/>
            </a:pPr>
            <a:endParaRPr lang="en-US" sz="2900" dirty="0" smtClean="0">
              <a:cs typeface="Arial" charset="0"/>
            </a:endParaRPr>
          </a:p>
          <a:p>
            <a:r>
              <a:rPr lang="en-US" sz="2900" dirty="0" smtClean="0"/>
              <a:t>Affordable </a:t>
            </a:r>
            <a:r>
              <a:rPr lang="en-US" sz="2900" dirty="0"/>
              <a:t>Care Act </a:t>
            </a:r>
            <a:r>
              <a:rPr lang="en-US" sz="2900" dirty="0" smtClean="0"/>
              <a:t>includes </a:t>
            </a:r>
            <a:r>
              <a:rPr lang="en-US" sz="2900" dirty="0"/>
              <a:t>penalties for </a:t>
            </a:r>
            <a:r>
              <a:rPr lang="en-US" sz="2900" dirty="0" smtClean="0"/>
              <a:t>hospitals with </a:t>
            </a:r>
            <a:r>
              <a:rPr lang="en-US" sz="2900" dirty="0"/>
              <a:t>high readmission rates </a:t>
            </a:r>
            <a:r>
              <a:rPr lang="en-US" sz="2900" dirty="0" smtClean="0"/>
              <a:t>for 6 health conditions (by 2015)</a:t>
            </a:r>
          </a:p>
          <a:p>
            <a:pPr>
              <a:buNone/>
            </a:pPr>
            <a:endParaRPr lang="en-US" sz="2900" dirty="0" smtClean="0"/>
          </a:p>
          <a:p>
            <a:r>
              <a:rPr lang="en-US" sz="2900" dirty="0" smtClean="0"/>
              <a:t>Hospitals </a:t>
            </a:r>
            <a:r>
              <a:rPr lang="en-US" sz="2900" dirty="0"/>
              <a:t>are motivated to identify patients at </a:t>
            </a:r>
            <a:r>
              <a:rPr lang="en-US" sz="2900" dirty="0" smtClean="0"/>
              <a:t>high risk </a:t>
            </a:r>
            <a:r>
              <a:rPr lang="en-US" sz="2900" dirty="0"/>
              <a:t>for readmission </a:t>
            </a:r>
            <a:r>
              <a:rPr lang="en-US" sz="2900" dirty="0" smtClean="0"/>
              <a:t>and to </a:t>
            </a:r>
            <a:r>
              <a:rPr lang="en-US" sz="2900" dirty="0"/>
              <a:t>employ </a:t>
            </a:r>
            <a:r>
              <a:rPr lang="en-US" sz="2900" dirty="0" smtClean="0"/>
              <a:t>evidence-based interventions</a:t>
            </a:r>
            <a:endParaRPr lang="en-US" sz="2900" dirty="0"/>
          </a:p>
          <a:p>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Community Based Care Transition Program (CCTP)</a:t>
            </a:r>
          </a:p>
        </p:txBody>
      </p:sp>
      <p:sp>
        <p:nvSpPr>
          <p:cNvPr id="2" name="Content Placeholder 1"/>
          <p:cNvSpPr>
            <a:spLocks noGrp="1"/>
          </p:cNvSpPr>
          <p:nvPr>
            <p:ph idx="1"/>
          </p:nvPr>
        </p:nvSpPr>
        <p:spPr/>
        <p:txBody>
          <a:bodyPr>
            <a:normAutofit fontScale="85000" lnSpcReduction="20000"/>
          </a:bodyPr>
          <a:lstStyle/>
          <a:p>
            <a:pPr>
              <a:spcAft>
                <a:spcPts val="600"/>
              </a:spcAft>
              <a:buClr>
                <a:srgbClr val="2B7593"/>
              </a:buClr>
              <a:buSzTx/>
              <a:buNone/>
            </a:pPr>
            <a:r>
              <a:rPr lang="en-US" sz="2400" dirty="0" smtClean="0">
                <a:cs typeface="Arial" charset="0"/>
              </a:rPr>
              <a:t>	</a:t>
            </a:r>
            <a:r>
              <a:rPr lang="en-US" sz="3000" dirty="0" smtClean="0">
                <a:cs typeface="Arial" charset="0"/>
              </a:rPr>
              <a:t>Affordable Care Act funds pilot programs for improving care transitions for high risk Medicare beneficiaries</a:t>
            </a:r>
          </a:p>
          <a:p>
            <a:pPr>
              <a:spcAft>
                <a:spcPts val="600"/>
              </a:spcAft>
              <a:buClr>
                <a:srgbClr val="2B7593"/>
              </a:buClr>
              <a:buSzTx/>
            </a:pPr>
            <a:r>
              <a:rPr lang="en-US" sz="3000" dirty="0" smtClean="0">
                <a:cs typeface="Arial" charset="0"/>
              </a:rPr>
              <a:t>82 models funded so far. </a:t>
            </a:r>
          </a:p>
          <a:p>
            <a:pPr>
              <a:spcAft>
                <a:spcPts val="600"/>
              </a:spcAft>
              <a:buClr>
                <a:srgbClr val="2B7593"/>
              </a:buClr>
              <a:buSzTx/>
            </a:pPr>
            <a:r>
              <a:rPr lang="en-US" sz="3000" dirty="0" smtClean="0">
                <a:cs typeface="Arial" charset="0"/>
              </a:rPr>
              <a:t>Funding for 5 years beginning April 2011</a:t>
            </a:r>
          </a:p>
          <a:p>
            <a:pPr>
              <a:buNone/>
            </a:pPr>
            <a:r>
              <a:rPr lang="en-US" sz="3000" dirty="0" smtClean="0"/>
              <a:t>Aim:</a:t>
            </a:r>
          </a:p>
          <a:p>
            <a:pPr>
              <a:spcAft>
                <a:spcPts val="600"/>
              </a:spcAft>
              <a:buClr>
                <a:srgbClr val="0288C1"/>
              </a:buClr>
              <a:buFont typeface="Wingdings" pitchFamily="2" charset="2"/>
              <a:buChar char="§"/>
              <a:defRPr/>
            </a:pPr>
            <a:r>
              <a:rPr lang="en-US" sz="3000" dirty="0" smtClean="0">
                <a:cs typeface="Arial" pitchFamily="34" charset="0"/>
              </a:rPr>
              <a:t>Improve transitions</a:t>
            </a:r>
          </a:p>
          <a:p>
            <a:pPr>
              <a:spcAft>
                <a:spcPts val="600"/>
              </a:spcAft>
              <a:buClr>
                <a:srgbClr val="0288C1"/>
              </a:buClr>
              <a:buFont typeface="Wingdings" pitchFamily="2" charset="2"/>
              <a:buChar char="§"/>
              <a:defRPr/>
            </a:pPr>
            <a:r>
              <a:rPr lang="en-US" sz="3000" dirty="0" smtClean="0">
                <a:cs typeface="Arial" pitchFamily="34" charset="0"/>
              </a:rPr>
              <a:t>Improve quality of care</a:t>
            </a:r>
          </a:p>
          <a:p>
            <a:pPr>
              <a:spcAft>
                <a:spcPts val="600"/>
              </a:spcAft>
              <a:buClr>
                <a:srgbClr val="0288C1"/>
              </a:buClr>
              <a:buFont typeface="Wingdings" pitchFamily="2" charset="2"/>
              <a:buChar char="§"/>
              <a:defRPr/>
            </a:pPr>
            <a:r>
              <a:rPr lang="en-US" sz="3000" dirty="0" smtClean="0">
                <a:cs typeface="Arial" pitchFamily="34" charset="0"/>
              </a:rPr>
              <a:t>Reduce readmissions for high risk beneficiaries</a:t>
            </a:r>
          </a:p>
          <a:p>
            <a:pPr>
              <a:spcAft>
                <a:spcPts val="600"/>
              </a:spcAft>
              <a:buClr>
                <a:srgbClr val="0288C1"/>
              </a:buClr>
              <a:buFont typeface="Wingdings" pitchFamily="2" charset="2"/>
              <a:buChar char="§"/>
              <a:defRPr/>
            </a:pPr>
            <a:r>
              <a:rPr lang="en-US" sz="3000" dirty="0" smtClean="0">
                <a:cs typeface="Arial" pitchFamily="34" charset="0"/>
              </a:rPr>
              <a:t>Document measureable savings</a:t>
            </a:r>
          </a:p>
          <a:p>
            <a:pPr marL="0" indent="0">
              <a:spcAft>
                <a:spcPts val="600"/>
              </a:spcAft>
              <a:buClr>
                <a:srgbClr val="0288C1"/>
              </a:buClr>
              <a:buNone/>
              <a:defRPr/>
            </a:pPr>
            <a:endParaRPr lang="en-US" sz="2400" dirty="0" smtClean="0"/>
          </a:p>
          <a:p>
            <a:pPr marL="0" indent="0">
              <a:spcAft>
                <a:spcPts val="600"/>
              </a:spcAft>
              <a:buClr>
                <a:srgbClr val="0288C1"/>
              </a:buClr>
              <a:buNone/>
              <a:defRPr/>
            </a:pPr>
            <a:endParaRPr lang="en-US" sz="2400" dirty="0" smtClean="0">
              <a:cs typeface="Arial" pitchFamily="34" charset="0"/>
            </a:endParaRPr>
          </a:p>
          <a:p>
            <a:pPr>
              <a:buNone/>
            </a:pPr>
            <a:endParaRPr lang="en-US" dirty="0"/>
          </a:p>
        </p:txBody>
      </p:sp>
    </p:spTree>
    <p:extLst>
      <p:ext uri="{BB962C8B-B14F-4D97-AF65-F5344CB8AC3E}">
        <p14:creationId xmlns:p14="http://schemas.microsoft.com/office/powerpoint/2010/main" val="398370085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876800"/>
          </a:xfrm>
        </p:spPr>
        <p:txBody>
          <a:bodyPr>
            <a:normAutofit fontScale="25000" lnSpcReduction="20000"/>
          </a:bodyPr>
          <a:lstStyle/>
          <a:p>
            <a:endParaRPr lang="en-US" sz="9600" dirty="0" smtClean="0"/>
          </a:p>
          <a:p>
            <a:r>
              <a:rPr lang="en-US" sz="11200" dirty="0" smtClean="0"/>
              <a:t>Yet: Nutrition is provided as a service as needed and in some programs upon patient request</a:t>
            </a:r>
          </a:p>
          <a:p>
            <a:endParaRPr lang="en-US" sz="11200" dirty="0" smtClean="0"/>
          </a:p>
          <a:p>
            <a:r>
              <a:rPr lang="en-US" sz="11200" dirty="0" smtClean="0"/>
              <a:t>Nutrition </a:t>
            </a:r>
            <a:r>
              <a:rPr lang="en-US" sz="11200" dirty="0"/>
              <a:t>services are often not coordinated or comprehensive </a:t>
            </a:r>
            <a:endParaRPr lang="en-US" sz="11200" dirty="0" smtClean="0"/>
          </a:p>
          <a:p>
            <a:pPr marL="109728" indent="0">
              <a:buNone/>
            </a:pPr>
            <a:endParaRPr lang="en-US" sz="11200" dirty="0"/>
          </a:p>
          <a:p>
            <a:r>
              <a:rPr lang="en-US" sz="11200" dirty="0" smtClean="0"/>
              <a:t>Multidisciplinary team approach needed which requires the involvement of the dietitian as a member of the team</a:t>
            </a:r>
          </a:p>
          <a:p>
            <a:pPr>
              <a:buNone/>
            </a:pPr>
            <a:endParaRPr lang="en-US" sz="9600" dirty="0" smtClean="0"/>
          </a:p>
          <a:p>
            <a:pPr>
              <a:buNone/>
            </a:pPr>
            <a:endParaRPr lang="en-US" sz="7000" dirty="0" smtClean="0"/>
          </a:p>
          <a:p>
            <a:pPr>
              <a:buNone/>
            </a:pPr>
            <a:r>
              <a:rPr lang="en-US" dirty="0" smtClean="0"/>
              <a:t> </a:t>
            </a:r>
          </a:p>
          <a:p>
            <a:pPr>
              <a:buNone/>
            </a:pPr>
            <a:endParaRPr lang="en-US" dirty="0" smtClean="0"/>
          </a:p>
          <a:p>
            <a:pPr>
              <a:buNone/>
            </a:pPr>
            <a:endParaRPr lang="en-US" dirty="0" smtClean="0"/>
          </a:p>
          <a:p>
            <a:pPr>
              <a:buNone/>
            </a:pPr>
            <a:endParaRPr lang="en-US" dirty="0" smtClean="0"/>
          </a:p>
        </p:txBody>
      </p:sp>
      <p:sp>
        <p:nvSpPr>
          <p:cNvPr id="3" name="Title 2"/>
          <p:cNvSpPr>
            <a:spLocks noGrp="1"/>
          </p:cNvSpPr>
          <p:nvPr>
            <p:ph type="title"/>
          </p:nvPr>
        </p:nvSpPr>
        <p:spPr/>
        <p:txBody>
          <a:bodyPr/>
          <a:lstStyle/>
          <a:p>
            <a:r>
              <a:rPr lang="en-US" dirty="0" smtClean="0"/>
              <a:t>Nutrition Services</a:t>
            </a:r>
            <a:endParaRPr lang="en-US" dirty="0"/>
          </a:p>
        </p:txBody>
      </p:sp>
    </p:spTree>
    <p:extLst>
      <p:ext uri="{BB962C8B-B14F-4D97-AF65-F5344CB8AC3E}">
        <p14:creationId xmlns:p14="http://schemas.microsoft.com/office/powerpoint/2010/main" val="77085270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4294967295"/>
          </p:nvPr>
        </p:nvSpPr>
        <p:spPr>
          <a:xfrm>
            <a:off x="0" y="1371600"/>
            <a:ext cx="8077200" cy="4267200"/>
          </a:xfrm>
        </p:spPr>
        <p:txBody>
          <a:bodyPr>
            <a:normAutofit fontScale="92500" lnSpcReduction="10000"/>
          </a:bodyPr>
          <a:lstStyle/>
          <a:p>
            <a:pPr eaLnBrk="1" fontAlgn="auto" hangingPunct="1">
              <a:lnSpc>
                <a:spcPct val="90000"/>
              </a:lnSpc>
              <a:spcAft>
                <a:spcPts val="0"/>
              </a:spcAft>
              <a:buClr>
                <a:schemeClr val="accent3"/>
              </a:buClr>
              <a:buFont typeface="Wingdings 2"/>
              <a:buChar char=""/>
              <a:defRPr/>
            </a:pPr>
            <a:endParaRPr lang="en-US" sz="2800" dirty="0">
              <a:solidFill>
                <a:schemeClr val="tx2"/>
              </a:solidFill>
            </a:endParaRPr>
          </a:p>
          <a:p>
            <a:pPr eaLnBrk="1" fontAlgn="auto" hangingPunct="1">
              <a:lnSpc>
                <a:spcPct val="90000"/>
              </a:lnSpc>
              <a:spcAft>
                <a:spcPts val="0"/>
              </a:spcAft>
              <a:buClr>
                <a:schemeClr val="accent3"/>
              </a:buClr>
              <a:buFont typeface="Wingdings 2"/>
              <a:buChar char=""/>
              <a:defRPr/>
            </a:pPr>
            <a:r>
              <a:rPr lang="en-US" sz="2800" dirty="0" smtClean="0">
                <a:solidFill>
                  <a:schemeClr val="tx2"/>
                </a:solidFill>
              </a:rPr>
              <a:t>Successful Agers: no chronic </a:t>
            </a:r>
          </a:p>
          <a:p>
            <a:pPr eaLnBrk="1" fontAlgn="auto" hangingPunct="1">
              <a:lnSpc>
                <a:spcPct val="90000"/>
              </a:lnSpc>
              <a:spcAft>
                <a:spcPts val="0"/>
              </a:spcAft>
              <a:buClr>
                <a:schemeClr val="accent3"/>
              </a:buClr>
              <a:buFont typeface="Wingdings 2"/>
              <a:buChar char=""/>
              <a:defRPr/>
            </a:pPr>
            <a:r>
              <a:rPr lang="en-US" sz="2800" dirty="0" smtClean="0">
                <a:solidFill>
                  <a:schemeClr val="tx2"/>
                </a:solidFill>
              </a:rPr>
              <a:t>disease, functional independence </a:t>
            </a:r>
          </a:p>
          <a:p>
            <a:pPr eaLnBrk="1" fontAlgn="auto" hangingPunct="1">
              <a:lnSpc>
                <a:spcPct val="90000"/>
              </a:lnSpc>
              <a:spcAft>
                <a:spcPts val="0"/>
              </a:spcAft>
              <a:buClr>
                <a:schemeClr val="accent3"/>
              </a:buClr>
              <a:buFont typeface="Wingdings" pitchFamily="2" charset="2"/>
              <a:buNone/>
              <a:defRPr/>
            </a:pPr>
            <a:r>
              <a:rPr lang="en-US" sz="2800" i="1" dirty="0" smtClean="0">
                <a:solidFill>
                  <a:schemeClr val="accent1"/>
                </a:solidFill>
              </a:rPr>
              <a:t>   </a:t>
            </a:r>
            <a:endParaRPr lang="en-US" sz="2800" dirty="0" smtClean="0">
              <a:solidFill>
                <a:schemeClr val="tx2"/>
              </a:solidFill>
            </a:endParaRPr>
          </a:p>
          <a:p>
            <a:pPr eaLnBrk="1" fontAlgn="auto" hangingPunct="1">
              <a:lnSpc>
                <a:spcPct val="90000"/>
              </a:lnSpc>
              <a:spcAft>
                <a:spcPts val="0"/>
              </a:spcAft>
              <a:buClr>
                <a:schemeClr val="accent3"/>
              </a:buClr>
              <a:buFont typeface="Wingdings 2"/>
              <a:buChar char=""/>
              <a:defRPr/>
            </a:pPr>
            <a:r>
              <a:rPr lang="en-US" sz="2800" dirty="0" smtClean="0">
                <a:solidFill>
                  <a:schemeClr val="tx2"/>
                </a:solidFill>
              </a:rPr>
              <a:t>Usual Agers: 1 or more chronic </a:t>
            </a:r>
          </a:p>
          <a:p>
            <a:pPr eaLnBrk="1" fontAlgn="auto" hangingPunct="1">
              <a:lnSpc>
                <a:spcPct val="90000"/>
              </a:lnSpc>
              <a:spcAft>
                <a:spcPts val="0"/>
              </a:spcAft>
              <a:buClr>
                <a:schemeClr val="accent3"/>
              </a:buClr>
              <a:buFont typeface="Wingdings 2"/>
              <a:buChar char=""/>
              <a:defRPr/>
            </a:pPr>
            <a:r>
              <a:rPr lang="en-US" sz="2800" dirty="0" smtClean="0">
                <a:solidFill>
                  <a:schemeClr val="tx2"/>
                </a:solidFill>
              </a:rPr>
              <a:t>disease, some disability but can function</a:t>
            </a:r>
            <a:r>
              <a:rPr lang="en-US" sz="2800" dirty="0" smtClean="0">
                <a:solidFill>
                  <a:schemeClr val="bg1"/>
                </a:solidFill>
              </a:rPr>
              <a:t> </a:t>
            </a:r>
          </a:p>
          <a:p>
            <a:pPr eaLnBrk="1" fontAlgn="auto" hangingPunct="1">
              <a:lnSpc>
                <a:spcPct val="90000"/>
              </a:lnSpc>
              <a:spcAft>
                <a:spcPts val="0"/>
              </a:spcAft>
              <a:buClr>
                <a:schemeClr val="accent3"/>
              </a:buClr>
              <a:buFont typeface="Wingdings 2"/>
              <a:buChar char=""/>
              <a:defRPr/>
            </a:pPr>
            <a:endParaRPr lang="en-US" sz="2800" dirty="0">
              <a:solidFill>
                <a:schemeClr val="bg1"/>
              </a:solidFill>
            </a:endParaRPr>
          </a:p>
          <a:p>
            <a:pPr eaLnBrk="1" fontAlgn="auto" hangingPunct="1">
              <a:lnSpc>
                <a:spcPct val="90000"/>
              </a:lnSpc>
              <a:spcAft>
                <a:spcPts val="0"/>
              </a:spcAft>
              <a:buClr>
                <a:schemeClr val="accent3"/>
              </a:buClr>
              <a:buFont typeface="Wingdings 2"/>
              <a:buChar char=""/>
              <a:defRPr/>
            </a:pPr>
            <a:r>
              <a:rPr lang="en-US" altLang="en-US" sz="2800" dirty="0" smtClean="0">
                <a:solidFill>
                  <a:schemeClr val="tx2"/>
                </a:solidFill>
                <a:latin typeface="Arial" panose="020B0604020202020204" pitchFamily="34" charset="0"/>
              </a:rPr>
              <a:t>Accelerated </a:t>
            </a:r>
            <a:r>
              <a:rPr lang="en-US" altLang="en-US" sz="2800" dirty="0">
                <a:solidFill>
                  <a:schemeClr val="tx2"/>
                </a:solidFill>
                <a:latin typeface="Arial" panose="020B0604020202020204" pitchFamily="34" charset="0"/>
              </a:rPr>
              <a:t>Agers: physical function </a:t>
            </a:r>
            <a:endParaRPr lang="en-US" altLang="en-US" sz="2800" dirty="0" smtClean="0">
              <a:solidFill>
                <a:schemeClr val="tx2"/>
              </a:solidFill>
              <a:latin typeface="Arial" panose="020B0604020202020204" pitchFamily="34" charset="0"/>
            </a:endParaRPr>
          </a:p>
          <a:p>
            <a:pPr eaLnBrk="1" fontAlgn="auto" hangingPunct="1">
              <a:lnSpc>
                <a:spcPct val="90000"/>
              </a:lnSpc>
              <a:spcAft>
                <a:spcPts val="0"/>
              </a:spcAft>
              <a:buClr>
                <a:schemeClr val="accent3"/>
              </a:buClr>
              <a:buFont typeface="Wingdings 2"/>
              <a:buChar char=""/>
              <a:defRPr/>
            </a:pPr>
            <a:r>
              <a:rPr lang="en-US" altLang="en-US" sz="2800" dirty="0" smtClean="0">
                <a:solidFill>
                  <a:schemeClr val="tx2"/>
                </a:solidFill>
                <a:latin typeface="Arial" panose="020B0604020202020204" pitchFamily="34" charset="0"/>
              </a:rPr>
              <a:t>has </a:t>
            </a:r>
            <a:r>
              <a:rPr lang="en-US" altLang="en-US" sz="2800" dirty="0">
                <a:solidFill>
                  <a:schemeClr val="tx2"/>
                </a:solidFill>
                <a:latin typeface="Arial" panose="020B0604020202020204" pitchFamily="34" charset="0"/>
              </a:rPr>
              <a:t>declined, dementia                 </a:t>
            </a:r>
          </a:p>
          <a:p>
            <a:pPr eaLnBrk="1" fontAlgn="auto" hangingPunct="1">
              <a:lnSpc>
                <a:spcPct val="90000"/>
              </a:lnSpc>
              <a:spcAft>
                <a:spcPts val="0"/>
              </a:spcAft>
              <a:buClr>
                <a:schemeClr val="accent3"/>
              </a:buClr>
              <a:buFont typeface="Wingdings 2"/>
              <a:buChar char=""/>
              <a:defRPr/>
            </a:pPr>
            <a:r>
              <a:rPr lang="en-US" sz="2800" dirty="0" smtClean="0">
                <a:solidFill>
                  <a:schemeClr val="bg1"/>
                </a:solidFill>
              </a:rPr>
              <a:t>                                       </a:t>
            </a:r>
          </a:p>
          <a:p>
            <a:pPr eaLnBrk="1" fontAlgn="auto" hangingPunct="1">
              <a:lnSpc>
                <a:spcPct val="90000"/>
              </a:lnSpc>
              <a:spcAft>
                <a:spcPts val="0"/>
              </a:spcAft>
              <a:buClr>
                <a:schemeClr val="accent3"/>
              </a:buClr>
              <a:buFont typeface="Wingdings 2"/>
              <a:buChar char=""/>
              <a:defRPr/>
            </a:pPr>
            <a:endParaRPr lang="en-US" sz="2800" i="1" dirty="0" smtClean="0">
              <a:solidFill>
                <a:schemeClr val="bg1"/>
              </a:solidFill>
            </a:endParaRPr>
          </a:p>
        </p:txBody>
      </p:sp>
      <p:sp>
        <p:nvSpPr>
          <p:cNvPr id="36867" name="Text Box 4"/>
          <p:cNvSpPr txBox="1">
            <a:spLocks noChangeArrowheads="1"/>
          </p:cNvSpPr>
          <p:nvPr/>
        </p:nvSpPr>
        <p:spPr bwMode="auto">
          <a:xfrm>
            <a:off x="457200" y="6324600"/>
            <a:ext cx="830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50000"/>
              </a:spcBef>
              <a:buClrTx/>
              <a:buSzTx/>
              <a:buFontTx/>
              <a:buNone/>
            </a:pPr>
            <a:r>
              <a:rPr lang="en-US" altLang="en-US" sz="2000">
                <a:latin typeface="Times New Roman" panose="02020603050405020304" pitchFamily="18" charset="0"/>
              </a:rPr>
              <a:t>Rowe &amp; Kahn 1987, Harris &amp; Feldman 1991</a:t>
            </a:r>
          </a:p>
        </p:txBody>
      </p:sp>
      <p:pic>
        <p:nvPicPr>
          <p:cNvPr id="36868" name="Picture 6" descr="elder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33400"/>
            <a:ext cx="18288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8" descr="HELPS_elderly_cou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886200"/>
            <a:ext cx="18319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9600" y="457200"/>
            <a:ext cx="5486400" cy="646331"/>
          </a:xfrm>
          <a:prstGeom prst="rect">
            <a:avLst/>
          </a:prstGeom>
          <a:noFill/>
        </p:spPr>
        <p:txBody>
          <a:bodyPr wrap="square" rtlCol="0">
            <a:spAutoFit/>
          </a:bodyPr>
          <a:lstStyle/>
          <a:p>
            <a:r>
              <a:rPr lang="en-US" sz="3600" dirty="0" smtClean="0"/>
              <a:t>Aging is heterogeneous</a:t>
            </a:r>
            <a:endParaRPr lang="en-US" sz="3600" dirty="0"/>
          </a:p>
        </p:txBody>
      </p:sp>
    </p:spTree>
    <p:extLst>
      <p:ext uri="{BB962C8B-B14F-4D97-AF65-F5344CB8AC3E}">
        <p14:creationId xmlns:p14="http://schemas.microsoft.com/office/powerpoint/2010/main" val="113536399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dirty="0" smtClean="0"/>
              <a:t>Questions to Research</a:t>
            </a:r>
          </a:p>
        </p:txBody>
      </p:sp>
      <p:sp>
        <p:nvSpPr>
          <p:cNvPr id="121859" name="Rectangle 3"/>
          <p:cNvSpPr>
            <a:spLocks noGrp="1" noChangeArrowheads="1"/>
          </p:cNvSpPr>
          <p:nvPr>
            <p:ph type="body" idx="1"/>
          </p:nvPr>
        </p:nvSpPr>
        <p:spPr/>
        <p:txBody>
          <a:bodyPr/>
          <a:lstStyle/>
          <a:p>
            <a:pPr>
              <a:lnSpc>
                <a:spcPct val="90000"/>
              </a:lnSpc>
            </a:pPr>
            <a:r>
              <a:rPr lang="en-US" sz="2800" dirty="0" smtClean="0"/>
              <a:t>How </a:t>
            </a:r>
            <a:r>
              <a:rPr lang="en-US" sz="2800" dirty="0"/>
              <a:t>do we integrate nutrition services seamlessly into a comprehensive and coordinated home and community based service system</a:t>
            </a:r>
            <a:r>
              <a:rPr lang="en-US" sz="2800" dirty="0" smtClean="0"/>
              <a:t>? 	</a:t>
            </a:r>
          </a:p>
          <a:p>
            <a:pPr marL="0" indent="0">
              <a:lnSpc>
                <a:spcPct val="90000"/>
              </a:lnSpc>
              <a:buNone/>
            </a:pPr>
            <a:endParaRPr lang="en-US" sz="2800" dirty="0" smtClean="0"/>
          </a:p>
          <a:p>
            <a:pPr>
              <a:lnSpc>
                <a:spcPct val="90000"/>
              </a:lnSpc>
            </a:pPr>
            <a:r>
              <a:rPr lang="en-US" sz="2800" dirty="0" smtClean="0"/>
              <a:t>With limited $$ which older adult population should be targeted for intervention?</a:t>
            </a:r>
          </a:p>
          <a:p>
            <a:pPr lvl="1">
              <a:lnSpc>
                <a:spcPct val="90000"/>
              </a:lnSpc>
              <a:buFont typeface="Wingdings" pitchFamily="2" charset="2"/>
              <a:buNone/>
            </a:pPr>
            <a:endParaRPr lang="en-US" dirty="0" smtClean="0"/>
          </a:p>
        </p:txBody>
      </p:sp>
    </p:spTree>
    <p:extLst>
      <p:ext uri="{BB962C8B-B14F-4D97-AF65-F5344CB8AC3E}">
        <p14:creationId xmlns:p14="http://schemas.microsoft.com/office/powerpoint/2010/main" val="128261061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739807" y="1089057"/>
            <a:ext cx="7469124" cy="4994211"/>
            <a:chOff x="740262" y="1088603"/>
            <a:chExt cx="7468670" cy="4994665"/>
          </a:xfrm>
        </p:grpSpPr>
        <p:graphicFrame>
          <p:nvGraphicFramePr>
            <p:cNvPr id="19" name="Chart 10"/>
            <p:cNvGraphicFramePr>
              <a:graphicFrameLocks/>
            </p:cNvGraphicFramePr>
            <p:nvPr>
              <p:extLst/>
            </p:nvPr>
          </p:nvGraphicFramePr>
          <p:xfrm>
            <a:off x="740262" y="1088603"/>
            <a:ext cx="7468670" cy="4994665"/>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4"/>
            <p:cNvSpPr txBox="1">
              <a:spLocks noChangeArrowheads="1"/>
            </p:cNvSpPr>
            <p:nvPr/>
          </p:nvSpPr>
          <p:spPr bwMode="auto">
            <a:xfrm>
              <a:off x="2524886" y="3418818"/>
              <a:ext cx="7520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000" dirty="0" smtClean="0">
                  <a:solidFill>
                    <a:prstClr val="white"/>
                  </a:solidFill>
                  <a:latin typeface="Arial" charset="0"/>
                  <a:cs typeface="Arial" charset="0"/>
                </a:rPr>
                <a:t>31%</a:t>
              </a:r>
              <a:endParaRPr lang="en-US" sz="2000" dirty="0">
                <a:solidFill>
                  <a:prstClr val="white"/>
                </a:solidFill>
                <a:latin typeface="Arial" charset="0"/>
                <a:cs typeface="Arial" charset="0"/>
              </a:endParaRPr>
            </a:p>
          </p:txBody>
        </p:sp>
        <p:sp>
          <p:nvSpPr>
            <p:cNvPr id="18" name="TextBox 16"/>
            <p:cNvSpPr txBox="1">
              <a:spLocks noChangeArrowheads="1"/>
            </p:cNvSpPr>
            <p:nvPr/>
          </p:nvSpPr>
          <p:spPr bwMode="auto">
            <a:xfrm>
              <a:off x="4572222" y="1564832"/>
              <a:ext cx="7619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000" dirty="0" smtClean="0">
                  <a:solidFill>
                    <a:prstClr val="white"/>
                  </a:solidFill>
                  <a:latin typeface="Arial" charset="0"/>
                  <a:cs typeface="Arial" charset="0"/>
                </a:rPr>
                <a:t>67%</a:t>
              </a:r>
              <a:endParaRPr lang="en-US" sz="2000" dirty="0">
                <a:solidFill>
                  <a:prstClr val="white"/>
                </a:solidFill>
                <a:latin typeface="Arial" charset="0"/>
                <a:cs typeface="Arial" charset="0"/>
              </a:endParaRPr>
            </a:p>
          </p:txBody>
        </p:sp>
      </p:grpSp>
      <p:sp>
        <p:nvSpPr>
          <p:cNvPr id="21" name="TextBox 14"/>
          <p:cNvSpPr txBox="1">
            <a:spLocks noChangeArrowheads="1"/>
          </p:cNvSpPr>
          <p:nvPr/>
        </p:nvSpPr>
        <p:spPr bwMode="auto">
          <a:xfrm>
            <a:off x="6705600" y="4876800"/>
            <a:ext cx="6095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000" dirty="0">
                <a:solidFill>
                  <a:prstClr val="white"/>
                </a:solidFill>
                <a:latin typeface="Arial" charset="0"/>
                <a:cs typeface="Arial" charset="0"/>
              </a:rPr>
              <a:t>2</a:t>
            </a:r>
            <a:r>
              <a:rPr lang="en-US" sz="2000" dirty="0" smtClean="0">
                <a:solidFill>
                  <a:prstClr val="white"/>
                </a:solidFill>
                <a:latin typeface="Arial" charset="0"/>
                <a:cs typeface="Arial" charset="0"/>
              </a:rPr>
              <a:t>%</a:t>
            </a:r>
            <a:endParaRPr lang="en-US" sz="2000" dirty="0">
              <a:solidFill>
                <a:prstClr val="white"/>
              </a:solidFill>
              <a:latin typeface="Arial" charset="0"/>
              <a:cs typeface="Arial" charset="0"/>
            </a:endParaRPr>
          </a:p>
        </p:txBody>
      </p:sp>
      <p:sp>
        <p:nvSpPr>
          <p:cNvPr id="22" name="Title 1"/>
          <p:cNvSpPr>
            <a:spLocks noGrp="1"/>
          </p:cNvSpPr>
          <p:nvPr>
            <p:ph type="title"/>
          </p:nvPr>
        </p:nvSpPr>
        <p:spPr>
          <a:xfrm>
            <a:off x="457200" y="228600"/>
            <a:ext cx="8229600" cy="762000"/>
          </a:xfrm>
        </p:spPr>
        <p:txBody>
          <a:bodyPr>
            <a:noAutofit/>
          </a:bodyPr>
          <a:lstStyle/>
          <a:p>
            <a:r>
              <a:rPr lang="en-US" sz="3200" dirty="0">
                <a:latin typeface="Calibri" pitchFamily="34" charset="0"/>
              </a:rPr>
              <a:t>Waiting list for HDM nationwide, </a:t>
            </a:r>
            <a:r>
              <a:rPr lang="en-US" sz="3200" dirty="0" smtClean="0">
                <a:latin typeface="Calibri" pitchFamily="34" charset="0"/>
              </a:rPr>
              <a:t>2009 </a:t>
            </a:r>
            <a:r>
              <a:rPr lang="en-US" sz="3200" dirty="0">
                <a:latin typeface="Calibri" pitchFamily="34" charset="0"/>
              </a:rPr>
              <a:t>(n=348</a:t>
            </a:r>
            <a:r>
              <a:rPr lang="en-US" sz="3200" dirty="0" smtClean="0">
                <a:latin typeface="Calibri" pitchFamily="34" charset="0"/>
              </a:rPr>
              <a:t>)</a:t>
            </a:r>
            <a:endParaRPr lang="en-US" sz="3200" dirty="0"/>
          </a:p>
        </p:txBody>
      </p:sp>
      <p:sp>
        <p:nvSpPr>
          <p:cNvPr id="23" name="TextBox 14"/>
          <p:cNvSpPr txBox="1">
            <a:spLocks noChangeArrowheads="1"/>
          </p:cNvSpPr>
          <p:nvPr/>
        </p:nvSpPr>
        <p:spPr bwMode="auto">
          <a:xfrm>
            <a:off x="5698432" y="1857345"/>
            <a:ext cx="6095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000" dirty="0" smtClean="0">
                <a:solidFill>
                  <a:prstClr val="white"/>
                </a:solidFill>
                <a:latin typeface="Arial" charset="0"/>
                <a:cs typeface="Arial" charset="0"/>
              </a:rPr>
              <a:t>2%</a:t>
            </a:r>
            <a:endParaRPr lang="en-US" sz="2000" dirty="0">
              <a:solidFill>
                <a:prstClr val="white"/>
              </a:solidFill>
              <a:latin typeface="Arial" charset="0"/>
              <a:cs typeface="Arial" charset="0"/>
            </a:endParaRPr>
          </a:p>
        </p:txBody>
      </p:sp>
      <p:cxnSp>
        <p:nvCxnSpPr>
          <p:cNvPr id="27" name="Straight Arrow Connector 26"/>
          <p:cNvCxnSpPr/>
          <p:nvPr/>
        </p:nvCxnSpPr>
        <p:spPr>
          <a:xfrm flipH="1">
            <a:off x="5394960" y="2075688"/>
            <a:ext cx="30347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8669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Who qualifies for HDM?</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buNone/>
            </a:pPr>
            <a:r>
              <a:rPr lang="en-US" dirty="0" smtClean="0"/>
              <a:t>At minimum, Fed regulations:</a:t>
            </a:r>
          </a:p>
          <a:p>
            <a:r>
              <a:rPr lang="en-US" dirty="0" smtClean="0"/>
              <a:t>Ages 60 +</a:t>
            </a:r>
          </a:p>
          <a:p>
            <a:r>
              <a:rPr lang="en-US" dirty="0" smtClean="0"/>
              <a:t>Spouse of any age</a:t>
            </a:r>
          </a:p>
          <a:p>
            <a:r>
              <a:rPr lang="en-US" dirty="0" smtClean="0"/>
              <a:t>Homebound due to illness, disability, or geographic isolation</a:t>
            </a:r>
          </a:p>
          <a:p>
            <a:r>
              <a:rPr lang="en-US" dirty="0" smtClean="0"/>
              <a:t>Individual with disability residing with an eligible older adult</a:t>
            </a:r>
          </a:p>
          <a:p>
            <a:pPr>
              <a:buNone/>
            </a:pPr>
            <a:endParaRPr lang="en-US" dirty="0" smtClean="0"/>
          </a:p>
          <a:p>
            <a:r>
              <a:rPr lang="en-US" dirty="0" smtClean="0"/>
              <a:t>Not means tested</a:t>
            </a:r>
          </a:p>
          <a:p>
            <a:r>
              <a:rPr lang="en-US" dirty="0" smtClean="0"/>
              <a:t>Criteria somewhat broad</a:t>
            </a:r>
          </a:p>
          <a:p>
            <a:pPr>
              <a:buNone/>
            </a:pPr>
            <a:endParaRPr lang="en-US" dirty="0" smtClean="0"/>
          </a:p>
        </p:txBody>
      </p:sp>
      <p:sp>
        <p:nvSpPr>
          <p:cNvPr id="4" name="Footer Placeholder 3"/>
          <p:cNvSpPr>
            <a:spLocks noGrp="1"/>
          </p:cNvSpPr>
          <p:nvPr>
            <p:ph type="ftr" sz="quarter" idx="11"/>
          </p:nvPr>
        </p:nvSpPr>
        <p:spPr/>
        <p:txBody>
          <a:bodyPr/>
          <a:lstStyle/>
          <a:p>
            <a:r>
              <a:rPr lang="en-US" smtClean="0"/>
              <a:t>nsahyoun</a:t>
            </a:r>
            <a:endParaRPr lang="en-US"/>
          </a:p>
        </p:txBody>
      </p:sp>
    </p:spTree>
    <p:extLst>
      <p:ext uri="{BB962C8B-B14F-4D97-AF65-F5344CB8AC3E}">
        <p14:creationId xmlns:p14="http://schemas.microsoft.com/office/powerpoint/2010/main" val="265547139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0000"/>
                </a:solidFill>
              </a:rPr>
              <a:t>Prioritization scheme</a:t>
            </a:r>
            <a:endParaRPr lang="en-US" sz="4000" dirty="0">
              <a:solidFill>
                <a:srgbClr val="FF0000"/>
              </a:solidFill>
            </a:endParaRPr>
          </a:p>
        </p:txBody>
      </p:sp>
      <p:sp>
        <p:nvSpPr>
          <p:cNvPr id="3" name="Content Placeholder 2"/>
          <p:cNvSpPr>
            <a:spLocks noGrp="1"/>
          </p:cNvSpPr>
          <p:nvPr>
            <p:ph idx="1"/>
          </p:nvPr>
        </p:nvSpPr>
        <p:spPr>
          <a:xfrm>
            <a:off x="457200" y="1371600"/>
            <a:ext cx="8229600" cy="5486400"/>
          </a:xfrm>
        </p:spPr>
        <p:txBody>
          <a:bodyPr/>
          <a:lstStyle/>
          <a:p>
            <a:r>
              <a:rPr lang="en-US" dirty="0" smtClean="0"/>
              <a:t>Maryland Department of Aging collaboration--Screening and prioritization</a:t>
            </a:r>
          </a:p>
          <a:p>
            <a:pPr lvl="1"/>
            <a:endParaRPr lang="en-US" sz="2400" dirty="0"/>
          </a:p>
          <a:p>
            <a:r>
              <a:rPr lang="en-US" dirty="0"/>
              <a:t>Developed short telephone screener</a:t>
            </a:r>
          </a:p>
          <a:p>
            <a:pPr lvl="1"/>
            <a:r>
              <a:rPr lang="en-US" dirty="0"/>
              <a:t>Pilot testing in MD and CA</a:t>
            </a:r>
          </a:p>
          <a:p>
            <a:endParaRPr lang="en-US" dirty="0"/>
          </a:p>
          <a:p>
            <a:r>
              <a:rPr lang="en-US" dirty="0"/>
              <a:t>September meeting with </a:t>
            </a:r>
            <a:r>
              <a:rPr lang="en-US" dirty="0" err="1"/>
              <a:t>MDoA</a:t>
            </a:r>
            <a:r>
              <a:rPr lang="en-US" dirty="0"/>
              <a:t> and nutrition providers</a:t>
            </a:r>
          </a:p>
          <a:p>
            <a:pPr lvl="1"/>
            <a:r>
              <a:rPr lang="en-US" dirty="0"/>
              <a:t>Discuss results and policy outcomes </a:t>
            </a:r>
          </a:p>
          <a:p>
            <a:pPr lvl="1"/>
            <a:endParaRPr lang="en-US" dirty="0"/>
          </a:p>
        </p:txBody>
      </p:sp>
      <p:sp>
        <p:nvSpPr>
          <p:cNvPr id="4" name="Slide Number Placeholder 3"/>
          <p:cNvSpPr>
            <a:spLocks noGrp="1"/>
          </p:cNvSpPr>
          <p:nvPr>
            <p:ph type="sldNum" sz="quarter" idx="12"/>
          </p:nvPr>
        </p:nvSpPr>
        <p:spPr/>
        <p:txBody>
          <a:bodyPr/>
          <a:lstStyle/>
          <a:p>
            <a:pPr>
              <a:defRPr/>
            </a:pPr>
            <a:fld id="{F07F15A0-5C1A-4A15-A10F-4D7B6E0A1EFF}" type="slidenum">
              <a:rPr lang="en-US" altLang="en-US" smtClean="0">
                <a:solidFill>
                  <a:srgbClr val="000000"/>
                </a:solidFill>
              </a:rPr>
              <a:pPr>
                <a:defRPr/>
              </a:pPr>
              <a:t>33</a:t>
            </a:fld>
            <a:endParaRPr lang="en-US" altLang="en-US">
              <a:solidFill>
                <a:srgbClr val="000000"/>
              </a:solidFill>
            </a:endParaRPr>
          </a:p>
        </p:txBody>
      </p:sp>
    </p:spTree>
    <p:extLst>
      <p:ext uri="{BB962C8B-B14F-4D97-AF65-F5344CB8AC3E}">
        <p14:creationId xmlns:p14="http://schemas.microsoft.com/office/powerpoint/2010/main" val="332469958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92" t="22371" r="-6706" b="23014"/>
          <a:stretch/>
        </p:blipFill>
        <p:spPr>
          <a:xfrm>
            <a:off x="1819406" y="1439710"/>
            <a:ext cx="5505189" cy="2085584"/>
          </a:xfrm>
        </p:spPr>
      </p:pic>
      <p:sp>
        <p:nvSpPr>
          <p:cNvPr id="5" name="TextBox 4"/>
          <p:cNvSpPr txBox="1"/>
          <p:nvPr/>
        </p:nvSpPr>
        <p:spPr>
          <a:xfrm>
            <a:off x="1164920" y="4239278"/>
            <a:ext cx="6679505" cy="854080"/>
          </a:xfrm>
          <a:prstGeom prst="rect">
            <a:avLst/>
          </a:prstGeom>
          <a:noFill/>
        </p:spPr>
        <p:txBody>
          <a:bodyPr wrap="square" rtlCol="0">
            <a:spAutoFit/>
          </a:bodyPr>
          <a:lstStyle/>
          <a:p>
            <a:pPr algn="ctr"/>
            <a:r>
              <a:rPr lang="en-US" sz="4950" dirty="0">
                <a:solidFill>
                  <a:srgbClr val="FF0000"/>
                </a:solidFill>
              </a:rPr>
              <a:t>Thank You !!</a:t>
            </a:r>
          </a:p>
        </p:txBody>
      </p:sp>
    </p:spTree>
    <p:extLst>
      <p:ext uri="{BB962C8B-B14F-4D97-AF65-F5344CB8AC3E}">
        <p14:creationId xmlns:p14="http://schemas.microsoft.com/office/powerpoint/2010/main" val="55261660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endParaRPr lang="en-US" altLang="en-US" smtClean="0"/>
          </a:p>
        </p:txBody>
      </p:sp>
      <p:sp>
        <p:nvSpPr>
          <p:cNvPr id="6147" name="Content Placeholder 2"/>
          <p:cNvSpPr>
            <a:spLocks noGrp="1"/>
          </p:cNvSpPr>
          <p:nvPr>
            <p:ph idx="1"/>
          </p:nvPr>
        </p:nvSpPr>
        <p:spPr/>
        <p:txBody>
          <a:bodyPr/>
          <a:lstStyle/>
          <a:p>
            <a:pPr eaLnBrk="1" hangingPunct="1"/>
            <a:r>
              <a:rPr lang="en-US" altLang="en-US" dirty="0" smtClean="0"/>
              <a:t>It is not by muscle, speed, or physical dexterity that great things are achieved, but by reflection, force of character, and judgment; and in these qualities old age is usually not only not poorer, but is even richer</a:t>
            </a:r>
            <a:br>
              <a:rPr lang="en-US" altLang="en-US" dirty="0" smtClean="0"/>
            </a:br>
            <a:r>
              <a:rPr lang="en-US" altLang="en-US" dirty="0" smtClean="0"/>
              <a:t/>
            </a:r>
            <a:br>
              <a:rPr lang="en-US" altLang="en-US" dirty="0" smtClean="0"/>
            </a:br>
            <a:r>
              <a:rPr lang="en-US" altLang="en-US" dirty="0" smtClean="0"/>
              <a:t>Cicero--106 B.C.</a:t>
            </a:r>
          </a:p>
          <a:p>
            <a:pPr eaLnBrk="1" hangingPunct="1">
              <a:buFont typeface="Wingdings 2" panose="05020102010507070707" pitchFamily="18" charset="2"/>
              <a:buNone/>
            </a:pPr>
            <a:endParaRPr lang="en-US" altLang="en-US" dirty="0" smtClean="0"/>
          </a:p>
        </p:txBody>
      </p:sp>
    </p:spTree>
    <p:extLst>
      <p:ext uri="{BB962C8B-B14F-4D97-AF65-F5344CB8AC3E}">
        <p14:creationId xmlns:p14="http://schemas.microsoft.com/office/powerpoint/2010/main" val="26941683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704850"/>
            <a:ext cx="8305800" cy="1143000"/>
          </a:xfrm>
        </p:spPr>
        <p:txBody>
          <a:bodyPr/>
          <a:lstStyle/>
          <a:p>
            <a:pPr eaLnBrk="1" fontAlgn="auto" hangingPunct="1">
              <a:spcAft>
                <a:spcPts val="0"/>
              </a:spcAft>
              <a:defRPr/>
            </a:pPr>
            <a:endParaRPr lang="en-US" smtClean="0"/>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47244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48992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0" y="381000"/>
            <a:ext cx="9144000" cy="762000"/>
          </a:xfrm>
        </p:spPr>
        <p:txBody>
          <a:bodyPr>
            <a:normAutofit fontScale="90000"/>
          </a:bodyPr>
          <a:lstStyle/>
          <a:p>
            <a:pPr eaLnBrk="1" hangingPunct="1">
              <a:defRPr/>
            </a:pPr>
            <a:r>
              <a:rPr lang="en-US" sz="3600" b="1" dirty="0" smtClean="0"/>
              <a:t>Select Nutrients of Concern for Older Adults</a:t>
            </a:r>
          </a:p>
        </p:txBody>
      </p:sp>
      <p:sp>
        <p:nvSpPr>
          <p:cNvPr id="152579" name="Rectangle 3"/>
          <p:cNvSpPr>
            <a:spLocks noGrp="1" noChangeArrowheads="1"/>
          </p:cNvSpPr>
          <p:nvPr>
            <p:ph idx="1"/>
          </p:nvPr>
        </p:nvSpPr>
        <p:spPr>
          <a:xfrm>
            <a:off x="304800" y="1219200"/>
            <a:ext cx="8382000" cy="5334000"/>
          </a:xfrm>
        </p:spPr>
        <p:txBody>
          <a:bodyPr>
            <a:normAutofit/>
          </a:bodyPr>
          <a:lstStyle/>
          <a:p>
            <a:pPr eaLnBrk="1" hangingPunct="1">
              <a:lnSpc>
                <a:spcPct val="80000"/>
              </a:lnSpc>
              <a:defRPr/>
            </a:pPr>
            <a:endParaRPr lang="en-US" sz="2000" b="1" dirty="0" smtClean="0">
              <a:solidFill>
                <a:schemeClr val="hlink"/>
              </a:solidFill>
            </a:endParaRPr>
          </a:p>
          <a:p>
            <a:pPr eaLnBrk="1" hangingPunct="1">
              <a:lnSpc>
                <a:spcPct val="80000"/>
              </a:lnSpc>
              <a:defRPr/>
            </a:pPr>
            <a:r>
              <a:rPr lang="en-US" sz="2800" b="1" dirty="0" smtClean="0">
                <a:solidFill>
                  <a:schemeClr val="hlink"/>
                </a:solidFill>
                <a:latin typeface="Times New Roman" pitchFamily="18" charset="0"/>
                <a:cs typeface="Times New Roman" pitchFamily="18" charset="0"/>
              </a:rPr>
              <a:t>B12</a:t>
            </a:r>
            <a:r>
              <a:rPr lang="en-US" sz="2800" dirty="0" smtClean="0">
                <a:latin typeface="Times New Roman" pitchFamily="18" charset="0"/>
                <a:cs typeface="Times New Roman" pitchFamily="18" charset="0"/>
              </a:rPr>
              <a:t> – decrease in stomach acid and pepsin makes it difficult to split B12 from food protein</a:t>
            </a:r>
          </a:p>
          <a:p>
            <a:pPr eaLnBrk="1" hangingPunct="1">
              <a:lnSpc>
                <a:spcPct val="80000"/>
              </a:lnSpc>
              <a:buFont typeface="Wingdings" pitchFamily="2" charset="2"/>
              <a:buNone/>
              <a:defRPr/>
            </a:pP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p>
          <a:p>
            <a:pPr eaLnBrk="1" hangingPunct="1">
              <a:lnSpc>
                <a:spcPct val="80000"/>
              </a:lnSpc>
              <a:defRPr/>
            </a:pPr>
            <a:r>
              <a:rPr lang="en-US" sz="2800" b="1" dirty="0" smtClean="0">
                <a:solidFill>
                  <a:schemeClr val="hlink"/>
                </a:solidFill>
                <a:latin typeface="Times New Roman" pitchFamily="18" charset="0"/>
                <a:cs typeface="Times New Roman" pitchFamily="18" charset="0"/>
              </a:rPr>
              <a:t>Calcium/Vitamin D</a:t>
            </a:r>
            <a:r>
              <a:rPr lang="en-US" sz="2800" dirty="0" smtClean="0">
                <a:latin typeface="Times New Roman" pitchFamily="18" charset="0"/>
                <a:cs typeface="Times New Roman" pitchFamily="18" charset="0"/>
              </a:rPr>
              <a:t> –decreased ability to absorb calcium, less time spent in the sun, skin less able to produce </a:t>
            </a:r>
            <a:r>
              <a:rPr lang="en-US" sz="2800" dirty="0" err="1" smtClean="0">
                <a:latin typeface="Times New Roman" pitchFamily="18" charset="0"/>
                <a:cs typeface="Times New Roman" pitchFamily="18" charset="0"/>
              </a:rPr>
              <a:t>vit</a:t>
            </a:r>
            <a:r>
              <a:rPr lang="en-US" sz="2800" dirty="0" smtClean="0">
                <a:latin typeface="Times New Roman" pitchFamily="18" charset="0"/>
                <a:cs typeface="Times New Roman" pitchFamily="18" charset="0"/>
              </a:rPr>
              <a:t> D with sun exposure</a:t>
            </a:r>
          </a:p>
          <a:p>
            <a:pPr eaLnBrk="1" hangingPunct="1">
              <a:lnSpc>
                <a:spcPct val="80000"/>
              </a:lnSpc>
              <a:buFont typeface="Wingdings" pitchFamily="2" charset="2"/>
              <a:buNone/>
              <a:defRPr/>
            </a:pPr>
            <a:endParaRPr lang="en-US" sz="2800" dirty="0" smtClean="0">
              <a:latin typeface="Times New Roman" pitchFamily="18" charset="0"/>
              <a:cs typeface="Times New Roman" pitchFamily="18" charset="0"/>
            </a:endParaRPr>
          </a:p>
          <a:p>
            <a:pPr eaLnBrk="1" hangingPunct="1">
              <a:lnSpc>
                <a:spcPct val="80000"/>
              </a:lnSpc>
              <a:defRPr/>
            </a:pPr>
            <a:r>
              <a:rPr lang="en-US" sz="2800" b="1" dirty="0" smtClean="0">
                <a:solidFill>
                  <a:schemeClr val="hlink"/>
                </a:solidFill>
                <a:latin typeface="Times New Roman" pitchFamily="18" charset="0"/>
                <a:cs typeface="Times New Roman" pitchFamily="18" charset="0"/>
              </a:rPr>
              <a:t>Nutrient Density</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important as energy needs decrease but nutrient needs increase or remain the same.</a:t>
            </a:r>
          </a:p>
          <a:p>
            <a:pPr eaLnBrk="1" hangingPunct="1">
              <a:lnSpc>
                <a:spcPct val="80000"/>
              </a:lnSpc>
              <a:defRPr/>
            </a:pPr>
            <a:endParaRPr lang="en-US" sz="2800" dirty="0" smtClean="0">
              <a:latin typeface="Times New Roman" pitchFamily="18" charset="0"/>
              <a:cs typeface="Times New Roman" pitchFamily="18" charset="0"/>
            </a:endParaRPr>
          </a:p>
          <a:p>
            <a:pPr>
              <a:lnSpc>
                <a:spcPct val="80000"/>
              </a:lnSpc>
              <a:defRPr/>
            </a:pPr>
            <a:r>
              <a:rPr lang="en-US" sz="2800" b="1" dirty="0" smtClean="0">
                <a:solidFill>
                  <a:schemeClr val="hlink"/>
                </a:solidFill>
                <a:latin typeface="Times New Roman" pitchFamily="18" charset="0"/>
                <a:cs typeface="Times New Roman" pitchFamily="18" charset="0"/>
              </a:rPr>
              <a:t>Vitamin B6 – </a:t>
            </a:r>
            <a:r>
              <a:rPr lang="en-US" sz="2800" dirty="0" smtClean="0">
                <a:latin typeface="Times New Roman" pitchFamily="18" charset="0"/>
                <a:cs typeface="Times New Roman" pitchFamily="18" charset="0"/>
              </a:rPr>
              <a:t>need</a:t>
            </a:r>
            <a:r>
              <a:rPr lang="en-US" sz="2800" b="1" dirty="0" smtClean="0">
                <a:solidFill>
                  <a:schemeClr val="hlink"/>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increases with age</a:t>
            </a:r>
          </a:p>
        </p:txBody>
      </p:sp>
      <p:sp>
        <p:nvSpPr>
          <p:cNvPr id="14340" name="Line 4"/>
          <p:cNvSpPr>
            <a:spLocks noChangeShapeType="1"/>
          </p:cNvSpPr>
          <p:nvPr/>
        </p:nvSpPr>
        <p:spPr bwMode="auto">
          <a:xfrm>
            <a:off x="0" y="1219200"/>
            <a:ext cx="9144000" cy="0"/>
          </a:xfrm>
          <a:prstGeom prst="line">
            <a:avLst/>
          </a:prstGeom>
          <a:no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376874411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1600200" y="5638800"/>
            <a:ext cx="6310313" cy="519113"/>
          </a:xfrm>
          <a:prstGeom prst="rect">
            <a:avLst/>
          </a:prstGeom>
          <a:noFill/>
          <a:ln w="9525">
            <a:noFill/>
            <a:miter lim="800000"/>
            <a:headEnd/>
            <a:tailEnd/>
          </a:ln>
          <a:effectLst/>
        </p:spPr>
        <p:txBody>
          <a:bodyPr>
            <a:spAutoFit/>
          </a:bodyPr>
          <a:lstStyle/>
          <a:p>
            <a:pPr algn="ctr" eaLnBrk="1" hangingPunct="1">
              <a:spcBef>
                <a:spcPct val="50000"/>
              </a:spcBef>
            </a:pPr>
            <a:r>
              <a:rPr lang="en-US" sz="2800" b="1">
                <a:latin typeface="Times New Roman" pitchFamily="18" charset="0"/>
              </a:rPr>
              <a:t>Health Care Costs &amp; Quality of Life</a:t>
            </a:r>
          </a:p>
        </p:txBody>
      </p:sp>
      <p:grpSp>
        <p:nvGrpSpPr>
          <p:cNvPr id="2" name="Group 4"/>
          <p:cNvGrpSpPr>
            <a:grpSpLocks/>
          </p:cNvGrpSpPr>
          <p:nvPr/>
        </p:nvGrpSpPr>
        <p:grpSpPr bwMode="auto">
          <a:xfrm>
            <a:off x="2971800" y="4648200"/>
            <a:ext cx="3276600" cy="976313"/>
            <a:chOff x="2112" y="3120"/>
            <a:chExt cx="1536" cy="624"/>
          </a:xfrm>
        </p:grpSpPr>
        <p:sp>
          <p:nvSpPr>
            <p:cNvPr id="15365" name="Line 5"/>
            <p:cNvSpPr>
              <a:spLocks noChangeShapeType="1"/>
            </p:cNvSpPr>
            <p:nvPr/>
          </p:nvSpPr>
          <p:spPr bwMode="auto">
            <a:xfrm>
              <a:off x="2880" y="3504"/>
              <a:ext cx="3" cy="240"/>
            </a:xfrm>
            <a:prstGeom prst="line">
              <a:avLst/>
            </a:prstGeom>
            <a:noFill/>
            <a:ln w="28575">
              <a:solidFill>
                <a:schemeClr val="tx2"/>
              </a:solidFill>
              <a:round/>
              <a:headEnd/>
              <a:tailEnd type="triangle" w="med" len="med"/>
            </a:ln>
            <a:effectLst/>
          </p:spPr>
          <p:txBody>
            <a:bodyPr wrap="none" anchor="ctr"/>
            <a:lstStyle/>
            <a:p>
              <a:endParaRPr lang="en-US"/>
            </a:p>
          </p:txBody>
        </p:sp>
        <p:grpSp>
          <p:nvGrpSpPr>
            <p:cNvPr id="3" name="Group 6"/>
            <p:cNvGrpSpPr>
              <a:grpSpLocks/>
            </p:cNvGrpSpPr>
            <p:nvPr/>
          </p:nvGrpSpPr>
          <p:grpSpPr bwMode="auto">
            <a:xfrm>
              <a:off x="2112" y="3120"/>
              <a:ext cx="1536" cy="384"/>
              <a:chOff x="2400" y="1920"/>
              <a:chExt cx="1536" cy="384"/>
            </a:xfrm>
          </p:grpSpPr>
          <p:sp>
            <p:nvSpPr>
              <p:cNvPr id="15367" name="Text Box 7"/>
              <p:cNvSpPr txBox="1">
                <a:spLocks noChangeArrowheads="1"/>
              </p:cNvSpPr>
              <p:nvPr/>
            </p:nvSpPr>
            <p:spPr bwMode="auto">
              <a:xfrm>
                <a:off x="2448" y="1968"/>
                <a:ext cx="1440" cy="295"/>
              </a:xfrm>
              <a:prstGeom prst="rect">
                <a:avLst/>
              </a:prstGeom>
              <a:noFill/>
              <a:ln w="28575">
                <a:solidFill>
                  <a:schemeClr val="tx1"/>
                </a:solidFill>
                <a:miter lim="800000"/>
                <a:headEnd/>
                <a:tailEnd/>
              </a:ln>
              <a:effectLst/>
            </p:spPr>
            <p:txBody>
              <a:bodyPr>
                <a:spAutoFit/>
              </a:bodyPr>
              <a:lstStyle/>
              <a:p>
                <a:pPr algn="ctr" eaLnBrk="1" hangingPunct="1">
                  <a:spcBef>
                    <a:spcPct val="50000"/>
                  </a:spcBef>
                </a:pPr>
                <a:r>
                  <a:rPr lang="en-US" sz="2400" b="1">
                    <a:latin typeface="Arial" charset="0"/>
                  </a:rPr>
                  <a:t>Health Outcome</a:t>
                </a:r>
              </a:p>
            </p:txBody>
          </p:sp>
          <p:sp>
            <p:nvSpPr>
              <p:cNvPr id="15368" name="Rectangle 8"/>
              <p:cNvSpPr>
                <a:spLocks noChangeArrowheads="1"/>
              </p:cNvSpPr>
              <p:nvPr/>
            </p:nvSpPr>
            <p:spPr bwMode="auto">
              <a:xfrm>
                <a:off x="2400" y="1920"/>
                <a:ext cx="1536" cy="384"/>
              </a:xfrm>
              <a:prstGeom prst="rect">
                <a:avLst/>
              </a:prstGeom>
              <a:noFill/>
              <a:ln w="28575">
                <a:solidFill>
                  <a:srgbClr val="FFFFFF"/>
                </a:solidFill>
                <a:miter lim="800000"/>
                <a:headEnd/>
                <a:tailEnd/>
              </a:ln>
              <a:effectLst/>
            </p:spPr>
            <p:txBody>
              <a:bodyPr wrap="none" anchor="ctr"/>
              <a:lstStyle/>
              <a:p>
                <a:endParaRPr lang="en-US"/>
              </a:p>
            </p:txBody>
          </p:sp>
        </p:grpSp>
      </p:grpSp>
      <p:sp>
        <p:nvSpPr>
          <p:cNvPr id="15369" name="Line 9"/>
          <p:cNvSpPr>
            <a:spLocks noChangeShapeType="1"/>
          </p:cNvSpPr>
          <p:nvPr/>
        </p:nvSpPr>
        <p:spPr bwMode="auto">
          <a:xfrm>
            <a:off x="1817688" y="1676400"/>
            <a:ext cx="1077912" cy="681038"/>
          </a:xfrm>
          <a:prstGeom prst="line">
            <a:avLst/>
          </a:prstGeom>
          <a:noFill/>
          <a:ln w="28575">
            <a:solidFill>
              <a:schemeClr val="tx2"/>
            </a:solidFill>
            <a:round/>
            <a:headEnd type="triangle" w="med" len="med"/>
            <a:tailEnd type="triangle" w="med" len="med"/>
          </a:ln>
          <a:effectLst/>
        </p:spPr>
        <p:txBody>
          <a:bodyPr wrap="none" anchor="ctr"/>
          <a:lstStyle/>
          <a:p>
            <a:endParaRPr lang="en-US"/>
          </a:p>
        </p:txBody>
      </p:sp>
      <p:sp>
        <p:nvSpPr>
          <p:cNvPr id="15370" name="Text Box 10"/>
          <p:cNvSpPr txBox="1">
            <a:spLocks noChangeArrowheads="1"/>
          </p:cNvSpPr>
          <p:nvPr/>
        </p:nvSpPr>
        <p:spPr bwMode="auto">
          <a:xfrm>
            <a:off x="0" y="1134052"/>
            <a:ext cx="1798638" cy="830997"/>
          </a:xfrm>
          <a:prstGeom prst="rect">
            <a:avLst/>
          </a:prstGeom>
          <a:noFill/>
          <a:ln w="9525">
            <a:noFill/>
            <a:miter lim="800000"/>
            <a:headEnd/>
            <a:tailEnd/>
          </a:ln>
          <a:effectLst/>
        </p:spPr>
        <p:txBody>
          <a:bodyPr>
            <a:spAutoFit/>
          </a:bodyPr>
          <a:lstStyle/>
          <a:p>
            <a:pPr eaLnBrk="1" hangingPunct="1"/>
            <a:r>
              <a:rPr lang="en-US" sz="2400" b="1" dirty="0" smtClean="0">
                <a:latin typeface="Arial" charset="0"/>
              </a:rPr>
              <a:t>Physical</a:t>
            </a:r>
          </a:p>
          <a:p>
            <a:pPr eaLnBrk="1" hangingPunct="1"/>
            <a:r>
              <a:rPr lang="en-US" sz="2400" b="1" dirty="0" smtClean="0">
                <a:latin typeface="Arial" charset="0"/>
              </a:rPr>
              <a:t>Function</a:t>
            </a:r>
            <a:endParaRPr lang="en-US" sz="2000" b="1" dirty="0">
              <a:latin typeface="Verdana" pitchFamily="34" charset="0"/>
            </a:endParaRPr>
          </a:p>
        </p:txBody>
      </p:sp>
      <p:sp>
        <p:nvSpPr>
          <p:cNvPr id="15371" name="Line 11"/>
          <p:cNvSpPr>
            <a:spLocks noChangeShapeType="1"/>
          </p:cNvSpPr>
          <p:nvPr/>
        </p:nvSpPr>
        <p:spPr bwMode="auto">
          <a:xfrm>
            <a:off x="2514600" y="1219200"/>
            <a:ext cx="917575" cy="1077913"/>
          </a:xfrm>
          <a:prstGeom prst="line">
            <a:avLst/>
          </a:prstGeom>
          <a:noFill/>
          <a:ln w="28575">
            <a:solidFill>
              <a:schemeClr val="tx2"/>
            </a:solidFill>
            <a:round/>
            <a:headEnd type="triangle" w="med" len="med"/>
            <a:tailEnd type="triangle" w="med" len="med"/>
          </a:ln>
          <a:effectLst/>
        </p:spPr>
        <p:txBody>
          <a:bodyPr wrap="none" anchor="ctr"/>
          <a:lstStyle/>
          <a:p>
            <a:endParaRPr lang="en-US"/>
          </a:p>
        </p:txBody>
      </p:sp>
      <p:sp>
        <p:nvSpPr>
          <p:cNvPr id="15372" name="Text Box 12"/>
          <p:cNvSpPr txBox="1">
            <a:spLocks noChangeArrowheads="1"/>
          </p:cNvSpPr>
          <p:nvPr/>
        </p:nvSpPr>
        <p:spPr bwMode="auto">
          <a:xfrm>
            <a:off x="1066800" y="290513"/>
            <a:ext cx="1800225" cy="830997"/>
          </a:xfrm>
          <a:prstGeom prst="rect">
            <a:avLst/>
          </a:prstGeom>
          <a:noFill/>
          <a:ln w="9525">
            <a:noFill/>
            <a:miter lim="800000"/>
            <a:headEnd/>
            <a:tailEnd/>
          </a:ln>
          <a:effectLst/>
        </p:spPr>
        <p:txBody>
          <a:bodyPr>
            <a:spAutoFit/>
          </a:bodyPr>
          <a:lstStyle/>
          <a:p>
            <a:pPr algn="ctr" eaLnBrk="1" hangingPunct="1">
              <a:spcBef>
                <a:spcPct val="50000"/>
              </a:spcBef>
            </a:pPr>
            <a:r>
              <a:rPr lang="en-US" sz="2400" b="1" dirty="0">
                <a:latin typeface="Arial" charset="0"/>
              </a:rPr>
              <a:t>Cognitive Function</a:t>
            </a:r>
            <a:r>
              <a:rPr lang="en-US" b="1" dirty="0">
                <a:latin typeface="Arial" charset="0"/>
              </a:rPr>
              <a:t> </a:t>
            </a:r>
          </a:p>
        </p:txBody>
      </p:sp>
      <p:sp>
        <p:nvSpPr>
          <p:cNvPr id="15373" name="Line 13"/>
          <p:cNvSpPr>
            <a:spLocks noChangeShapeType="1"/>
          </p:cNvSpPr>
          <p:nvPr/>
        </p:nvSpPr>
        <p:spPr bwMode="auto">
          <a:xfrm>
            <a:off x="3886200" y="838200"/>
            <a:ext cx="457200" cy="1295400"/>
          </a:xfrm>
          <a:prstGeom prst="line">
            <a:avLst/>
          </a:prstGeom>
          <a:noFill/>
          <a:ln w="28575">
            <a:solidFill>
              <a:schemeClr val="tx2"/>
            </a:solidFill>
            <a:round/>
            <a:headEnd type="triangle" w="med" len="med"/>
            <a:tailEnd type="triangle" w="med" len="med"/>
          </a:ln>
          <a:effectLst/>
        </p:spPr>
        <p:txBody>
          <a:bodyPr wrap="none" anchor="ctr"/>
          <a:lstStyle/>
          <a:p>
            <a:endParaRPr lang="en-US"/>
          </a:p>
        </p:txBody>
      </p:sp>
      <p:sp>
        <p:nvSpPr>
          <p:cNvPr id="15374" name="Text Box 14"/>
          <p:cNvSpPr txBox="1">
            <a:spLocks noChangeArrowheads="1"/>
          </p:cNvSpPr>
          <p:nvPr/>
        </p:nvSpPr>
        <p:spPr bwMode="auto">
          <a:xfrm>
            <a:off x="2895600" y="228600"/>
            <a:ext cx="2225675" cy="457200"/>
          </a:xfrm>
          <a:prstGeom prst="rect">
            <a:avLst/>
          </a:prstGeom>
          <a:noFill/>
          <a:ln w="9525">
            <a:noFill/>
            <a:miter lim="800000"/>
            <a:headEnd/>
            <a:tailEnd/>
          </a:ln>
          <a:effectLst/>
        </p:spPr>
        <p:txBody>
          <a:bodyPr>
            <a:spAutoFit/>
          </a:bodyPr>
          <a:lstStyle/>
          <a:p>
            <a:pPr algn="ctr" eaLnBrk="1" hangingPunct="1">
              <a:spcBef>
                <a:spcPct val="50000"/>
              </a:spcBef>
            </a:pPr>
            <a:r>
              <a:rPr lang="en-US" sz="2400" b="1" dirty="0">
                <a:latin typeface="Arial" charset="0"/>
              </a:rPr>
              <a:t>Depression</a:t>
            </a:r>
          </a:p>
        </p:txBody>
      </p:sp>
      <p:sp>
        <p:nvSpPr>
          <p:cNvPr id="15376" name="Text Box 16"/>
          <p:cNvSpPr txBox="1">
            <a:spLocks noChangeArrowheads="1"/>
          </p:cNvSpPr>
          <p:nvPr/>
        </p:nvSpPr>
        <p:spPr bwMode="auto">
          <a:xfrm>
            <a:off x="6524625" y="228600"/>
            <a:ext cx="2162175" cy="830997"/>
          </a:xfrm>
          <a:prstGeom prst="rect">
            <a:avLst/>
          </a:prstGeom>
          <a:noFill/>
          <a:ln w="9525">
            <a:noFill/>
            <a:miter lim="800000"/>
            <a:headEnd/>
            <a:tailEnd/>
          </a:ln>
          <a:effectLst/>
        </p:spPr>
        <p:txBody>
          <a:bodyPr>
            <a:spAutoFit/>
          </a:bodyPr>
          <a:lstStyle/>
          <a:p>
            <a:pPr algn="ctr" eaLnBrk="1" hangingPunct="1">
              <a:spcBef>
                <a:spcPct val="50000"/>
              </a:spcBef>
            </a:pPr>
            <a:r>
              <a:rPr lang="en-US" sz="2400" b="1" dirty="0" smtClean="0">
                <a:latin typeface="Arial" charset="0"/>
              </a:rPr>
              <a:t>Food </a:t>
            </a:r>
            <a:r>
              <a:rPr lang="en-US" sz="2400" b="1" dirty="0">
                <a:latin typeface="Arial" charset="0"/>
              </a:rPr>
              <a:t>Security</a:t>
            </a:r>
          </a:p>
        </p:txBody>
      </p:sp>
      <p:sp>
        <p:nvSpPr>
          <p:cNvPr id="15377" name="Line 17"/>
          <p:cNvSpPr>
            <a:spLocks noChangeShapeType="1"/>
          </p:cNvSpPr>
          <p:nvPr/>
        </p:nvSpPr>
        <p:spPr bwMode="auto">
          <a:xfrm flipH="1">
            <a:off x="6092041" y="1923805"/>
            <a:ext cx="1460664" cy="475012"/>
          </a:xfrm>
          <a:prstGeom prst="line">
            <a:avLst/>
          </a:prstGeom>
          <a:noFill/>
          <a:ln w="28575">
            <a:solidFill>
              <a:schemeClr val="tx2"/>
            </a:solidFill>
            <a:round/>
            <a:headEnd type="triangle" w="med" len="med"/>
            <a:tailEnd type="triangle" w="med" len="med"/>
          </a:ln>
          <a:effectLst/>
        </p:spPr>
        <p:txBody>
          <a:bodyPr wrap="none" anchor="ctr"/>
          <a:lstStyle/>
          <a:p>
            <a:endParaRPr lang="en-US"/>
          </a:p>
        </p:txBody>
      </p:sp>
      <p:sp>
        <p:nvSpPr>
          <p:cNvPr id="15378" name="Text Box 18"/>
          <p:cNvSpPr txBox="1">
            <a:spLocks noChangeArrowheads="1"/>
          </p:cNvSpPr>
          <p:nvPr/>
        </p:nvSpPr>
        <p:spPr bwMode="auto">
          <a:xfrm>
            <a:off x="7526338" y="1219200"/>
            <a:ext cx="1617662" cy="830997"/>
          </a:xfrm>
          <a:prstGeom prst="rect">
            <a:avLst/>
          </a:prstGeom>
          <a:noFill/>
          <a:ln w="9525">
            <a:noFill/>
            <a:miter lim="800000"/>
            <a:headEnd/>
            <a:tailEnd/>
          </a:ln>
          <a:effectLst/>
        </p:spPr>
        <p:txBody>
          <a:bodyPr>
            <a:spAutoFit/>
          </a:bodyPr>
          <a:lstStyle/>
          <a:p>
            <a:pPr algn="ctr" eaLnBrk="1" hangingPunct="1">
              <a:spcBef>
                <a:spcPct val="50000"/>
              </a:spcBef>
            </a:pPr>
            <a:r>
              <a:rPr lang="en-US" sz="2400" b="1">
                <a:latin typeface="Arial" charset="0"/>
              </a:rPr>
              <a:t>Social Support</a:t>
            </a:r>
            <a:r>
              <a:rPr lang="en-US" sz="2000" b="1">
                <a:latin typeface="Arial" charset="0"/>
              </a:rPr>
              <a:t> </a:t>
            </a:r>
          </a:p>
        </p:txBody>
      </p:sp>
      <p:sp>
        <p:nvSpPr>
          <p:cNvPr id="15379" name="Text Box 19"/>
          <p:cNvSpPr txBox="1">
            <a:spLocks noChangeArrowheads="1"/>
          </p:cNvSpPr>
          <p:nvPr/>
        </p:nvSpPr>
        <p:spPr bwMode="auto">
          <a:xfrm>
            <a:off x="3276600" y="2347913"/>
            <a:ext cx="2620963" cy="519112"/>
          </a:xfrm>
          <a:prstGeom prst="rect">
            <a:avLst/>
          </a:prstGeom>
          <a:solidFill>
            <a:schemeClr val="bg1"/>
          </a:solidFill>
          <a:ln w="25400">
            <a:noFill/>
            <a:miter lim="800000"/>
            <a:headEnd/>
            <a:tailEnd/>
          </a:ln>
          <a:effectLst/>
        </p:spPr>
        <p:txBody>
          <a:bodyPr>
            <a:spAutoFit/>
          </a:bodyPr>
          <a:lstStyle/>
          <a:p>
            <a:pPr>
              <a:spcBef>
                <a:spcPct val="50000"/>
              </a:spcBef>
            </a:pPr>
            <a:r>
              <a:rPr lang="en-US" sz="2800" b="1">
                <a:latin typeface="Arial" charset="0"/>
              </a:rPr>
              <a:t>Dietary Intake</a:t>
            </a:r>
            <a:r>
              <a:rPr lang="en-US" sz="2000">
                <a:latin typeface="Arial" charset="0"/>
              </a:rPr>
              <a:t> </a:t>
            </a:r>
          </a:p>
        </p:txBody>
      </p:sp>
      <p:sp>
        <p:nvSpPr>
          <p:cNvPr id="15380" name="Text Box 20"/>
          <p:cNvSpPr txBox="1">
            <a:spLocks noChangeArrowheads="1"/>
          </p:cNvSpPr>
          <p:nvPr/>
        </p:nvSpPr>
        <p:spPr bwMode="auto">
          <a:xfrm>
            <a:off x="1066800" y="3276600"/>
            <a:ext cx="7086600" cy="795338"/>
          </a:xfrm>
          <a:prstGeom prst="rect">
            <a:avLst/>
          </a:prstGeom>
          <a:noFill/>
          <a:ln w="9525">
            <a:solidFill>
              <a:schemeClr val="tx2"/>
            </a:solidFill>
            <a:miter lim="800000"/>
            <a:headEnd/>
            <a:tailEnd/>
          </a:ln>
          <a:effectLst/>
        </p:spPr>
        <p:txBody>
          <a:bodyPr>
            <a:spAutoFit/>
          </a:bodyPr>
          <a:lstStyle/>
          <a:p>
            <a:pPr algn="ctr" eaLnBrk="1" hangingPunct="1">
              <a:lnSpc>
                <a:spcPct val="75000"/>
              </a:lnSpc>
              <a:spcBef>
                <a:spcPct val="50000"/>
              </a:spcBef>
            </a:pPr>
            <a:r>
              <a:rPr lang="en-US" sz="2400" b="1">
                <a:latin typeface="Arial" charset="0"/>
              </a:rPr>
              <a:t>Nutritional Status</a:t>
            </a:r>
          </a:p>
          <a:p>
            <a:pPr algn="ctr" eaLnBrk="1" hangingPunct="1">
              <a:lnSpc>
                <a:spcPct val="75000"/>
              </a:lnSpc>
              <a:spcBef>
                <a:spcPct val="50000"/>
              </a:spcBef>
            </a:pPr>
            <a:r>
              <a:rPr lang="en-US" sz="2200" b="1">
                <a:latin typeface="Arial" charset="0"/>
              </a:rPr>
              <a:t>Anthropometry   	   Biochemical             Clinical</a:t>
            </a:r>
          </a:p>
        </p:txBody>
      </p:sp>
      <p:sp>
        <p:nvSpPr>
          <p:cNvPr id="15381" name="Line 21"/>
          <p:cNvSpPr>
            <a:spLocks noChangeShapeType="1"/>
          </p:cNvSpPr>
          <p:nvPr/>
        </p:nvSpPr>
        <p:spPr bwMode="auto">
          <a:xfrm>
            <a:off x="4608513" y="2895600"/>
            <a:ext cx="0" cy="304800"/>
          </a:xfrm>
          <a:prstGeom prst="line">
            <a:avLst/>
          </a:prstGeom>
          <a:noFill/>
          <a:ln w="28575">
            <a:solidFill>
              <a:schemeClr val="tx2"/>
            </a:solidFill>
            <a:round/>
            <a:headEnd type="triangle" w="med" len="med"/>
            <a:tailEnd type="triangle" w="med" len="med"/>
          </a:ln>
          <a:effectLst/>
        </p:spPr>
        <p:txBody>
          <a:bodyPr/>
          <a:lstStyle/>
          <a:p>
            <a:endParaRPr lang="en-US"/>
          </a:p>
        </p:txBody>
      </p:sp>
      <p:sp>
        <p:nvSpPr>
          <p:cNvPr id="15382" name="Line 22"/>
          <p:cNvSpPr>
            <a:spLocks noChangeShapeType="1"/>
          </p:cNvSpPr>
          <p:nvPr/>
        </p:nvSpPr>
        <p:spPr bwMode="auto">
          <a:xfrm>
            <a:off x="4648200" y="4252913"/>
            <a:ext cx="0" cy="304800"/>
          </a:xfrm>
          <a:prstGeom prst="line">
            <a:avLst/>
          </a:prstGeom>
          <a:noFill/>
          <a:ln w="28575">
            <a:solidFill>
              <a:schemeClr val="tx2"/>
            </a:solidFill>
            <a:round/>
            <a:headEnd type="triangle" w="med" len="med"/>
            <a:tailEnd type="triangle" w="med" len="med"/>
          </a:ln>
          <a:effectLst/>
        </p:spPr>
        <p:txBody>
          <a:bodyPr/>
          <a:lstStyle/>
          <a:p>
            <a:endParaRPr lang="en-US"/>
          </a:p>
        </p:txBody>
      </p:sp>
      <p:sp>
        <p:nvSpPr>
          <p:cNvPr id="15384" name="Text Box 24"/>
          <p:cNvSpPr txBox="1">
            <a:spLocks noChangeArrowheads="1"/>
          </p:cNvSpPr>
          <p:nvPr/>
        </p:nvSpPr>
        <p:spPr bwMode="auto">
          <a:xfrm>
            <a:off x="5181600" y="152400"/>
            <a:ext cx="1447800" cy="830997"/>
          </a:xfrm>
          <a:prstGeom prst="rect">
            <a:avLst/>
          </a:prstGeom>
          <a:noFill/>
          <a:ln w="9525">
            <a:noFill/>
            <a:miter lim="800000"/>
            <a:headEnd/>
            <a:tailEnd/>
          </a:ln>
          <a:effectLst/>
        </p:spPr>
        <p:txBody>
          <a:bodyPr>
            <a:spAutoFit/>
          </a:bodyPr>
          <a:lstStyle/>
          <a:p>
            <a:pPr eaLnBrk="1" hangingPunct="1">
              <a:spcBef>
                <a:spcPct val="50000"/>
              </a:spcBef>
            </a:pPr>
            <a:r>
              <a:rPr lang="en-US" sz="2400" b="1">
                <a:latin typeface="Arial" charset="0"/>
              </a:rPr>
              <a:t>Oral Health</a:t>
            </a:r>
          </a:p>
        </p:txBody>
      </p:sp>
      <p:sp>
        <p:nvSpPr>
          <p:cNvPr id="15385" name="Line 25"/>
          <p:cNvSpPr>
            <a:spLocks noChangeShapeType="1"/>
          </p:cNvSpPr>
          <p:nvPr/>
        </p:nvSpPr>
        <p:spPr bwMode="auto">
          <a:xfrm flipH="1">
            <a:off x="5029200" y="914400"/>
            <a:ext cx="457200" cy="1219200"/>
          </a:xfrm>
          <a:prstGeom prst="line">
            <a:avLst/>
          </a:prstGeom>
          <a:noFill/>
          <a:ln w="28575">
            <a:solidFill>
              <a:schemeClr val="tx2"/>
            </a:solidFill>
            <a:round/>
            <a:headEnd type="triangle" w="med" len="med"/>
            <a:tailEnd type="triangle" w="med" len="med"/>
          </a:ln>
          <a:effectLst/>
        </p:spPr>
        <p:txBody>
          <a:bodyPr wrap="none" anchor="ctr"/>
          <a:lstStyle/>
          <a:p>
            <a:endParaRPr lang="en-US"/>
          </a:p>
        </p:txBody>
      </p:sp>
      <p:sp>
        <p:nvSpPr>
          <p:cNvPr id="15387" name="Text Box 27"/>
          <p:cNvSpPr txBox="1">
            <a:spLocks noChangeArrowheads="1"/>
          </p:cNvSpPr>
          <p:nvPr/>
        </p:nvSpPr>
        <p:spPr bwMode="auto">
          <a:xfrm>
            <a:off x="7331075" y="2465388"/>
            <a:ext cx="1812925" cy="457200"/>
          </a:xfrm>
          <a:prstGeom prst="rect">
            <a:avLst/>
          </a:prstGeom>
          <a:noFill/>
          <a:ln w="9525">
            <a:noFill/>
            <a:miter lim="800000"/>
            <a:headEnd/>
            <a:tailEnd/>
          </a:ln>
          <a:effectLst/>
        </p:spPr>
        <p:txBody>
          <a:bodyPr>
            <a:spAutoFit/>
          </a:bodyPr>
          <a:lstStyle/>
          <a:p>
            <a:pPr>
              <a:spcBef>
                <a:spcPct val="50000"/>
              </a:spcBef>
            </a:pPr>
            <a:r>
              <a:rPr lang="en-US" sz="2400" b="1" dirty="0" smtClean="0">
                <a:latin typeface="Arial" charset="0"/>
              </a:rPr>
              <a:t>Genomics</a:t>
            </a:r>
            <a:endParaRPr lang="en-US" sz="2400" b="1" dirty="0">
              <a:latin typeface="Arial" charset="0"/>
            </a:endParaRPr>
          </a:p>
        </p:txBody>
      </p:sp>
      <p:sp>
        <p:nvSpPr>
          <p:cNvPr id="15388" name="Line 28"/>
          <p:cNvSpPr>
            <a:spLocks noChangeShapeType="1"/>
          </p:cNvSpPr>
          <p:nvPr/>
        </p:nvSpPr>
        <p:spPr bwMode="auto">
          <a:xfrm>
            <a:off x="1485900" y="2628901"/>
            <a:ext cx="1333500" cy="38099"/>
          </a:xfrm>
          <a:prstGeom prst="line">
            <a:avLst/>
          </a:prstGeom>
          <a:noFill/>
          <a:ln w="28575">
            <a:solidFill>
              <a:schemeClr val="tx2"/>
            </a:solidFill>
            <a:prstDash val="solid"/>
            <a:round/>
            <a:headEnd type="none" w="med" len="med"/>
            <a:tailEnd type="triangle" w="med" len="med"/>
          </a:ln>
          <a:effectLst/>
        </p:spPr>
        <p:txBody>
          <a:bodyPr/>
          <a:lstStyle/>
          <a:p>
            <a:endParaRPr lang="en-US"/>
          </a:p>
        </p:txBody>
      </p:sp>
      <p:sp>
        <p:nvSpPr>
          <p:cNvPr id="15389" name="Text Box 29"/>
          <p:cNvSpPr txBox="1">
            <a:spLocks noChangeArrowheads="1"/>
          </p:cNvSpPr>
          <p:nvPr/>
        </p:nvSpPr>
        <p:spPr bwMode="auto">
          <a:xfrm>
            <a:off x="196850" y="2220913"/>
            <a:ext cx="1143000" cy="830997"/>
          </a:xfrm>
          <a:prstGeom prst="rect">
            <a:avLst/>
          </a:prstGeom>
          <a:noFill/>
          <a:ln w="9525">
            <a:noFill/>
            <a:miter lim="800000"/>
            <a:headEnd/>
            <a:tailEnd/>
          </a:ln>
          <a:effectLst/>
        </p:spPr>
        <p:txBody>
          <a:bodyPr>
            <a:spAutoFit/>
          </a:bodyPr>
          <a:lstStyle/>
          <a:p>
            <a:pPr>
              <a:spcBef>
                <a:spcPct val="50000"/>
              </a:spcBef>
            </a:pPr>
            <a:r>
              <a:rPr lang="en-US" sz="2400" b="1">
                <a:latin typeface="Arial" charset="0"/>
              </a:rPr>
              <a:t>Food Safety</a:t>
            </a:r>
          </a:p>
        </p:txBody>
      </p:sp>
      <p:cxnSp>
        <p:nvCxnSpPr>
          <p:cNvPr id="31" name="Straight Arrow Connector 30"/>
          <p:cNvCxnSpPr/>
          <p:nvPr/>
        </p:nvCxnSpPr>
        <p:spPr bwMode="auto">
          <a:xfrm rot="5400000">
            <a:off x="5791200" y="1143000"/>
            <a:ext cx="1066800" cy="1066800"/>
          </a:xfrm>
          <a:prstGeom prst="straightConnector1">
            <a:avLst/>
          </a:prstGeom>
          <a:solidFill>
            <a:schemeClr val="accent1"/>
          </a:solidFill>
          <a:ln w="28575" cap="flat" cmpd="sng" algn="ctr">
            <a:solidFill>
              <a:schemeClr val="tx2"/>
            </a:solidFill>
            <a:prstDash val="solid"/>
            <a:round/>
            <a:headEnd type="none" w="med" len="med"/>
            <a:tailEnd type="triangle" w="med" len="med"/>
          </a:ln>
          <a:effectLst/>
        </p:spPr>
      </p:cxnSp>
      <p:cxnSp>
        <p:nvCxnSpPr>
          <p:cNvPr id="33" name="Straight Arrow Connector 32"/>
          <p:cNvCxnSpPr/>
          <p:nvPr/>
        </p:nvCxnSpPr>
        <p:spPr bwMode="auto">
          <a:xfrm rot="10800000" flipV="1">
            <a:off x="6149439" y="2824359"/>
            <a:ext cx="1258786" cy="11863"/>
          </a:xfrm>
          <a:prstGeom prst="straightConnector1">
            <a:avLst/>
          </a:prstGeom>
          <a:solidFill>
            <a:schemeClr val="accent1"/>
          </a:solidFill>
          <a:ln w="9525" cap="flat" cmpd="sng" algn="ctr">
            <a:solidFill>
              <a:schemeClr val="tx2">
                <a:lumMod val="50000"/>
              </a:schemeClr>
            </a:solidFill>
            <a:prstDash val="solid"/>
            <a:round/>
            <a:headEnd type="none" w="med" len="med"/>
            <a:tailEnd type="arrow"/>
          </a:ln>
          <a:effectLst/>
        </p:spPr>
      </p:cxnSp>
    </p:spTree>
    <p:extLst>
      <p:ext uri="{BB962C8B-B14F-4D97-AF65-F5344CB8AC3E}">
        <p14:creationId xmlns:p14="http://schemas.microsoft.com/office/powerpoint/2010/main" val="101012194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solidFill>
                  <a:srgbClr val="79214D"/>
                </a:solidFill>
                <a:cs typeface="Times New Roman" pitchFamily="18" charset="0"/>
              </a:rPr>
              <a:t>Outline</a:t>
            </a:r>
            <a:endParaRPr lang="en-US" dirty="0"/>
          </a:p>
        </p:txBody>
      </p:sp>
      <p:sp>
        <p:nvSpPr>
          <p:cNvPr id="2" name="Content Placeholder 1"/>
          <p:cNvSpPr>
            <a:spLocks noGrp="1"/>
          </p:cNvSpPr>
          <p:nvPr>
            <p:ph idx="1"/>
          </p:nvPr>
        </p:nvSpPr>
        <p:spPr/>
        <p:txBody>
          <a:bodyPr/>
          <a:lstStyle/>
          <a:p>
            <a:r>
              <a:rPr lang="en-US" dirty="0" smtClean="0"/>
              <a:t>Community Connection study--Lessons learned</a:t>
            </a:r>
          </a:p>
          <a:p>
            <a:r>
              <a:rPr lang="en-US" dirty="0" smtClean="0"/>
              <a:t>Health Care Reform--Affordable Care Act</a:t>
            </a:r>
          </a:p>
          <a:p>
            <a:r>
              <a:rPr lang="en-US" dirty="0" smtClean="0"/>
              <a:t>Community Based Care Transition Program</a:t>
            </a:r>
          </a:p>
          <a:p>
            <a:r>
              <a:rPr lang="en-US" dirty="0" smtClean="0"/>
              <a:t>Ongoing work</a:t>
            </a:r>
            <a:endParaRPr lang="en-US" dirty="0"/>
          </a:p>
        </p:txBody>
      </p:sp>
    </p:spTree>
    <p:extLst>
      <p:ext uri="{BB962C8B-B14F-4D97-AF65-F5344CB8AC3E}">
        <p14:creationId xmlns:p14="http://schemas.microsoft.com/office/powerpoint/2010/main" val="241781997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rmAutofit fontScale="90000"/>
          </a:bodyPr>
          <a:lstStyle/>
          <a:p>
            <a:pPr eaLnBrk="1" hangingPunct="1"/>
            <a:r>
              <a:rPr lang="en-US" sz="4000" dirty="0" smtClean="0"/>
              <a:t>Community Connections </a:t>
            </a:r>
            <a:br>
              <a:rPr lang="en-US" sz="4000" dirty="0" smtClean="0"/>
            </a:br>
            <a:r>
              <a:rPr lang="en-US" sz="4000" dirty="0" smtClean="0"/>
              <a:t>Demonstration Project</a:t>
            </a:r>
          </a:p>
        </p:txBody>
      </p:sp>
      <p:sp>
        <p:nvSpPr>
          <p:cNvPr id="32772" name="Rectangle 3"/>
          <p:cNvSpPr>
            <a:spLocks noGrp="1" noChangeArrowheads="1"/>
          </p:cNvSpPr>
          <p:nvPr>
            <p:ph idx="1"/>
          </p:nvPr>
        </p:nvSpPr>
        <p:spPr>
          <a:xfrm>
            <a:off x="457200" y="1295400"/>
            <a:ext cx="8229600" cy="4711891"/>
          </a:xfrm>
        </p:spPr>
        <p:txBody>
          <a:bodyPr>
            <a:normAutofit lnSpcReduction="10000"/>
          </a:bodyPr>
          <a:lstStyle/>
          <a:p>
            <a:pPr eaLnBrk="1" hangingPunct="1">
              <a:lnSpc>
                <a:spcPct val="90000"/>
              </a:lnSpc>
              <a:buFontTx/>
              <a:buNone/>
            </a:pPr>
            <a:endParaRPr lang="en-US" sz="2400" dirty="0" smtClean="0"/>
          </a:p>
          <a:p>
            <a:pPr eaLnBrk="1" hangingPunct="1">
              <a:lnSpc>
                <a:spcPct val="90000"/>
              </a:lnSpc>
              <a:buFontTx/>
              <a:buNone/>
            </a:pPr>
            <a:r>
              <a:rPr lang="en-US" sz="3100" dirty="0" smtClean="0"/>
              <a:t>Funded by AOA and conducted in collaboration with MOWAA</a:t>
            </a:r>
          </a:p>
          <a:p>
            <a:pPr eaLnBrk="1" hangingPunct="1">
              <a:lnSpc>
                <a:spcPct val="90000"/>
              </a:lnSpc>
              <a:buNone/>
            </a:pPr>
            <a:endParaRPr lang="en-US" sz="3100" dirty="0" smtClean="0"/>
          </a:p>
          <a:p>
            <a:pPr eaLnBrk="1" hangingPunct="1">
              <a:lnSpc>
                <a:spcPct val="90000"/>
              </a:lnSpc>
              <a:buNone/>
            </a:pPr>
            <a:r>
              <a:rPr lang="en-US" sz="3000" dirty="0" smtClean="0"/>
              <a:t>Targeted: </a:t>
            </a:r>
            <a:r>
              <a:rPr lang="en-US" sz="3000" b="1" dirty="0"/>
              <a:t>Older adults discharged from an acute care </a:t>
            </a:r>
            <a:r>
              <a:rPr lang="en-US" sz="3000" b="1" dirty="0" smtClean="0"/>
              <a:t>hospital</a:t>
            </a:r>
          </a:p>
          <a:p>
            <a:pPr eaLnBrk="1" hangingPunct="1">
              <a:lnSpc>
                <a:spcPct val="90000"/>
              </a:lnSpc>
              <a:buNone/>
            </a:pPr>
            <a:endParaRPr lang="en-US" sz="3000" b="1" dirty="0"/>
          </a:p>
          <a:p>
            <a:pPr eaLnBrk="1" hangingPunct="1">
              <a:lnSpc>
                <a:spcPct val="90000"/>
              </a:lnSpc>
              <a:buFontTx/>
              <a:buNone/>
            </a:pPr>
            <a:r>
              <a:rPr lang="en-US" sz="3000" b="1" dirty="0" smtClean="0">
                <a:solidFill>
                  <a:srgbClr val="FF0000"/>
                </a:solidFill>
              </a:rPr>
              <a:t>Study premise</a:t>
            </a:r>
          </a:p>
          <a:p>
            <a:pPr eaLnBrk="1" hangingPunct="1"/>
            <a:r>
              <a:rPr lang="en-US" sz="3000" dirty="0"/>
              <a:t>People want to live independently in their own homes.  </a:t>
            </a:r>
          </a:p>
          <a:p>
            <a:pPr eaLnBrk="1" hangingPunct="1">
              <a:lnSpc>
                <a:spcPct val="90000"/>
              </a:lnSpc>
              <a:buFontTx/>
              <a:buNone/>
            </a:pPr>
            <a:endParaRPr lang="en-US" sz="3300" dirty="0" smtClean="0"/>
          </a:p>
          <a:p>
            <a:pPr eaLnBrk="1" hangingPunct="1">
              <a:lnSpc>
                <a:spcPct val="90000"/>
              </a:lnSpc>
              <a:buFontTx/>
              <a:buNone/>
            </a:pPr>
            <a:endParaRPr lang="en-US" sz="3300" dirty="0" smtClean="0"/>
          </a:p>
          <a:p>
            <a:pPr>
              <a:lnSpc>
                <a:spcPct val="90000"/>
              </a:lnSpc>
              <a:buNone/>
            </a:pPr>
            <a:endParaRPr lang="en-US" sz="2300" dirty="0" smtClean="0"/>
          </a:p>
        </p:txBody>
      </p:sp>
      <p:sp>
        <p:nvSpPr>
          <p:cNvPr id="32770" name="Slide Number Placeholder 5"/>
          <p:cNvSpPr>
            <a:spLocks noGrp="1"/>
          </p:cNvSpPr>
          <p:nvPr>
            <p:ph type="sldNum" sz="quarter" idx="12"/>
          </p:nvPr>
        </p:nvSpPr>
        <p:spPr>
          <a:noFill/>
        </p:spPr>
        <p:txBody>
          <a:bodyPr/>
          <a:lstStyle/>
          <a:p>
            <a:fld id="{4B6EAB97-D564-4909-A2DE-B15282492B81}" type="slidenum">
              <a:rPr lang="en-US"/>
              <a:pPr/>
              <a:t>9</a:t>
            </a:fld>
            <a:endParaRPr lang="en-US"/>
          </a:p>
        </p:txBody>
      </p:sp>
    </p:spTree>
    <p:extLst>
      <p:ext uri="{BB962C8B-B14F-4D97-AF65-F5344CB8AC3E}">
        <p14:creationId xmlns:p14="http://schemas.microsoft.com/office/powerpoint/2010/main" val="130219813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UMD Ppt">
  <a:themeElements>
    <a:clrScheme name="UMD 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MD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UMD 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MD 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MD 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MD 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MD 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MD 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MD Pp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MD 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MD 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MD 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MD 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MD 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13352</TotalTime>
  <Words>2182</Words>
  <Application>Microsoft Office PowerPoint</Application>
  <PresentationFormat>On-screen Show (4:3)</PresentationFormat>
  <Paragraphs>348</Paragraphs>
  <Slides>34</Slides>
  <Notes>23</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34</vt:i4>
      </vt:variant>
    </vt:vector>
  </HeadingPairs>
  <TitlesOfParts>
    <vt:vector size="46" baseType="lpstr">
      <vt:lpstr>Arial</vt:lpstr>
      <vt:lpstr>Arial Rounded MT Bold</vt:lpstr>
      <vt:lpstr>Calibri</vt:lpstr>
      <vt:lpstr>Futura Md BT</vt:lpstr>
      <vt:lpstr>Times New Roman</vt:lpstr>
      <vt:lpstr>Verdana</vt:lpstr>
      <vt:lpstr>Wingdings</vt:lpstr>
      <vt:lpstr>Wingdings 2</vt:lpstr>
      <vt:lpstr>UMD Ppt</vt:lpstr>
      <vt:lpstr>Office Theme</vt:lpstr>
      <vt:lpstr>Chart</vt:lpstr>
      <vt:lpstr>Worksheet</vt:lpstr>
      <vt:lpstr>PowerPoint Presentation</vt:lpstr>
      <vt:lpstr>PowerPoint Presentation</vt:lpstr>
      <vt:lpstr>PowerPoint Presentation</vt:lpstr>
      <vt:lpstr>PowerPoint Presentation</vt:lpstr>
      <vt:lpstr>PowerPoint Presentation</vt:lpstr>
      <vt:lpstr>Select Nutrients of Concern for Older Adults</vt:lpstr>
      <vt:lpstr>PowerPoint Presentation</vt:lpstr>
      <vt:lpstr>Outline</vt:lpstr>
      <vt:lpstr>Community Connections  Demonstration Project</vt:lpstr>
      <vt:lpstr>Community Connections:  </vt:lpstr>
      <vt:lpstr>Hospital Readmission</vt:lpstr>
      <vt:lpstr>Average Length of Hospital Stay  (in days) by Age, 1970-2004</vt:lpstr>
      <vt:lpstr>Community Connections:  </vt:lpstr>
      <vt:lpstr>PowerPoint Presentation</vt:lpstr>
      <vt:lpstr>Method</vt:lpstr>
      <vt:lpstr>Recruitment</vt:lpstr>
      <vt:lpstr>Reasons for Hospitalization (n=566)</vt:lpstr>
      <vt:lpstr>Self-reported Health (fair/poor)</vt:lpstr>
      <vt:lpstr>Presence of depressive symptoms (MMSE)</vt:lpstr>
      <vt:lpstr>Activities of Daily Living</vt:lpstr>
      <vt:lpstr>Food Inavailability:  Refrigerated produce, meats, milk</vt:lpstr>
      <vt:lpstr>Nutrition risk profile</vt:lpstr>
      <vt:lpstr>Results</vt:lpstr>
      <vt:lpstr>Challenges</vt:lpstr>
      <vt:lpstr>HUMANA Study Results</vt:lpstr>
      <vt:lpstr>Expansion</vt:lpstr>
      <vt:lpstr>Affordable Care Act</vt:lpstr>
      <vt:lpstr>Community Based Care Transition Program (CCTP)</vt:lpstr>
      <vt:lpstr>Nutrition Services</vt:lpstr>
      <vt:lpstr>Questions to Research</vt:lpstr>
      <vt:lpstr>Waiting list for HDM nationwide, 2009 (n=348)</vt:lpstr>
      <vt:lpstr>Who qualifies for HDM?</vt:lpstr>
      <vt:lpstr>Prioritization scheme</vt:lpstr>
      <vt:lpstr>PowerPoint Presentation</vt:lpstr>
    </vt:vector>
  </TitlesOfParts>
  <Company>A.S.P.E.N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Debrab</dc:creator>
  <cp:lastModifiedBy>AGNR</cp:lastModifiedBy>
  <cp:revision>438</cp:revision>
  <cp:lastPrinted>2015-04-23T13:23:43Z</cp:lastPrinted>
  <dcterms:created xsi:type="dcterms:W3CDTF">2012-06-19T18:03:10Z</dcterms:created>
  <dcterms:modified xsi:type="dcterms:W3CDTF">2015-05-03T23:21:29Z</dcterms:modified>
</cp:coreProperties>
</file>